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8"/>
  </p:notesMasterIdLst>
  <p:handoutMasterIdLst>
    <p:handoutMasterId r:id="rId49"/>
  </p:handoutMasterIdLst>
  <p:sldIdLst>
    <p:sldId id="256" r:id="rId2"/>
    <p:sldId id="641" r:id="rId3"/>
    <p:sldId id="649" r:id="rId4"/>
    <p:sldId id="650" r:id="rId5"/>
    <p:sldId id="651" r:id="rId6"/>
    <p:sldId id="652" r:id="rId7"/>
    <p:sldId id="653" r:id="rId8"/>
    <p:sldId id="654" r:id="rId9"/>
    <p:sldId id="655" r:id="rId10"/>
    <p:sldId id="709" r:id="rId11"/>
    <p:sldId id="646" r:id="rId12"/>
    <p:sldId id="661" r:id="rId13"/>
    <p:sldId id="684" r:id="rId14"/>
    <p:sldId id="687" r:id="rId15"/>
    <p:sldId id="688" r:id="rId16"/>
    <p:sldId id="689" r:id="rId17"/>
    <p:sldId id="656" r:id="rId18"/>
    <p:sldId id="690" r:id="rId19"/>
    <p:sldId id="693" r:id="rId20"/>
    <p:sldId id="694" r:id="rId21"/>
    <p:sldId id="696" r:id="rId22"/>
    <p:sldId id="697" r:id="rId23"/>
    <p:sldId id="698" r:id="rId24"/>
    <p:sldId id="695" r:id="rId25"/>
    <p:sldId id="699" r:id="rId26"/>
    <p:sldId id="714" r:id="rId27"/>
    <p:sldId id="700" r:id="rId28"/>
    <p:sldId id="715" r:id="rId29"/>
    <p:sldId id="701" r:id="rId30"/>
    <p:sldId id="702" r:id="rId31"/>
    <p:sldId id="703" r:id="rId32"/>
    <p:sldId id="664" r:id="rId33"/>
    <p:sldId id="666" r:id="rId34"/>
    <p:sldId id="668" r:id="rId35"/>
    <p:sldId id="670" r:id="rId36"/>
    <p:sldId id="671" r:id="rId37"/>
    <p:sldId id="672" r:id="rId38"/>
    <p:sldId id="704" r:id="rId39"/>
    <p:sldId id="711" r:id="rId40"/>
    <p:sldId id="712" r:id="rId41"/>
    <p:sldId id="657" r:id="rId42"/>
    <p:sldId id="706" r:id="rId43"/>
    <p:sldId id="707" r:id="rId44"/>
    <p:sldId id="658" r:id="rId45"/>
    <p:sldId id="708" r:id="rId46"/>
    <p:sldId id="713" r:id="rId47"/>
  </p:sldIdLst>
  <p:sldSz cx="9144000" cy="6858000" type="screen4x3"/>
  <p:notesSz cx="6797675" cy="987425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00" autoAdjust="0"/>
    <p:restoredTop sz="90343" autoAdjust="0"/>
  </p:normalViewPr>
  <p:slideViewPr>
    <p:cSldViewPr>
      <p:cViewPr>
        <p:scale>
          <a:sx n="87" d="100"/>
          <a:sy n="87" d="100"/>
        </p:scale>
        <p:origin x="984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宋体" charset="-122"/>
              </a:defRPr>
            </a:lvl1pPr>
          </a:lstStyle>
          <a:p>
            <a:pPr>
              <a:defRPr/>
            </a:pPr>
            <a:fld id="{12357A2D-E8B0-4340-8416-9D0D0E6B8AA9}" type="datetimeFigureOut">
              <a:rPr lang="zh-CN" altLang="en-US"/>
              <a:pPr>
                <a:defRPr/>
              </a:pPr>
              <a:t>16/9/20</a:t>
            </a:fld>
            <a:endParaRPr lang="en-US" altLang="zh-CN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宋体" charset="-122"/>
              </a:defRPr>
            </a:lvl1pPr>
          </a:lstStyle>
          <a:p>
            <a:pPr>
              <a:defRPr/>
            </a:pPr>
            <a:fld id="{34B11B7A-20AD-9247-B2C0-1B694FF988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9493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538FF95-95AC-A34A-AB2D-D85C23513ED6}" type="datetimeFigureOut">
              <a:rPr lang="zh-CN" altLang="en-US"/>
              <a:pPr>
                <a:defRPr/>
              </a:pPr>
              <a:t>16/9/20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5537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宋体" charset="-122"/>
              </a:defRPr>
            </a:lvl1pPr>
          </a:lstStyle>
          <a:p>
            <a:pPr>
              <a:defRPr/>
            </a:pPr>
            <a:fld id="{04478F61-FB37-1346-9B75-B881D83ADD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7816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A53C4E10-1F86-3E42-959F-E7CCF2CEBE4C}" type="slidenum">
              <a:rPr lang="zh-CN" altLang="en-US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5194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3719347-D7B5-4241-A851-E61D4076CD2C}" type="datetime5">
              <a:rPr lang="en-US" altLang="zh-CN"/>
              <a:pPr>
                <a:defRPr/>
              </a:pPr>
              <a:t>20-Sep-16</a:t>
            </a:fld>
            <a:endParaRPr lang="zh-CN" alt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4A88D-54AE-9B44-AC7E-9BD60300847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735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6B06C-DB80-AD4B-900C-1D4B8AD9A056}" type="datetime5">
              <a:rPr lang="en-US" altLang="zh-CN"/>
              <a:pPr>
                <a:defRPr/>
              </a:pPr>
              <a:t>20-Sep-16</a:t>
            </a:fld>
            <a:endParaRPr lang="zh-CN" alt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10498-839E-704D-9968-ADAFAC8A2B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370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97D1B8-5F69-9D4D-AC1B-FE591CFE0581}" type="datetime5">
              <a:rPr lang="en-US" altLang="zh-CN"/>
              <a:pPr>
                <a:defRPr/>
              </a:pPr>
              <a:t>20-Sep-16</a:t>
            </a:fld>
            <a:endParaRPr lang="zh-CN" alt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8E1E9-F794-7D45-9417-B6DA4EBB8C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7421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27215F-9A71-0C40-B0BF-695CD5471710}" type="datetime5">
              <a:rPr lang="en-US" altLang="zh-CN"/>
              <a:pPr>
                <a:defRPr/>
              </a:pPr>
              <a:t>20-Sep-16</a:t>
            </a:fld>
            <a:endParaRPr lang="zh-CN" altLang="en-US"/>
          </a:p>
        </p:txBody>
      </p:sp>
      <p:sp>
        <p:nvSpPr>
          <p:cNvPr id="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0128D-D16E-D146-85C8-86943E108F4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18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66D707-8FB3-DA45-9F69-ECE4C9F155AC}" type="datetime5">
              <a:rPr lang="en-US" altLang="zh-CN"/>
              <a:pPr>
                <a:defRPr/>
              </a:pPr>
              <a:t>20-Sep-16</a:t>
            </a:fld>
            <a:endParaRPr lang="zh-CN" alt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9A82D-1686-584A-B1B0-49AD85B621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60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000" dir="10800000" algn="tl" rotWithShape="0">
              <a:srgbClr val="73726C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DB9DB6A-5832-0C45-8E20-A80F54DC87F1}" type="datetime5">
              <a:rPr lang="en-US" altLang="zh-CN"/>
              <a:pPr>
                <a:defRPr/>
              </a:pPr>
              <a:t>20-Sep-16</a:t>
            </a:fld>
            <a:endParaRPr lang="zh-CN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1DE73-EAD9-EA4D-BF8A-0263A3D117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4448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5992C9-B8CB-574F-BAA9-DF96CEF41593}" type="datetime5">
              <a:rPr lang="en-US" altLang="zh-CN"/>
              <a:pPr>
                <a:defRPr/>
              </a:pPr>
              <a:t>20-Sep-16</a:t>
            </a:fld>
            <a:endParaRPr lang="zh-CN" alt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05A00-38AD-3843-8466-A230C94F43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7147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3256E1B-6ACF-9448-B382-47AC12D3BAB7}" type="datetime5">
              <a:rPr lang="en-US" altLang="zh-CN"/>
              <a:pPr>
                <a:defRPr/>
              </a:pPr>
              <a:t>20-Sep-16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BFF6C-982F-314A-8EFB-5E0D57E722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3695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8C936-C8CB-284C-BDF7-FB0CF8C15B41}" type="datetime5">
              <a:rPr lang="en-US" altLang="zh-CN"/>
              <a:pPr>
                <a:defRPr/>
              </a:pPr>
              <a:t>20-Sep-16</a:t>
            </a:fld>
            <a:endParaRPr lang="zh-CN" alt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44C35-13DD-0A47-AA19-09B3A8C6327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4188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000" dir="10800000" algn="tl" rotWithShape="0">
              <a:srgbClr val="73726C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F401F77-897A-EE40-857B-57FAAD82A512}" type="datetime5">
              <a:rPr lang="en-US" altLang="zh-CN"/>
              <a:pPr>
                <a:defRPr/>
              </a:pPr>
              <a:t>20-Sep-16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5655D-B812-4046-A34D-0140049AFE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6907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EA51DBA-FFAF-F546-9750-CC1368D677ED}" type="datetime5">
              <a:rPr lang="en-US" altLang="zh-CN"/>
              <a:pPr>
                <a:defRPr/>
              </a:pPr>
              <a:t>20-Sep-16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1C0136-DFD3-534C-AE20-E2B3121844F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58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>
            <a:extLst/>
          </a:lstStyle>
          <a:p>
            <a:pPr indent="-283464" eaLnBrk="1" fontAlgn="auto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  <a:ea typeface="+mn-ea"/>
            </a:endParaRPr>
          </a:p>
        </p:txBody>
      </p:sp>
      <p:sp>
        <p:nvSpPr>
          <p:cNvPr id="6" name="Flowchart: Process 13"/>
          <p:cNvSpPr>
            <a:spLocks noChangeArrowheads="1"/>
          </p:cNvSpPr>
          <p:nvPr/>
        </p:nvSpPr>
        <p:spPr bwMode="auto"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blurRad="63500" dist="25400" dir="3299947" sx="96001" sy="96001" algn="tl" rotWithShape="0">
              <a:srgbClr val="E9E6D1">
                <a:alpha val="39998"/>
              </a:srgbClr>
            </a:outerShdw>
          </a:effectLst>
        </p:spPr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" name="Flowchart: Process 15"/>
          <p:cNvSpPr>
            <a:spLocks noChangeArrowheads="1"/>
          </p:cNvSpPr>
          <p:nvPr/>
        </p:nvSpPr>
        <p:spPr bwMode="auto"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blurRad="63500" dist="25400" dir="3299947" sx="96001" sy="96001" algn="tl" rotWithShape="0">
              <a:schemeClr val="bg2">
                <a:alpha val="20000"/>
              </a:schemeClr>
            </a:outerShdw>
          </a:effectLst>
        </p:spPr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altLang="zh-CN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D6457BA-9A74-A04C-BA01-1B38DF81A1FE}" type="datetime5">
              <a:rPr lang="en-US" altLang="zh-CN"/>
              <a:pPr>
                <a:defRPr/>
              </a:pPr>
              <a:t>20-Sep-16</a:t>
            </a:fld>
            <a:endParaRPr lang="zh-CN" alt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F44CB-7CBD-8F4F-AFF2-CEDDA2693C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4121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8275" y="20638"/>
            <a:ext cx="1703388" cy="1703387"/>
          </a:xfrm>
          <a:prstGeom prst="ellipse">
            <a:avLst/>
          </a:prstGeom>
          <a:noFill/>
          <a:ln w="27305" cap="rnd">
            <a:solidFill>
              <a:srgbClr val="FEFBEC"/>
            </a:solidFill>
            <a:round/>
            <a:headEnd/>
            <a:tailEnd/>
          </a:ln>
          <a:effectLst>
            <a:outerShdw blurRad="63500" dist="26940" dir="5400000" algn="tl" rotWithShape="0">
              <a:srgbClr val="B1AFA3">
                <a:alpha val="8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1033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fld id="{BD3A4650-8D44-2546-B44A-209B299B9123}" type="datetime5">
              <a:rPr lang="en-US" altLang="zh-CN"/>
              <a:pPr>
                <a:defRPr/>
              </a:pPr>
              <a:t>20-Sep-16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B4B1A0"/>
                </a:solidFill>
                <a:latin typeface="Gill Sans MT" charset="0"/>
                <a:ea typeface="华文中宋" charset="-122"/>
              </a:defRPr>
            </a:lvl1pPr>
          </a:lstStyle>
          <a:p>
            <a:pPr>
              <a:defRPr/>
            </a:pPr>
            <a:fld id="{04A9BA15-A311-9D46-B156-56C4FDA242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000" dir="10800000" algn="tl" rotWithShape="0">
              <a:srgbClr val="73726C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56" r:id="rId2"/>
    <p:sldLayoutId id="2147483863" r:id="rId3"/>
    <p:sldLayoutId id="2147483857" r:id="rId4"/>
    <p:sldLayoutId id="2147483864" r:id="rId5"/>
    <p:sldLayoutId id="2147483858" r:id="rId6"/>
    <p:sldLayoutId id="2147483865" r:id="rId7"/>
    <p:sldLayoutId id="2147483866" r:id="rId8"/>
    <p:sldLayoutId id="2147483867" r:id="rId9"/>
    <p:sldLayoutId id="2147483859" r:id="rId10"/>
    <p:sldLayoutId id="2147483860" r:id="rId11"/>
    <p:sldLayoutId id="2147483861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300" kern="1200">
          <a:solidFill>
            <a:srgbClr val="11488B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charset="2"/>
        <a:buChar char="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charset="0"/>
        <a:buChar char="◦"/>
        <a:defRPr sz="2800" kern="1200">
          <a:solidFill>
            <a:srgbClr val="0000CC"/>
          </a:solidFill>
          <a:latin typeface="+mn-lt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9BBB59"/>
        </a:buClr>
        <a:buFont typeface="Wingdings 2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064A2"/>
        </a:buClr>
        <a:buFont typeface="Wingdings 2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yxwang_dlmu@163.com" TargetMode="External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fanj@ruc.edu.c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Relationship Id="rId3" Type="http://schemas.openxmlformats.org/officeDocument/2006/relationships/hyperlink" Target="http://visualgo.net/sorting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fanju1984/introduction-to-programming/wiki" TargetMode="External"/><Relationship Id="rId3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925" y="1484313"/>
            <a:ext cx="7407275" cy="1471612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6000" dirty="0">
                <a:solidFill>
                  <a:schemeClr val="tx2">
                    <a:satMod val="130000"/>
                  </a:schemeClr>
                </a:solidFill>
              </a:rPr>
              <a:t>程序设计导论</a:t>
            </a:r>
          </a:p>
        </p:txBody>
      </p:sp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1431925" y="3028950"/>
            <a:ext cx="7407275" cy="2905125"/>
          </a:xfrm>
        </p:spPr>
        <p:txBody>
          <a:bodyPr/>
          <a:lstStyle/>
          <a:p>
            <a:pPr marL="26988" eaLnBrk="1" hangingPunct="1"/>
            <a:r>
              <a:rPr lang="en-US" altLang="zh-CN" sz="3200">
                <a:solidFill>
                  <a:srgbClr val="002554"/>
                </a:solidFill>
              </a:rPr>
              <a:t>2016-2017</a:t>
            </a:r>
            <a:r>
              <a:rPr lang="zh-CN" altLang="en-US" sz="3200">
                <a:solidFill>
                  <a:srgbClr val="002554"/>
                </a:solidFill>
              </a:rPr>
              <a:t> 秋季学期</a:t>
            </a:r>
            <a:endParaRPr lang="en-US" altLang="zh-CN" sz="3200">
              <a:solidFill>
                <a:srgbClr val="002554"/>
              </a:solidFill>
            </a:endParaRPr>
          </a:p>
          <a:p>
            <a:pPr marL="26988" eaLnBrk="1" hangingPunct="1"/>
            <a:endParaRPr lang="en-US" altLang="zh-CN" sz="3200">
              <a:solidFill>
                <a:srgbClr val="002554"/>
              </a:solidFill>
            </a:endParaRPr>
          </a:p>
          <a:p>
            <a:pPr marL="26988" eaLnBrk="1" hangingPunct="1"/>
            <a:endParaRPr lang="en-US" altLang="zh-CN" sz="2400">
              <a:solidFill>
                <a:srgbClr val="002554"/>
              </a:solidFill>
            </a:endParaRPr>
          </a:p>
          <a:p>
            <a:pPr marL="26988" eaLnBrk="1" hangingPunct="1"/>
            <a:r>
              <a:rPr lang="zh-CN" altLang="en-US" sz="2400">
                <a:solidFill>
                  <a:srgbClr val="002554"/>
                </a:solidFill>
              </a:rPr>
              <a:t>授课教师：范举 副教授</a:t>
            </a:r>
            <a:endParaRPr lang="en-US" altLang="zh-CN" sz="2400">
              <a:solidFill>
                <a:srgbClr val="002554"/>
              </a:solidFill>
            </a:endParaRPr>
          </a:p>
          <a:p>
            <a:pPr marL="26988" eaLnBrk="1" hangingPunct="1"/>
            <a:r>
              <a:rPr lang="zh-CN" altLang="en-US" sz="2400">
                <a:solidFill>
                  <a:srgbClr val="002554"/>
                </a:solidFill>
              </a:rPr>
              <a:t>上课地点：明德国际楼</a:t>
            </a:r>
            <a:r>
              <a:rPr lang="en-US" altLang="zh-CN" sz="2400">
                <a:solidFill>
                  <a:srgbClr val="002554"/>
                </a:solidFill>
              </a:rPr>
              <a:t>0306</a:t>
            </a:r>
          </a:p>
          <a:p>
            <a:pPr marL="26988" eaLnBrk="1" hangingPunct="1"/>
            <a:r>
              <a:rPr lang="zh-CN" altLang="en-US" sz="2400">
                <a:solidFill>
                  <a:srgbClr val="002554"/>
                </a:solidFill>
              </a:rPr>
              <a:t>上机地点：理工配楼二层机房</a:t>
            </a:r>
          </a:p>
        </p:txBody>
      </p:sp>
      <p:sp>
        <p:nvSpPr>
          <p:cNvPr id="16387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sz="32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charset="0"/>
              <a:buChar char="◦"/>
              <a:defRPr sz="2800">
                <a:solidFill>
                  <a:srgbClr val="0000CC"/>
                </a:solidFill>
                <a:latin typeface="Gill Sans MT" charset="0"/>
                <a:ea typeface="华文中宋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charset="2"/>
              <a:buChar char=""/>
              <a:defRPr sz="24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3pPr>
            <a:lvl4pPr marL="1600200" indent="-228600">
              <a:spcBef>
                <a:spcPct val="20000"/>
              </a:spcBef>
              <a:buClr>
                <a:srgbClr val="9BBB59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4pPr>
            <a:lvl5pPr marL="2057400" indent="-228600">
              <a:spcBef>
                <a:spcPct val="20000"/>
              </a:spcBef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A149B79-5A45-FA45-ACED-9B8610F504EA}" type="slidenum">
              <a:rPr lang="zh-CN" altLang="en-US" sz="1200">
                <a:solidFill>
                  <a:srgbClr val="B4B1A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200">
              <a:solidFill>
                <a:srgbClr val="B4B1A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  <a:endParaRPr lang="zh-CN" altLang="en-US" dirty="0"/>
          </a:p>
        </p:txBody>
      </p:sp>
      <p:pic>
        <p:nvPicPr>
          <p:cNvPr id="163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476250"/>
            <a:ext cx="3427412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案例：扑克排序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给你若干</a:t>
            </a:r>
            <a:r>
              <a:rPr lang="zh-CN" altLang="en-US" dirty="0"/>
              <a:t>张扑克牌，</a:t>
            </a:r>
            <a:r>
              <a:rPr lang="zh-CN" altLang="en-US" dirty="0" smtClean="0"/>
              <a:t>按照</a:t>
            </a:r>
            <a:r>
              <a:rPr lang="zh-CN" altLang="en-US" dirty="0" smtClean="0">
                <a:solidFill>
                  <a:srgbClr val="0000CC"/>
                </a:solidFill>
              </a:rPr>
              <a:t>牌上数字</a:t>
            </a:r>
            <a:r>
              <a:rPr lang="zh-CN" altLang="en-US" dirty="0">
                <a:solidFill>
                  <a:srgbClr val="0000CC"/>
                </a:solidFill>
              </a:rPr>
              <a:t>由小到大</a:t>
            </a:r>
            <a:r>
              <a:rPr lang="zh-CN" altLang="en-US" dirty="0"/>
              <a:t>的标准</a:t>
            </a:r>
            <a:r>
              <a:rPr lang="zh-CN" altLang="en-US" dirty="0" smtClean="0"/>
              <a:t>排好次序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zh-CN" altLang="en-US" dirty="0" smtClean="0"/>
              <a:t>如何让计算机帮你解这一问题？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6" name="Picture 10" descr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9313" y="2636912"/>
            <a:ext cx="935261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 descr="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5145" y="2636912"/>
            <a:ext cx="9450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2" descr="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31552" y="2636912"/>
            <a:ext cx="9702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" descr="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07216" y="2636912"/>
            <a:ext cx="9702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1755" y="4077072"/>
            <a:ext cx="935261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1" descr="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9816" y="4077072"/>
            <a:ext cx="9450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2" descr="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1843" y="4077072"/>
            <a:ext cx="9702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3" descr="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77700" y="4077072"/>
            <a:ext cx="9702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42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27313" y="3068638"/>
            <a:ext cx="6400800" cy="99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spcAft>
                <a:spcPts val="2400"/>
              </a:spcAft>
              <a:defRPr/>
            </a:pPr>
            <a:r>
              <a:rPr lang="zh-CN" altLang="en-US" sz="4900" cap="none" dirty="0" smtClean="0"/>
              <a:t>计算机怎样理解信息</a:t>
            </a:r>
            <a:endParaRPr lang="zh-CN" altLang="en-US" sz="5200" cap="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578100" y="1066800"/>
            <a:ext cx="6400800" cy="1509713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Wingdings 2" pitchFamily="18" charset="2"/>
              <a:buNone/>
              <a:defRPr/>
            </a:pPr>
            <a:r>
              <a:rPr lang="zh-CN" altLang="en-US" sz="3200" dirty="0" smtClean="0"/>
              <a:t>第</a:t>
            </a:r>
            <a:r>
              <a:rPr lang="en-US" altLang="zh-CN" sz="3200" dirty="0" smtClean="0"/>
              <a:t>1.1</a:t>
            </a:r>
            <a:r>
              <a:rPr lang="zh-CN" altLang="en-US" sz="3200" dirty="0" smtClean="0"/>
              <a:t>节</a:t>
            </a:r>
            <a:endParaRPr lang="zh-CN" alt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sz="32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charset="0"/>
              <a:buChar char="◦"/>
              <a:defRPr sz="2800">
                <a:solidFill>
                  <a:srgbClr val="0000CC"/>
                </a:solidFill>
                <a:latin typeface="Gill Sans MT" charset="0"/>
                <a:ea typeface="华文中宋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charset="2"/>
              <a:buChar char=""/>
              <a:defRPr sz="24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3pPr>
            <a:lvl4pPr marL="1600200" indent="-228600">
              <a:spcBef>
                <a:spcPct val="20000"/>
              </a:spcBef>
              <a:buClr>
                <a:srgbClr val="9BBB59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4pPr>
            <a:lvl5pPr marL="2057400" indent="-228600">
              <a:spcBef>
                <a:spcPct val="20000"/>
              </a:spcBef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759F9E-7B07-BA44-A894-61726A080909}" type="slidenum">
              <a:rPr lang="zh-CN" altLang="en-US" sz="1200">
                <a:solidFill>
                  <a:srgbClr val="B4B1A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zh-CN" sz="1200">
              <a:solidFill>
                <a:srgbClr val="B4B1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信息与数据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613048"/>
          </a:xfrm>
        </p:spPr>
        <p:txBody>
          <a:bodyPr/>
          <a:lstStyle/>
          <a:p>
            <a:r>
              <a:rPr lang="zh-CN" altLang="en-US" dirty="0" smtClean="0"/>
              <a:t>从下面例子中比较“信息”与“数据”</a:t>
            </a:r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1DE73-EAD9-EA4D-BF8A-0263A3D11727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70" y="2204864"/>
            <a:ext cx="1898634" cy="23762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27984" y="234888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dk1"/>
                </a:solidFill>
                <a:latin typeface="+mn-lt"/>
                <a:ea typeface="+mn-ea"/>
              </a:rPr>
              <a:t>在某人的病历卡中：</a:t>
            </a:r>
            <a:endParaRPr lang="en-US" altLang="zh-CN" sz="2800" dirty="0" smtClean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24805" y="30689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altLang="zh-CN" sz="2800" dirty="0" smtClean="0">
                <a:solidFill>
                  <a:schemeClr val="dk1"/>
                </a:solidFill>
                <a:latin typeface="Gill Sans" charset="0"/>
                <a:ea typeface="Gill Sans" charset="0"/>
                <a:cs typeface="Gill Sans" charset="0"/>
              </a:rPr>
              <a:t>39</a:t>
            </a:r>
            <a:r>
              <a:rPr lang="uk-UA" altLang="zh-CN" sz="2800" dirty="0">
                <a:solidFill>
                  <a:schemeClr val="dk1"/>
                </a:solidFill>
                <a:latin typeface="Gill Sans" charset="0"/>
                <a:ea typeface="Gill Sans" charset="0"/>
                <a:cs typeface="Gill Sans" charset="0"/>
              </a:rPr>
              <a:t>℃</a:t>
            </a:r>
            <a:endParaRPr lang="en-US" altLang="zh-CN" sz="2800" dirty="0">
              <a:solidFill>
                <a:schemeClr val="dk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6460" y="369786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dk1"/>
                </a:solidFill>
                <a:latin typeface="+mn-lt"/>
                <a:ea typeface="+mn-ea"/>
              </a:rPr>
              <a:t>体温</a:t>
            </a:r>
            <a:r>
              <a:rPr lang="uk-UA" altLang="zh-CN" sz="2800" dirty="0">
                <a:solidFill>
                  <a:schemeClr val="dk1"/>
                </a:solidFill>
                <a:latin typeface="Gill Sans" charset="0"/>
                <a:ea typeface="Gill Sans" charset="0"/>
                <a:cs typeface="Gill Sans" charset="0"/>
              </a:rPr>
              <a:t>39℃</a:t>
            </a:r>
            <a:endParaRPr lang="en-US" altLang="zh-CN" sz="2800" dirty="0">
              <a:solidFill>
                <a:schemeClr val="dk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9589" y="30689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00CC"/>
                </a:solidFill>
                <a:latin typeface="+mn-lt"/>
                <a:ea typeface="+mn-ea"/>
              </a:rPr>
              <a:t>数据</a:t>
            </a:r>
            <a:endParaRPr lang="en-US" altLang="zh-CN" sz="2800" dirty="0">
              <a:solidFill>
                <a:srgbClr val="0000CC"/>
              </a:solidFill>
              <a:latin typeface="+mn-lt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69589" y="36978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0000CC"/>
                </a:solidFill>
                <a:latin typeface="+mn-lt"/>
                <a:ea typeface="+mn-ea"/>
              </a:rPr>
              <a:t>信息</a:t>
            </a:r>
            <a:endParaRPr lang="en-US" altLang="zh-CN" sz="2800" dirty="0">
              <a:solidFill>
                <a:srgbClr val="0000CC"/>
              </a:solidFill>
              <a:latin typeface="+mn-lt"/>
              <a:ea typeface="+mn-ea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6444208" y="3187207"/>
            <a:ext cx="668104" cy="31380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6444208" y="3763271"/>
            <a:ext cx="668104" cy="31380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35100" y="4797152"/>
            <a:ext cx="74993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dirty="0" smtClean="0">
                <a:solidFill>
                  <a:srgbClr val="0000CC"/>
                </a:solidFill>
                <a:latin typeface="+mn-lt"/>
                <a:ea typeface="+mn-ea"/>
              </a:rPr>
              <a:t>信息</a:t>
            </a:r>
            <a:r>
              <a:rPr lang="zh-CN" altLang="en-US" sz="2800" dirty="0" smtClean="0">
                <a:solidFill>
                  <a:schemeClr val="dk1"/>
                </a:solidFill>
                <a:latin typeface="+mn-lt"/>
                <a:ea typeface="+mn-ea"/>
              </a:rPr>
              <a:t>  各种事物的变化和特征的反映 </a:t>
            </a:r>
          </a:p>
          <a:p>
            <a:pPr lvl="1"/>
            <a:r>
              <a:rPr lang="zh-CN" altLang="en-US" sz="2800" dirty="0" smtClean="0">
                <a:solidFill>
                  <a:srgbClr val="0000CC"/>
                </a:solidFill>
                <a:latin typeface="+mn-lt"/>
                <a:ea typeface="+mn-ea"/>
              </a:rPr>
              <a:t>数据</a:t>
            </a:r>
            <a:r>
              <a:rPr lang="zh-CN" altLang="en-US" sz="2800" dirty="0" smtClean="0">
                <a:solidFill>
                  <a:schemeClr val="dk1"/>
                </a:solidFill>
                <a:latin typeface="+mn-lt"/>
                <a:ea typeface="+mn-ea"/>
              </a:rPr>
              <a:t>  信息的载体，如数值、文字、图像等</a:t>
            </a:r>
            <a:endParaRPr lang="en-US" altLang="zh-CN" sz="2800" dirty="0" smtClean="0">
              <a:solidFill>
                <a:schemeClr val="dk1"/>
              </a:solidFill>
              <a:latin typeface="+mn-lt"/>
              <a:ea typeface="+mn-ea"/>
            </a:endParaRPr>
          </a:p>
          <a:p>
            <a:pPr lvl="1"/>
            <a:r>
              <a:rPr lang="zh-CN" altLang="en-US" sz="2800" dirty="0" smtClean="0">
                <a:solidFill>
                  <a:schemeClr val="dk1"/>
                </a:solidFill>
                <a:latin typeface="+mn-lt"/>
                <a:ea typeface="+mn-ea"/>
              </a:rPr>
              <a:t>人理解的是信息，计算机理解的是数据</a:t>
            </a:r>
            <a:endParaRPr lang="en-US" altLang="zh-CN" sz="2800" dirty="0" smtClean="0">
              <a:solidFill>
                <a:schemeClr val="dk1"/>
              </a:solidFill>
              <a:latin typeface="+mn-lt"/>
              <a:ea typeface="+mn-ea"/>
            </a:endParaRPr>
          </a:p>
          <a:p>
            <a:pPr lvl="1"/>
            <a:endParaRPr lang="zh-CN" altLang="en-US" sz="2800" dirty="0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039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 animBg="1"/>
      <p:bldP spid="16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latin typeface="STZhongsong" charset="-122"/>
                <a:ea typeface="STZhongsong" charset="-122"/>
                <a:cs typeface="STZhongsong" charset="-122"/>
              </a:rPr>
              <a:t>数制</a:t>
            </a:r>
            <a:r>
              <a:rPr lang="zh-CN" altLang="en-US" dirty="0" smtClean="0">
                <a:latin typeface="STZhongsong" charset="-122"/>
                <a:ea typeface="STZhongsong" charset="-122"/>
                <a:cs typeface="STZhongsong" charset="-122"/>
              </a:rPr>
              <a:t>：</a:t>
            </a:r>
            <a:r>
              <a:rPr lang="zh-CN" altLang="en-US" dirty="0" smtClean="0"/>
              <a:t>数据的表示方法 </a:t>
            </a:r>
            <a:r>
              <a:rPr lang="en-US" altLang="zh-CN" dirty="0" smtClean="0"/>
              <a:t>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数制也称计数制，是指用一组固定的符号和统一的规则来表示数值的方法。</a:t>
            </a:r>
            <a:endParaRPr lang="en-US" altLang="zh-CN" dirty="0" smtClean="0"/>
          </a:p>
          <a:p>
            <a:r>
              <a:rPr lang="zh-CN" altLang="en-US" dirty="0" smtClean="0"/>
              <a:t>按进位的方法计数，称为进位计数制。 </a:t>
            </a:r>
            <a:endParaRPr lang="en-US" altLang="zh-CN" dirty="0" smtClean="0"/>
          </a:p>
          <a:p>
            <a:r>
              <a:rPr lang="zh-CN" altLang="en-US" dirty="0" smtClean="0"/>
              <a:t>几种常用进位数制：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十位制 </a:t>
            </a:r>
            <a:r>
              <a:rPr lang="en-US" altLang="zh-CN" dirty="0" smtClean="0">
                <a:solidFill>
                  <a:schemeClr val="tx1"/>
                </a:solidFill>
              </a:rPr>
              <a:t>(Decimal) </a:t>
            </a:r>
          </a:p>
          <a:p>
            <a:pPr lvl="1"/>
            <a:r>
              <a:rPr lang="zh-CN" altLang="en-US" dirty="0" smtClean="0"/>
              <a:t>二进制 </a:t>
            </a:r>
            <a:r>
              <a:rPr lang="en-US" altLang="zh-CN" dirty="0" smtClean="0"/>
              <a:t>(Binary) 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八进制 </a:t>
            </a:r>
            <a:r>
              <a:rPr lang="en-US" altLang="zh-CN" dirty="0" smtClean="0">
                <a:solidFill>
                  <a:schemeClr val="tx1"/>
                </a:solidFill>
              </a:rPr>
              <a:t>(Octal) 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十六进制数 </a:t>
            </a:r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en-US" altLang="zh-CN" dirty="0" err="1" smtClean="0">
                <a:solidFill>
                  <a:schemeClr val="tx1"/>
                </a:solidFill>
              </a:rPr>
              <a:t>Hexdecimal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359373"/>
            <a:ext cx="2709863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50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二进制：数据在计算机中的表示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物理上容易实现，运算简单，可靠性、通用性强 。</a:t>
            </a:r>
            <a:endParaRPr kumimoji="1"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自然界中具有两个固定状态的物理量很多，例如：电流的有无、电压的高低等。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  <p:grpSp>
        <p:nvGrpSpPr>
          <p:cNvPr id="163" name="Group 160"/>
          <p:cNvGrpSpPr>
            <a:grpSpLocks/>
          </p:cNvGrpSpPr>
          <p:nvPr/>
        </p:nvGrpSpPr>
        <p:grpSpPr bwMode="auto">
          <a:xfrm>
            <a:off x="2127380" y="3933056"/>
            <a:ext cx="6261044" cy="1500188"/>
            <a:chOff x="432" y="1392"/>
            <a:chExt cx="5751" cy="1312"/>
          </a:xfrm>
        </p:grpSpPr>
        <p:grpSp>
          <p:nvGrpSpPr>
            <p:cNvPr id="164" name="Group 161"/>
            <p:cNvGrpSpPr>
              <a:grpSpLocks/>
            </p:cNvGrpSpPr>
            <p:nvPr/>
          </p:nvGrpSpPr>
          <p:grpSpPr bwMode="auto">
            <a:xfrm>
              <a:off x="432" y="1392"/>
              <a:ext cx="5751" cy="816"/>
              <a:chOff x="432" y="1152"/>
              <a:chExt cx="5751" cy="816"/>
            </a:xfrm>
          </p:grpSpPr>
          <p:sp>
            <p:nvSpPr>
              <p:cNvPr id="166" name="Rectangle 162"/>
              <p:cNvSpPr>
                <a:spLocks noChangeArrowheads="1"/>
              </p:cNvSpPr>
              <p:nvPr/>
            </p:nvSpPr>
            <p:spPr bwMode="auto">
              <a:xfrm>
                <a:off x="432" y="1152"/>
                <a:ext cx="5751" cy="816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31529" tIns="65765" rIns="131529" bIns="65765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grpSp>
            <p:nvGrpSpPr>
              <p:cNvPr id="167" name="Group 163"/>
              <p:cNvGrpSpPr>
                <a:grpSpLocks/>
              </p:cNvGrpSpPr>
              <p:nvPr/>
            </p:nvGrpSpPr>
            <p:grpSpPr bwMode="auto">
              <a:xfrm>
                <a:off x="624" y="1296"/>
                <a:ext cx="5376" cy="672"/>
                <a:chOff x="624" y="1296"/>
                <a:chExt cx="5376" cy="672"/>
              </a:xfrm>
            </p:grpSpPr>
            <p:grpSp>
              <p:nvGrpSpPr>
                <p:cNvPr id="168" name="Group 164"/>
                <p:cNvGrpSpPr>
                  <a:grpSpLocks/>
                </p:cNvGrpSpPr>
                <p:nvPr/>
              </p:nvGrpSpPr>
              <p:grpSpPr bwMode="auto">
                <a:xfrm>
                  <a:off x="624" y="1296"/>
                  <a:ext cx="480" cy="672"/>
                  <a:chOff x="6480" y="720"/>
                  <a:chExt cx="958" cy="1468"/>
                </a:xfrm>
              </p:grpSpPr>
              <p:grpSp>
                <p:nvGrpSpPr>
                  <p:cNvPr id="302" name="Group 165"/>
                  <p:cNvGrpSpPr>
                    <a:grpSpLocks/>
                  </p:cNvGrpSpPr>
                  <p:nvPr/>
                </p:nvGrpSpPr>
                <p:grpSpPr bwMode="auto">
                  <a:xfrm>
                    <a:off x="6768" y="1824"/>
                    <a:ext cx="434" cy="364"/>
                    <a:chOff x="7006" y="1824"/>
                    <a:chExt cx="434" cy="364"/>
                  </a:xfrm>
                </p:grpSpPr>
                <p:grpSp>
                  <p:nvGrpSpPr>
                    <p:cNvPr id="305" name="Group 16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104" y="2112"/>
                      <a:ext cx="238" cy="76"/>
                      <a:chOff x="3155" y="1927"/>
                      <a:chExt cx="123" cy="42"/>
                    </a:xfrm>
                  </p:grpSpPr>
                  <p:sp>
                    <p:nvSpPr>
                      <p:cNvPr id="318" name="Freeform 16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55" y="1927"/>
                        <a:ext cx="123" cy="42"/>
                      </a:xfrm>
                      <a:custGeom>
                        <a:avLst/>
                        <a:gdLst>
                          <a:gd name="T0" fmla="*/ 0 w 123"/>
                          <a:gd name="T1" fmla="*/ 0 h 42"/>
                          <a:gd name="T2" fmla="*/ 24 w 123"/>
                          <a:gd name="T3" fmla="*/ 32 h 42"/>
                          <a:gd name="T4" fmla="*/ 26 w 123"/>
                          <a:gd name="T5" fmla="*/ 34 h 42"/>
                          <a:gd name="T6" fmla="*/ 29 w 123"/>
                          <a:gd name="T7" fmla="*/ 35 h 42"/>
                          <a:gd name="T8" fmla="*/ 33 w 123"/>
                          <a:gd name="T9" fmla="*/ 37 h 42"/>
                          <a:gd name="T10" fmla="*/ 37 w 123"/>
                          <a:gd name="T11" fmla="*/ 38 h 42"/>
                          <a:gd name="T12" fmla="*/ 42 w 123"/>
                          <a:gd name="T13" fmla="*/ 39 h 42"/>
                          <a:gd name="T14" fmla="*/ 46 w 123"/>
                          <a:gd name="T15" fmla="*/ 39 h 42"/>
                          <a:gd name="T16" fmla="*/ 50 w 123"/>
                          <a:gd name="T17" fmla="*/ 40 h 42"/>
                          <a:gd name="T18" fmla="*/ 54 w 123"/>
                          <a:gd name="T19" fmla="*/ 40 h 42"/>
                          <a:gd name="T20" fmla="*/ 59 w 123"/>
                          <a:gd name="T21" fmla="*/ 41 h 42"/>
                          <a:gd name="T22" fmla="*/ 62 w 123"/>
                          <a:gd name="T23" fmla="*/ 41 h 42"/>
                          <a:gd name="T24" fmla="*/ 68 w 123"/>
                          <a:gd name="T25" fmla="*/ 40 h 42"/>
                          <a:gd name="T26" fmla="*/ 72 w 123"/>
                          <a:gd name="T27" fmla="*/ 40 h 42"/>
                          <a:gd name="T28" fmla="*/ 77 w 123"/>
                          <a:gd name="T29" fmla="*/ 39 h 42"/>
                          <a:gd name="T30" fmla="*/ 81 w 123"/>
                          <a:gd name="T31" fmla="*/ 39 h 42"/>
                          <a:gd name="T32" fmla="*/ 85 w 123"/>
                          <a:gd name="T33" fmla="*/ 38 h 42"/>
                          <a:gd name="T34" fmla="*/ 89 w 123"/>
                          <a:gd name="T35" fmla="*/ 37 h 42"/>
                          <a:gd name="T36" fmla="*/ 93 w 123"/>
                          <a:gd name="T37" fmla="*/ 35 h 42"/>
                          <a:gd name="T38" fmla="*/ 95 w 123"/>
                          <a:gd name="T39" fmla="*/ 34 h 42"/>
                          <a:gd name="T40" fmla="*/ 97 w 123"/>
                          <a:gd name="T41" fmla="*/ 33 h 42"/>
                          <a:gd name="T42" fmla="*/ 99 w 123"/>
                          <a:gd name="T43" fmla="*/ 31 h 42"/>
                          <a:gd name="T44" fmla="*/ 122 w 123"/>
                          <a:gd name="T45" fmla="*/ 0 h 42"/>
                          <a:gd name="T46" fmla="*/ 0 w 123"/>
                          <a:gd name="T47" fmla="*/ 0 h 42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  <a:gd name="T66" fmla="*/ 0 60000 65536"/>
                          <a:gd name="T67" fmla="*/ 0 60000 65536"/>
                          <a:gd name="T68" fmla="*/ 0 60000 65536"/>
                          <a:gd name="T69" fmla="*/ 0 60000 65536"/>
                          <a:gd name="T70" fmla="*/ 0 60000 65536"/>
                          <a:gd name="T71" fmla="*/ 0 60000 65536"/>
                        </a:gdLst>
                        <a:ahLst/>
                        <a:cxnLst>
                          <a:cxn ang="T48">
                            <a:pos x="T0" y="T1"/>
                          </a:cxn>
                          <a:cxn ang="T49">
                            <a:pos x="T2" y="T3"/>
                          </a:cxn>
                          <a:cxn ang="T50">
                            <a:pos x="T4" y="T5"/>
                          </a:cxn>
                          <a:cxn ang="T51">
                            <a:pos x="T6" y="T7"/>
                          </a:cxn>
                          <a:cxn ang="T52">
                            <a:pos x="T8" y="T9"/>
                          </a:cxn>
                          <a:cxn ang="T53">
                            <a:pos x="T10" y="T11"/>
                          </a:cxn>
                          <a:cxn ang="T54">
                            <a:pos x="T12" y="T13"/>
                          </a:cxn>
                          <a:cxn ang="T55">
                            <a:pos x="T14" y="T15"/>
                          </a:cxn>
                          <a:cxn ang="T56">
                            <a:pos x="T16" y="T17"/>
                          </a:cxn>
                          <a:cxn ang="T57">
                            <a:pos x="T18" y="T19"/>
                          </a:cxn>
                          <a:cxn ang="T58">
                            <a:pos x="T20" y="T21"/>
                          </a:cxn>
                          <a:cxn ang="T59">
                            <a:pos x="T22" y="T23"/>
                          </a:cxn>
                          <a:cxn ang="T60">
                            <a:pos x="T24" y="T25"/>
                          </a:cxn>
                          <a:cxn ang="T61">
                            <a:pos x="T26" y="T27"/>
                          </a:cxn>
                          <a:cxn ang="T62">
                            <a:pos x="T28" y="T29"/>
                          </a:cxn>
                          <a:cxn ang="T63">
                            <a:pos x="T30" y="T31"/>
                          </a:cxn>
                          <a:cxn ang="T64">
                            <a:pos x="T32" y="T33"/>
                          </a:cxn>
                          <a:cxn ang="T65">
                            <a:pos x="T34" y="T35"/>
                          </a:cxn>
                          <a:cxn ang="T66">
                            <a:pos x="T36" y="T37"/>
                          </a:cxn>
                          <a:cxn ang="T67">
                            <a:pos x="T38" y="T39"/>
                          </a:cxn>
                          <a:cxn ang="T68">
                            <a:pos x="T40" y="T41"/>
                          </a:cxn>
                          <a:cxn ang="T69">
                            <a:pos x="T42" y="T43"/>
                          </a:cxn>
                          <a:cxn ang="T70">
                            <a:pos x="T44" y="T45"/>
                          </a:cxn>
                          <a:cxn ang="T71">
                            <a:pos x="T46" y="T47"/>
                          </a:cxn>
                        </a:cxnLst>
                        <a:rect l="0" t="0" r="r" b="b"/>
                        <a:pathLst>
                          <a:path w="123" h="42">
                            <a:moveTo>
                              <a:pt x="0" y="0"/>
                            </a:moveTo>
                            <a:lnTo>
                              <a:pt x="24" y="32"/>
                            </a:lnTo>
                            <a:lnTo>
                              <a:pt x="26" y="34"/>
                            </a:lnTo>
                            <a:lnTo>
                              <a:pt x="29" y="35"/>
                            </a:lnTo>
                            <a:lnTo>
                              <a:pt x="33" y="37"/>
                            </a:lnTo>
                            <a:lnTo>
                              <a:pt x="37" y="38"/>
                            </a:lnTo>
                            <a:lnTo>
                              <a:pt x="42" y="39"/>
                            </a:lnTo>
                            <a:lnTo>
                              <a:pt x="46" y="39"/>
                            </a:lnTo>
                            <a:lnTo>
                              <a:pt x="50" y="40"/>
                            </a:lnTo>
                            <a:lnTo>
                              <a:pt x="54" y="40"/>
                            </a:lnTo>
                            <a:lnTo>
                              <a:pt x="59" y="41"/>
                            </a:lnTo>
                            <a:lnTo>
                              <a:pt x="62" y="41"/>
                            </a:lnTo>
                            <a:lnTo>
                              <a:pt x="68" y="40"/>
                            </a:lnTo>
                            <a:lnTo>
                              <a:pt x="72" y="40"/>
                            </a:lnTo>
                            <a:lnTo>
                              <a:pt x="77" y="39"/>
                            </a:lnTo>
                            <a:lnTo>
                              <a:pt x="81" y="39"/>
                            </a:lnTo>
                            <a:lnTo>
                              <a:pt x="85" y="38"/>
                            </a:lnTo>
                            <a:lnTo>
                              <a:pt x="89" y="37"/>
                            </a:lnTo>
                            <a:lnTo>
                              <a:pt x="93" y="35"/>
                            </a:lnTo>
                            <a:lnTo>
                              <a:pt x="95" y="34"/>
                            </a:lnTo>
                            <a:lnTo>
                              <a:pt x="97" y="33"/>
                            </a:lnTo>
                            <a:lnTo>
                              <a:pt x="99" y="31"/>
                            </a:lnTo>
                            <a:lnTo>
                              <a:pt x="122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19" name="Freeform 16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74" y="1927"/>
                        <a:ext cx="56" cy="42"/>
                      </a:xfrm>
                      <a:custGeom>
                        <a:avLst/>
                        <a:gdLst>
                          <a:gd name="T0" fmla="*/ 0 w 56"/>
                          <a:gd name="T1" fmla="*/ 0 h 42"/>
                          <a:gd name="T2" fmla="*/ 15 w 56"/>
                          <a:gd name="T3" fmla="*/ 37 h 42"/>
                          <a:gd name="T4" fmla="*/ 18 w 56"/>
                          <a:gd name="T5" fmla="*/ 38 h 42"/>
                          <a:gd name="T6" fmla="*/ 23 w 56"/>
                          <a:gd name="T7" fmla="*/ 39 h 42"/>
                          <a:gd name="T8" fmla="*/ 27 w 56"/>
                          <a:gd name="T9" fmla="*/ 39 h 42"/>
                          <a:gd name="T10" fmla="*/ 31 w 56"/>
                          <a:gd name="T11" fmla="*/ 40 h 42"/>
                          <a:gd name="T12" fmla="*/ 35 w 56"/>
                          <a:gd name="T13" fmla="*/ 40 h 42"/>
                          <a:gd name="T14" fmla="*/ 40 w 56"/>
                          <a:gd name="T15" fmla="*/ 41 h 42"/>
                          <a:gd name="T16" fmla="*/ 44 w 56"/>
                          <a:gd name="T17" fmla="*/ 41 h 42"/>
                          <a:gd name="T18" fmla="*/ 49 w 56"/>
                          <a:gd name="T19" fmla="*/ 40 h 42"/>
                          <a:gd name="T20" fmla="*/ 55 w 56"/>
                          <a:gd name="T21" fmla="*/ 0 h 42"/>
                          <a:gd name="T22" fmla="*/ 0 w 56"/>
                          <a:gd name="T23" fmla="*/ 0 h 42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0" t="0" r="r" b="b"/>
                        <a:pathLst>
                          <a:path w="56" h="42">
                            <a:moveTo>
                              <a:pt x="0" y="0"/>
                            </a:moveTo>
                            <a:lnTo>
                              <a:pt x="15" y="37"/>
                            </a:lnTo>
                            <a:lnTo>
                              <a:pt x="18" y="38"/>
                            </a:lnTo>
                            <a:lnTo>
                              <a:pt x="23" y="39"/>
                            </a:lnTo>
                            <a:lnTo>
                              <a:pt x="27" y="39"/>
                            </a:lnTo>
                            <a:lnTo>
                              <a:pt x="31" y="40"/>
                            </a:lnTo>
                            <a:lnTo>
                              <a:pt x="35" y="40"/>
                            </a:lnTo>
                            <a:lnTo>
                              <a:pt x="40" y="41"/>
                            </a:lnTo>
                            <a:lnTo>
                              <a:pt x="44" y="41"/>
                            </a:lnTo>
                            <a:lnTo>
                              <a:pt x="49" y="40"/>
                            </a:lnTo>
                            <a:lnTo>
                              <a:pt x="55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40404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306" name="Freeform 169"/>
                    <p:cNvSpPr>
                      <a:spLocks/>
                    </p:cNvSpPr>
                    <p:nvPr/>
                  </p:nvSpPr>
                  <p:spPr bwMode="auto">
                    <a:xfrm>
                      <a:off x="7006" y="1824"/>
                      <a:ext cx="434" cy="269"/>
                    </a:xfrm>
                    <a:custGeom>
                      <a:avLst/>
                      <a:gdLst>
                        <a:gd name="T0" fmla="*/ 72 w 224"/>
                        <a:gd name="T1" fmla="*/ 44 h 148"/>
                        <a:gd name="T2" fmla="*/ 87 w 224"/>
                        <a:gd name="T3" fmla="*/ 80 h 148"/>
                        <a:gd name="T4" fmla="*/ 72 w 224"/>
                        <a:gd name="T5" fmla="*/ 162 h 148"/>
                        <a:gd name="T6" fmla="*/ 45 w 224"/>
                        <a:gd name="T7" fmla="*/ 211 h 148"/>
                        <a:gd name="T8" fmla="*/ 16 w 224"/>
                        <a:gd name="T9" fmla="*/ 271 h 148"/>
                        <a:gd name="T10" fmla="*/ 60 w 224"/>
                        <a:gd name="T11" fmla="*/ 331 h 148"/>
                        <a:gd name="T12" fmla="*/ 116 w 224"/>
                        <a:gd name="T13" fmla="*/ 389 h 148"/>
                        <a:gd name="T14" fmla="*/ 101 w 224"/>
                        <a:gd name="T15" fmla="*/ 425 h 148"/>
                        <a:gd name="T16" fmla="*/ 45 w 224"/>
                        <a:gd name="T17" fmla="*/ 480 h 148"/>
                        <a:gd name="T18" fmla="*/ 16 w 224"/>
                        <a:gd name="T19" fmla="*/ 522 h 148"/>
                        <a:gd name="T20" fmla="*/ 60 w 224"/>
                        <a:gd name="T21" fmla="*/ 574 h 148"/>
                        <a:gd name="T22" fmla="*/ 101 w 224"/>
                        <a:gd name="T23" fmla="*/ 611 h 148"/>
                        <a:gd name="T24" fmla="*/ 101 w 224"/>
                        <a:gd name="T25" fmla="*/ 667 h 148"/>
                        <a:gd name="T26" fmla="*/ 45 w 224"/>
                        <a:gd name="T27" fmla="*/ 720 h 148"/>
                        <a:gd name="T28" fmla="*/ 0 w 224"/>
                        <a:gd name="T29" fmla="*/ 772 h 148"/>
                        <a:gd name="T30" fmla="*/ 45 w 224"/>
                        <a:gd name="T31" fmla="*/ 829 h 148"/>
                        <a:gd name="T32" fmla="*/ 116 w 224"/>
                        <a:gd name="T33" fmla="*/ 872 h 148"/>
                        <a:gd name="T34" fmla="*/ 116 w 224"/>
                        <a:gd name="T35" fmla="*/ 961 h 148"/>
                        <a:gd name="T36" fmla="*/ 60 w 224"/>
                        <a:gd name="T37" fmla="*/ 1005 h 148"/>
                        <a:gd name="T38" fmla="*/ 72 w 224"/>
                        <a:gd name="T39" fmla="*/ 1043 h 148"/>
                        <a:gd name="T40" fmla="*/ 140 w 224"/>
                        <a:gd name="T41" fmla="*/ 1111 h 148"/>
                        <a:gd name="T42" fmla="*/ 364 w 224"/>
                        <a:gd name="T43" fmla="*/ 1278 h 148"/>
                        <a:gd name="T44" fmla="*/ 568 w 224"/>
                        <a:gd name="T45" fmla="*/ 1398 h 148"/>
                        <a:gd name="T46" fmla="*/ 752 w 224"/>
                        <a:gd name="T47" fmla="*/ 1470 h 148"/>
                        <a:gd name="T48" fmla="*/ 1070 w 224"/>
                        <a:gd name="T49" fmla="*/ 1563 h 148"/>
                        <a:gd name="T50" fmla="*/ 1381 w 224"/>
                        <a:gd name="T51" fmla="*/ 1592 h 148"/>
                        <a:gd name="T52" fmla="*/ 1790 w 224"/>
                        <a:gd name="T53" fmla="*/ 1592 h 148"/>
                        <a:gd name="T54" fmla="*/ 2147 w 224"/>
                        <a:gd name="T55" fmla="*/ 1572 h 148"/>
                        <a:gd name="T56" fmla="*/ 2391 w 224"/>
                        <a:gd name="T57" fmla="*/ 1527 h 148"/>
                        <a:gd name="T58" fmla="*/ 2554 w 224"/>
                        <a:gd name="T59" fmla="*/ 1463 h 148"/>
                        <a:gd name="T60" fmla="*/ 2662 w 224"/>
                        <a:gd name="T61" fmla="*/ 1398 h 148"/>
                        <a:gd name="T62" fmla="*/ 3003 w 224"/>
                        <a:gd name="T63" fmla="*/ 1094 h 148"/>
                        <a:gd name="T64" fmla="*/ 3071 w 224"/>
                        <a:gd name="T65" fmla="*/ 991 h 148"/>
                        <a:gd name="T66" fmla="*/ 3071 w 224"/>
                        <a:gd name="T67" fmla="*/ 949 h 148"/>
                        <a:gd name="T68" fmla="*/ 3034 w 224"/>
                        <a:gd name="T69" fmla="*/ 905 h 148"/>
                        <a:gd name="T70" fmla="*/ 3034 w 224"/>
                        <a:gd name="T71" fmla="*/ 840 h 148"/>
                        <a:gd name="T72" fmla="*/ 3071 w 224"/>
                        <a:gd name="T73" fmla="*/ 800 h 148"/>
                        <a:gd name="T74" fmla="*/ 3112 w 224"/>
                        <a:gd name="T75" fmla="*/ 751 h 148"/>
                        <a:gd name="T76" fmla="*/ 3143 w 224"/>
                        <a:gd name="T77" fmla="*/ 698 h 148"/>
                        <a:gd name="T78" fmla="*/ 3086 w 224"/>
                        <a:gd name="T79" fmla="*/ 654 h 148"/>
                        <a:gd name="T80" fmla="*/ 3048 w 224"/>
                        <a:gd name="T81" fmla="*/ 611 h 148"/>
                        <a:gd name="T82" fmla="*/ 3048 w 224"/>
                        <a:gd name="T83" fmla="*/ 571 h 148"/>
                        <a:gd name="T84" fmla="*/ 3112 w 224"/>
                        <a:gd name="T85" fmla="*/ 505 h 148"/>
                        <a:gd name="T86" fmla="*/ 3112 w 224"/>
                        <a:gd name="T87" fmla="*/ 449 h 148"/>
                        <a:gd name="T88" fmla="*/ 3071 w 224"/>
                        <a:gd name="T89" fmla="*/ 389 h 148"/>
                        <a:gd name="T90" fmla="*/ 3048 w 224"/>
                        <a:gd name="T91" fmla="*/ 336 h 148"/>
                        <a:gd name="T92" fmla="*/ 3071 w 224"/>
                        <a:gd name="T93" fmla="*/ 280 h 148"/>
                        <a:gd name="T94" fmla="*/ 3112 w 224"/>
                        <a:gd name="T95" fmla="*/ 251 h 148"/>
                        <a:gd name="T96" fmla="*/ 3143 w 224"/>
                        <a:gd name="T97" fmla="*/ 198 h 148"/>
                        <a:gd name="T98" fmla="*/ 3096 w 224"/>
                        <a:gd name="T99" fmla="*/ 145 h 148"/>
                        <a:gd name="T100" fmla="*/ 3055 w 224"/>
                        <a:gd name="T101" fmla="*/ 89 h 148"/>
                        <a:gd name="T102" fmla="*/ 3071 w 224"/>
                        <a:gd name="T103" fmla="*/ 29 h 148"/>
                        <a:gd name="T104" fmla="*/ 87 w 224"/>
                        <a:gd name="T105" fmla="*/ 0 h 148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</a:gdLst>
                      <a:ahLst/>
                      <a:cxnLst>
                        <a:cxn ang="T106">
                          <a:pos x="T0" y="T1"/>
                        </a:cxn>
                        <a:cxn ang="T107">
                          <a:pos x="T2" y="T3"/>
                        </a:cxn>
                        <a:cxn ang="T108">
                          <a:pos x="T4" y="T5"/>
                        </a:cxn>
                        <a:cxn ang="T109">
                          <a:pos x="T6" y="T7"/>
                        </a:cxn>
                        <a:cxn ang="T110">
                          <a:pos x="T8" y="T9"/>
                        </a:cxn>
                        <a:cxn ang="T111">
                          <a:pos x="T10" y="T11"/>
                        </a:cxn>
                        <a:cxn ang="T112">
                          <a:pos x="T12" y="T13"/>
                        </a:cxn>
                        <a:cxn ang="T113">
                          <a:pos x="T14" y="T15"/>
                        </a:cxn>
                        <a:cxn ang="T114">
                          <a:pos x="T16" y="T17"/>
                        </a:cxn>
                        <a:cxn ang="T115">
                          <a:pos x="T18" y="T19"/>
                        </a:cxn>
                        <a:cxn ang="T116">
                          <a:pos x="T20" y="T21"/>
                        </a:cxn>
                        <a:cxn ang="T117">
                          <a:pos x="T22" y="T23"/>
                        </a:cxn>
                        <a:cxn ang="T118">
                          <a:pos x="T24" y="T25"/>
                        </a:cxn>
                        <a:cxn ang="T119">
                          <a:pos x="T26" y="T27"/>
                        </a:cxn>
                        <a:cxn ang="T120">
                          <a:pos x="T28" y="T29"/>
                        </a:cxn>
                        <a:cxn ang="T121">
                          <a:pos x="T30" y="T31"/>
                        </a:cxn>
                        <a:cxn ang="T122">
                          <a:pos x="T32" y="T33"/>
                        </a:cxn>
                        <a:cxn ang="T123">
                          <a:pos x="T34" y="T35"/>
                        </a:cxn>
                        <a:cxn ang="T124">
                          <a:pos x="T36" y="T37"/>
                        </a:cxn>
                        <a:cxn ang="T125">
                          <a:pos x="T38" y="T39"/>
                        </a:cxn>
                        <a:cxn ang="T126">
                          <a:pos x="T40" y="T41"/>
                        </a:cxn>
                        <a:cxn ang="T127">
                          <a:pos x="T42" y="T43"/>
                        </a:cxn>
                        <a:cxn ang="T128">
                          <a:pos x="T44" y="T45"/>
                        </a:cxn>
                        <a:cxn ang="T129">
                          <a:pos x="T46" y="T47"/>
                        </a:cxn>
                        <a:cxn ang="T130">
                          <a:pos x="T48" y="T49"/>
                        </a:cxn>
                        <a:cxn ang="T131">
                          <a:pos x="T50" y="T51"/>
                        </a:cxn>
                        <a:cxn ang="T132">
                          <a:pos x="T52" y="T53"/>
                        </a:cxn>
                        <a:cxn ang="T133">
                          <a:pos x="T54" y="T55"/>
                        </a:cxn>
                        <a:cxn ang="T134">
                          <a:pos x="T56" y="T57"/>
                        </a:cxn>
                        <a:cxn ang="T135">
                          <a:pos x="T58" y="T59"/>
                        </a:cxn>
                        <a:cxn ang="T136">
                          <a:pos x="T60" y="T61"/>
                        </a:cxn>
                        <a:cxn ang="T137">
                          <a:pos x="T62" y="T63"/>
                        </a:cxn>
                        <a:cxn ang="T138">
                          <a:pos x="T64" y="T65"/>
                        </a:cxn>
                        <a:cxn ang="T139">
                          <a:pos x="T66" y="T67"/>
                        </a:cxn>
                        <a:cxn ang="T140">
                          <a:pos x="T68" y="T69"/>
                        </a:cxn>
                        <a:cxn ang="T141">
                          <a:pos x="T70" y="T71"/>
                        </a:cxn>
                        <a:cxn ang="T142">
                          <a:pos x="T72" y="T73"/>
                        </a:cxn>
                        <a:cxn ang="T143">
                          <a:pos x="T74" y="T75"/>
                        </a:cxn>
                        <a:cxn ang="T144">
                          <a:pos x="T76" y="T77"/>
                        </a:cxn>
                        <a:cxn ang="T145">
                          <a:pos x="T78" y="T79"/>
                        </a:cxn>
                        <a:cxn ang="T146">
                          <a:pos x="T80" y="T81"/>
                        </a:cxn>
                        <a:cxn ang="T147">
                          <a:pos x="T82" y="T83"/>
                        </a:cxn>
                        <a:cxn ang="T148">
                          <a:pos x="T84" y="T85"/>
                        </a:cxn>
                        <a:cxn ang="T149">
                          <a:pos x="T86" y="T87"/>
                        </a:cxn>
                        <a:cxn ang="T150">
                          <a:pos x="T88" y="T89"/>
                        </a:cxn>
                        <a:cxn ang="T151">
                          <a:pos x="T90" y="T91"/>
                        </a:cxn>
                        <a:cxn ang="T152">
                          <a:pos x="T92" y="T93"/>
                        </a:cxn>
                        <a:cxn ang="T153">
                          <a:pos x="T94" y="T95"/>
                        </a:cxn>
                        <a:cxn ang="T154">
                          <a:pos x="T96" y="T97"/>
                        </a:cxn>
                        <a:cxn ang="T155">
                          <a:pos x="T98" y="T99"/>
                        </a:cxn>
                        <a:cxn ang="T156">
                          <a:pos x="T100" y="T101"/>
                        </a:cxn>
                        <a:cxn ang="T157">
                          <a:pos x="T102" y="T103"/>
                        </a:cxn>
                        <a:cxn ang="T158">
                          <a:pos x="T104" y="T105"/>
                        </a:cxn>
                      </a:cxnLst>
                      <a:rect l="0" t="0" r="r" b="b"/>
                      <a:pathLst>
                        <a:path w="224" h="148">
                          <a:moveTo>
                            <a:pt x="6" y="0"/>
                          </a:moveTo>
                          <a:lnTo>
                            <a:pt x="5" y="4"/>
                          </a:lnTo>
                          <a:lnTo>
                            <a:pt x="5" y="5"/>
                          </a:lnTo>
                          <a:lnTo>
                            <a:pt x="6" y="7"/>
                          </a:lnTo>
                          <a:lnTo>
                            <a:pt x="6" y="12"/>
                          </a:lnTo>
                          <a:lnTo>
                            <a:pt x="5" y="15"/>
                          </a:lnTo>
                          <a:lnTo>
                            <a:pt x="4" y="17"/>
                          </a:lnTo>
                          <a:lnTo>
                            <a:pt x="3" y="19"/>
                          </a:lnTo>
                          <a:lnTo>
                            <a:pt x="1" y="23"/>
                          </a:lnTo>
                          <a:lnTo>
                            <a:pt x="1" y="25"/>
                          </a:lnTo>
                          <a:lnTo>
                            <a:pt x="3" y="28"/>
                          </a:lnTo>
                          <a:lnTo>
                            <a:pt x="4" y="30"/>
                          </a:lnTo>
                          <a:lnTo>
                            <a:pt x="7" y="33"/>
                          </a:lnTo>
                          <a:lnTo>
                            <a:pt x="8" y="36"/>
                          </a:lnTo>
                          <a:lnTo>
                            <a:pt x="8" y="37"/>
                          </a:lnTo>
                          <a:lnTo>
                            <a:pt x="7" y="39"/>
                          </a:lnTo>
                          <a:lnTo>
                            <a:pt x="5" y="41"/>
                          </a:lnTo>
                          <a:lnTo>
                            <a:pt x="3" y="44"/>
                          </a:lnTo>
                          <a:lnTo>
                            <a:pt x="1" y="46"/>
                          </a:lnTo>
                          <a:lnTo>
                            <a:pt x="1" y="48"/>
                          </a:lnTo>
                          <a:lnTo>
                            <a:pt x="3" y="50"/>
                          </a:lnTo>
                          <a:lnTo>
                            <a:pt x="4" y="53"/>
                          </a:lnTo>
                          <a:lnTo>
                            <a:pt x="6" y="55"/>
                          </a:lnTo>
                          <a:lnTo>
                            <a:pt x="7" y="56"/>
                          </a:lnTo>
                          <a:lnTo>
                            <a:pt x="8" y="58"/>
                          </a:lnTo>
                          <a:lnTo>
                            <a:pt x="7" y="61"/>
                          </a:lnTo>
                          <a:lnTo>
                            <a:pt x="5" y="64"/>
                          </a:lnTo>
                          <a:lnTo>
                            <a:pt x="3" y="66"/>
                          </a:lnTo>
                          <a:lnTo>
                            <a:pt x="0" y="69"/>
                          </a:lnTo>
                          <a:lnTo>
                            <a:pt x="0" y="71"/>
                          </a:lnTo>
                          <a:lnTo>
                            <a:pt x="1" y="73"/>
                          </a:lnTo>
                          <a:lnTo>
                            <a:pt x="3" y="76"/>
                          </a:lnTo>
                          <a:lnTo>
                            <a:pt x="5" y="78"/>
                          </a:lnTo>
                          <a:lnTo>
                            <a:pt x="8" y="80"/>
                          </a:lnTo>
                          <a:lnTo>
                            <a:pt x="9" y="84"/>
                          </a:lnTo>
                          <a:lnTo>
                            <a:pt x="8" y="88"/>
                          </a:lnTo>
                          <a:lnTo>
                            <a:pt x="5" y="91"/>
                          </a:lnTo>
                          <a:lnTo>
                            <a:pt x="4" y="92"/>
                          </a:lnTo>
                          <a:lnTo>
                            <a:pt x="4" y="95"/>
                          </a:lnTo>
                          <a:lnTo>
                            <a:pt x="5" y="96"/>
                          </a:lnTo>
                          <a:lnTo>
                            <a:pt x="7" y="98"/>
                          </a:lnTo>
                          <a:lnTo>
                            <a:pt x="10" y="102"/>
                          </a:lnTo>
                          <a:lnTo>
                            <a:pt x="15" y="108"/>
                          </a:lnTo>
                          <a:lnTo>
                            <a:pt x="26" y="117"/>
                          </a:lnTo>
                          <a:lnTo>
                            <a:pt x="35" y="124"/>
                          </a:lnTo>
                          <a:lnTo>
                            <a:pt x="40" y="128"/>
                          </a:lnTo>
                          <a:lnTo>
                            <a:pt x="46" y="131"/>
                          </a:lnTo>
                          <a:lnTo>
                            <a:pt x="53" y="135"/>
                          </a:lnTo>
                          <a:lnTo>
                            <a:pt x="62" y="139"/>
                          </a:lnTo>
                          <a:lnTo>
                            <a:pt x="76" y="143"/>
                          </a:lnTo>
                          <a:lnTo>
                            <a:pt x="87" y="145"/>
                          </a:lnTo>
                          <a:lnTo>
                            <a:pt x="98" y="146"/>
                          </a:lnTo>
                          <a:lnTo>
                            <a:pt x="112" y="147"/>
                          </a:lnTo>
                          <a:lnTo>
                            <a:pt x="127" y="146"/>
                          </a:lnTo>
                          <a:lnTo>
                            <a:pt x="140" y="146"/>
                          </a:lnTo>
                          <a:lnTo>
                            <a:pt x="152" y="144"/>
                          </a:lnTo>
                          <a:lnTo>
                            <a:pt x="162" y="142"/>
                          </a:lnTo>
                          <a:lnTo>
                            <a:pt x="170" y="140"/>
                          </a:lnTo>
                          <a:lnTo>
                            <a:pt x="176" y="137"/>
                          </a:lnTo>
                          <a:lnTo>
                            <a:pt x="181" y="134"/>
                          </a:lnTo>
                          <a:lnTo>
                            <a:pt x="185" y="132"/>
                          </a:lnTo>
                          <a:lnTo>
                            <a:pt x="189" y="128"/>
                          </a:lnTo>
                          <a:lnTo>
                            <a:pt x="203" y="113"/>
                          </a:lnTo>
                          <a:lnTo>
                            <a:pt x="213" y="100"/>
                          </a:lnTo>
                          <a:lnTo>
                            <a:pt x="217" y="94"/>
                          </a:lnTo>
                          <a:lnTo>
                            <a:pt x="218" y="91"/>
                          </a:lnTo>
                          <a:lnTo>
                            <a:pt x="218" y="89"/>
                          </a:lnTo>
                          <a:lnTo>
                            <a:pt x="218" y="87"/>
                          </a:lnTo>
                          <a:lnTo>
                            <a:pt x="216" y="84"/>
                          </a:lnTo>
                          <a:lnTo>
                            <a:pt x="215" y="83"/>
                          </a:lnTo>
                          <a:lnTo>
                            <a:pt x="214" y="80"/>
                          </a:lnTo>
                          <a:lnTo>
                            <a:pt x="215" y="77"/>
                          </a:lnTo>
                          <a:lnTo>
                            <a:pt x="216" y="76"/>
                          </a:lnTo>
                          <a:lnTo>
                            <a:pt x="218" y="73"/>
                          </a:lnTo>
                          <a:lnTo>
                            <a:pt x="219" y="72"/>
                          </a:lnTo>
                          <a:lnTo>
                            <a:pt x="221" y="69"/>
                          </a:lnTo>
                          <a:lnTo>
                            <a:pt x="223" y="67"/>
                          </a:lnTo>
                          <a:lnTo>
                            <a:pt x="223" y="64"/>
                          </a:lnTo>
                          <a:lnTo>
                            <a:pt x="221" y="62"/>
                          </a:lnTo>
                          <a:lnTo>
                            <a:pt x="219" y="60"/>
                          </a:lnTo>
                          <a:lnTo>
                            <a:pt x="218" y="58"/>
                          </a:lnTo>
                          <a:lnTo>
                            <a:pt x="216" y="56"/>
                          </a:lnTo>
                          <a:lnTo>
                            <a:pt x="215" y="54"/>
                          </a:lnTo>
                          <a:lnTo>
                            <a:pt x="216" y="52"/>
                          </a:lnTo>
                          <a:lnTo>
                            <a:pt x="218" y="49"/>
                          </a:lnTo>
                          <a:lnTo>
                            <a:pt x="221" y="46"/>
                          </a:lnTo>
                          <a:lnTo>
                            <a:pt x="221" y="44"/>
                          </a:lnTo>
                          <a:lnTo>
                            <a:pt x="221" y="41"/>
                          </a:lnTo>
                          <a:lnTo>
                            <a:pt x="220" y="38"/>
                          </a:lnTo>
                          <a:lnTo>
                            <a:pt x="218" y="36"/>
                          </a:lnTo>
                          <a:lnTo>
                            <a:pt x="217" y="34"/>
                          </a:lnTo>
                          <a:lnTo>
                            <a:pt x="216" y="31"/>
                          </a:lnTo>
                          <a:lnTo>
                            <a:pt x="216" y="29"/>
                          </a:lnTo>
                          <a:lnTo>
                            <a:pt x="218" y="26"/>
                          </a:lnTo>
                          <a:lnTo>
                            <a:pt x="219" y="24"/>
                          </a:lnTo>
                          <a:lnTo>
                            <a:pt x="221" y="23"/>
                          </a:lnTo>
                          <a:lnTo>
                            <a:pt x="223" y="20"/>
                          </a:lnTo>
                          <a:lnTo>
                            <a:pt x="223" y="18"/>
                          </a:lnTo>
                          <a:lnTo>
                            <a:pt x="222" y="16"/>
                          </a:lnTo>
                          <a:lnTo>
                            <a:pt x="220" y="13"/>
                          </a:lnTo>
                          <a:lnTo>
                            <a:pt x="218" y="11"/>
                          </a:lnTo>
                          <a:lnTo>
                            <a:pt x="217" y="8"/>
                          </a:lnTo>
                          <a:lnTo>
                            <a:pt x="217" y="5"/>
                          </a:lnTo>
                          <a:lnTo>
                            <a:pt x="218" y="3"/>
                          </a:lnTo>
                          <a:lnTo>
                            <a:pt x="217" y="0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solidFill>
                      <a:srgbClr val="FFC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Freeform 170"/>
                    <p:cNvSpPr>
                      <a:spLocks/>
                    </p:cNvSpPr>
                    <p:nvPr/>
                  </p:nvSpPr>
                  <p:spPr bwMode="auto">
                    <a:xfrm>
                      <a:off x="7012" y="1908"/>
                      <a:ext cx="54" cy="39"/>
                    </a:xfrm>
                    <a:custGeom>
                      <a:avLst/>
                      <a:gdLst>
                        <a:gd name="T0" fmla="*/ 15 w 28"/>
                        <a:gd name="T1" fmla="*/ 0 h 21"/>
                        <a:gd name="T2" fmla="*/ 44 w 28"/>
                        <a:gd name="T3" fmla="*/ 24 h 21"/>
                        <a:gd name="T4" fmla="*/ 71 w 28"/>
                        <a:gd name="T5" fmla="*/ 59 h 21"/>
                        <a:gd name="T6" fmla="*/ 137 w 28"/>
                        <a:gd name="T7" fmla="*/ 97 h 21"/>
                        <a:gd name="T8" fmla="*/ 208 w 28"/>
                        <a:gd name="T9" fmla="*/ 128 h 21"/>
                        <a:gd name="T10" fmla="*/ 293 w 28"/>
                        <a:gd name="T11" fmla="*/ 156 h 21"/>
                        <a:gd name="T12" fmla="*/ 372 w 28"/>
                        <a:gd name="T13" fmla="*/ 165 h 21"/>
                        <a:gd name="T14" fmla="*/ 332 w 28"/>
                        <a:gd name="T15" fmla="*/ 210 h 21"/>
                        <a:gd name="T16" fmla="*/ 237 w 28"/>
                        <a:gd name="T17" fmla="*/ 204 h 21"/>
                        <a:gd name="T18" fmla="*/ 137 w 28"/>
                        <a:gd name="T19" fmla="*/ 204 h 21"/>
                        <a:gd name="T20" fmla="*/ 71 w 28"/>
                        <a:gd name="T21" fmla="*/ 238 h 21"/>
                        <a:gd name="T22" fmla="*/ 85 w 28"/>
                        <a:gd name="T23" fmla="*/ 210 h 21"/>
                        <a:gd name="T24" fmla="*/ 85 w 28"/>
                        <a:gd name="T25" fmla="*/ 180 h 21"/>
                        <a:gd name="T26" fmla="*/ 56 w 28"/>
                        <a:gd name="T27" fmla="*/ 141 h 21"/>
                        <a:gd name="T28" fmla="*/ 29 w 28"/>
                        <a:gd name="T29" fmla="*/ 121 h 21"/>
                        <a:gd name="T30" fmla="*/ 0 w 28"/>
                        <a:gd name="T31" fmla="*/ 69 h 21"/>
                        <a:gd name="T32" fmla="*/ 0 w 28"/>
                        <a:gd name="T33" fmla="*/ 37 h 21"/>
                        <a:gd name="T34" fmla="*/ 15 w 28"/>
                        <a:gd name="T35" fmla="*/ 0 h 21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0" t="0" r="r" b="b"/>
                      <a:pathLst>
                        <a:path w="28" h="21">
                          <a:moveTo>
                            <a:pt x="1" y="0"/>
                          </a:moveTo>
                          <a:lnTo>
                            <a:pt x="3" y="2"/>
                          </a:lnTo>
                          <a:lnTo>
                            <a:pt x="5" y="5"/>
                          </a:lnTo>
                          <a:lnTo>
                            <a:pt x="10" y="8"/>
                          </a:lnTo>
                          <a:lnTo>
                            <a:pt x="15" y="11"/>
                          </a:lnTo>
                          <a:lnTo>
                            <a:pt x="21" y="13"/>
                          </a:lnTo>
                          <a:lnTo>
                            <a:pt x="27" y="14"/>
                          </a:lnTo>
                          <a:lnTo>
                            <a:pt x="24" y="18"/>
                          </a:lnTo>
                          <a:lnTo>
                            <a:pt x="17" y="17"/>
                          </a:lnTo>
                          <a:lnTo>
                            <a:pt x="10" y="17"/>
                          </a:lnTo>
                          <a:lnTo>
                            <a:pt x="5" y="20"/>
                          </a:lnTo>
                          <a:lnTo>
                            <a:pt x="6" y="18"/>
                          </a:lnTo>
                          <a:lnTo>
                            <a:pt x="6" y="15"/>
                          </a:lnTo>
                          <a:lnTo>
                            <a:pt x="4" y="12"/>
                          </a:lnTo>
                          <a:lnTo>
                            <a:pt x="2" y="10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8" name="Freeform 171"/>
                    <p:cNvSpPr>
                      <a:spLocks/>
                    </p:cNvSpPr>
                    <p:nvPr/>
                  </p:nvSpPr>
                  <p:spPr bwMode="auto">
                    <a:xfrm>
                      <a:off x="7012" y="1954"/>
                      <a:ext cx="72" cy="33"/>
                    </a:xfrm>
                    <a:custGeom>
                      <a:avLst/>
                      <a:gdLst>
                        <a:gd name="T0" fmla="*/ 0 w 37"/>
                        <a:gd name="T1" fmla="*/ 13 h 18"/>
                        <a:gd name="T2" fmla="*/ 16 w 37"/>
                        <a:gd name="T3" fmla="*/ 0 h 18"/>
                        <a:gd name="T4" fmla="*/ 31 w 37"/>
                        <a:gd name="T5" fmla="*/ 13 h 18"/>
                        <a:gd name="T6" fmla="*/ 72 w 37"/>
                        <a:gd name="T7" fmla="*/ 37 h 18"/>
                        <a:gd name="T8" fmla="*/ 140 w 37"/>
                        <a:gd name="T9" fmla="*/ 44 h 18"/>
                        <a:gd name="T10" fmla="*/ 212 w 37"/>
                        <a:gd name="T11" fmla="*/ 68 h 18"/>
                        <a:gd name="T12" fmla="*/ 344 w 37"/>
                        <a:gd name="T13" fmla="*/ 81 h 18"/>
                        <a:gd name="T14" fmla="*/ 473 w 37"/>
                        <a:gd name="T15" fmla="*/ 105 h 18"/>
                        <a:gd name="T16" fmla="*/ 516 w 37"/>
                        <a:gd name="T17" fmla="*/ 178 h 18"/>
                        <a:gd name="T18" fmla="*/ 360 w 37"/>
                        <a:gd name="T19" fmla="*/ 161 h 18"/>
                        <a:gd name="T20" fmla="*/ 243 w 37"/>
                        <a:gd name="T21" fmla="*/ 149 h 18"/>
                        <a:gd name="T22" fmla="*/ 140 w 37"/>
                        <a:gd name="T23" fmla="*/ 161 h 18"/>
                        <a:gd name="T24" fmla="*/ 88 w 37"/>
                        <a:gd name="T25" fmla="*/ 193 h 18"/>
                        <a:gd name="T26" fmla="*/ 88 w 37"/>
                        <a:gd name="T27" fmla="*/ 172 h 18"/>
                        <a:gd name="T28" fmla="*/ 88 w 37"/>
                        <a:gd name="T29" fmla="*/ 134 h 18"/>
                        <a:gd name="T30" fmla="*/ 72 w 37"/>
                        <a:gd name="T31" fmla="*/ 112 h 18"/>
                        <a:gd name="T32" fmla="*/ 31 w 37"/>
                        <a:gd name="T33" fmla="*/ 81 h 18"/>
                        <a:gd name="T34" fmla="*/ 0 w 37"/>
                        <a:gd name="T35" fmla="*/ 44 h 18"/>
                        <a:gd name="T36" fmla="*/ 0 w 37"/>
                        <a:gd name="T37" fmla="*/ 13 h 18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37" h="18">
                          <a:moveTo>
                            <a:pt x="0" y="1"/>
                          </a:moveTo>
                          <a:lnTo>
                            <a:pt x="1" y="0"/>
                          </a:lnTo>
                          <a:lnTo>
                            <a:pt x="2" y="1"/>
                          </a:lnTo>
                          <a:lnTo>
                            <a:pt x="5" y="3"/>
                          </a:lnTo>
                          <a:lnTo>
                            <a:pt x="10" y="4"/>
                          </a:lnTo>
                          <a:lnTo>
                            <a:pt x="15" y="6"/>
                          </a:lnTo>
                          <a:lnTo>
                            <a:pt x="24" y="7"/>
                          </a:lnTo>
                          <a:lnTo>
                            <a:pt x="33" y="9"/>
                          </a:lnTo>
                          <a:lnTo>
                            <a:pt x="36" y="16"/>
                          </a:lnTo>
                          <a:lnTo>
                            <a:pt x="25" y="14"/>
                          </a:lnTo>
                          <a:lnTo>
                            <a:pt x="17" y="13"/>
                          </a:lnTo>
                          <a:lnTo>
                            <a:pt x="10" y="14"/>
                          </a:lnTo>
                          <a:lnTo>
                            <a:pt x="6" y="17"/>
                          </a:lnTo>
                          <a:lnTo>
                            <a:pt x="6" y="15"/>
                          </a:lnTo>
                          <a:lnTo>
                            <a:pt x="6" y="12"/>
                          </a:lnTo>
                          <a:lnTo>
                            <a:pt x="5" y="10"/>
                          </a:lnTo>
                          <a:lnTo>
                            <a:pt x="2" y="7"/>
                          </a:lnTo>
                          <a:lnTo>
                            <a:pt x="0" y="4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9" name="Freeform 172"/>
                    <p:cNvSpPr>
                      <a:spLocks/>
                    </p:cNvSpPr>
                    <p:nvPr/>
                  </p:nvSpPr>
                  <p:spPr bwMode="auto">
                    <a:xfrm>
                      <a:off x="7008" y="1992"/>
                      <a:ext cx="85" cy="42"/>
                    </a:xfrm>
                    <a:custGeom>
                      <a:avLst/>
                      <a:gdLst>
                        <a:gd name="T0" fmla="*/ 0 w 44"/>
                        <a:gd name="T1" fmla="*/ 29 h 23"/>
                        <a:gd name="T2" fmla="*/ 29 w 44"/>
                        <a:gd name="T3" fmla="*/ 0 h 23"/>
                        <a:gd name="T4" fmla="*/ 71 w 44"/>
                        <a:gd name="T5" fmla="*/ 29 h 23"/>
                        <a:gd name="T6" fmla="*/ 108 w 44"/>
                        <a:gd name="T7" fmla="*/ 53 h 23"/>
                        <a:gd name="T8" fmla="*/ 153 w 44"/>
                        <a:gd name="T9" fmla="*/ 80 h 23"/>
                        <a:gd name="T10" fmla="*/ 240 w 44"/>
                        <a:gd name="T11" fmla="*/ 97 h 23"/>
                        <a:gd name="T12" fmla="*/ 317 w 44"/>
                        <a:gd name="T13" fmla="*/ 110 h 23"/>
                        <a:gd name="T14" fmla="*/ 417 w 44"/>
                        <a:gd name="T15" fmla="*/ 133 h 23"/>
                        <a:gd name="T16" fmla="*/ 572 w 44"/>
                        <a:gd name="T17" fmla="*/ 163 h 23"/>
                        <a:gd name="T18" fmla="*/ 597 w 44"/>
                        <a:gd name="T19" fmla="*/ 243 h 23"/>
                        <a:gd name="T20" fmla="*/ 448 w 44"/>
                        <a:gd name="T21" fmla="*/ 201 h 23"/>
                        <a:gd name="T22" fmla="*/ 348 w 44"/>
                        <a:gd name="T23" fmla="*/ 177 h 23"/>
                        <a:gd name="T24" fmla="*/ 265 w 44"/>
                        <a:gd name="T25" fmla="*/ 163 h 23"/>
                        <a:gd name="T26" fmla="*/ 193 w 44"/>
                        <a:gd name="T27" fmla="*/ 163 h 23"/>
                        <a:gd name="T28" fmla="*/ 153 w 44"/>
                        <a:gd name="T29" fmla="*/ 177 h 23"/>
                        <a:gd name="T30" fmla="*/ 108 w 44"/>
                        <a:gd name="T31" fmla="*/ 214 h 23"/>
                        <a:gd name="T32" fmla="*/ 108 w 44"/>
                        <a:gd name="T33" fmla="*/ 177 h 23"/>
                        <a:gd name="T34" fmla="*/ 71 w 44"/>
                        <a:gd name="T35" fmla="*/ 133 h 23"/>
                        <a:gd name="T36" fmla="*/ 29 w 44"/>
                        <a:gd name="T37" fmla="*/ 97 h 23"/>
                        <a:gd name="T38" fmla="*/ 0 w 44"/>
                        <a:gd name="T39" fmla="*/ 68 h 23"/>
                        <a:gd name="T40" fmla="*/ 0 w 44"/>
                        <a:gd name="T41" fmla="*/ 29 h 23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0" t="0" r="r" b="b"/>
                      <a:pathLst>
                        <a:path w="44" h="23">
                          <a:moveTo>
                            <a:pt x="0" y="3"/>
                          </a:moveTo>
                          <a:lnTo>
                            <a:pt x="2" y="0"/>
                          </a:lnTo>
                          <a:lnTo>
                            <a:pt x="5" y="3"/>
                          </a:lnTo>
                          <a:lnTo>
                            <a:pt x="8" y="5"/>
                          </a:lnTo>
                          <a:lnTo>
                            <a:pt x="11" y="7"/>
                          </a:lnTo>
                          <a:lnTo>
                            <a:pt x="17" y="9"/>
                          </a:lnTo>
                          <a:lnTo>
                            <a:pt x="23" y="10"/>
                          </a:lnTo>
                          <a:lnTo>
                            <a:pt x="30" y="12"/>
                          </a:lnTo>
                          <a:lnTo>
                            <a:pt x="41" y="15"/>
                          </a:lnTo>
                          <a:lnTo>
                            <a:pt x="43" y="22"/>
                          </a:lnTo>
                          <a:lnTo>
                            <a:pt x="32" y="18"/>
                          </a:lnTo>
                          <a:lnTo>
                            <a:pt x="25" y="16"/>
                          </a:lnTo>
                          <a:lnTo>
                            <a:pt x="19" y="15"/>
                          </a:lnTo>
                          <a:lnTo>
                            <a:pt x="14" y="15"/>
                          </a:lnTo>
                          <a:lnTo>
                            <a:pt x="11" y="16"/>
                          </a:lnTo>
                          <a:lnTo>
                            <a:pt x="8" y="19"/>
                          </a:lnTo>
                          <a:lnTo>
                            <a:pt x="8" y="16"/>
                          </a:lnTo>
                          <a:lnTo>
                            <a:pt x="5" y="12"/>
                          </a:lnTo>
                          <a:lnTo>
                            <a:pt x="2" y="9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0" name="Freeform 173"/>
                    <p:cNvSpPr>
                      <a:spLocks/>
                    </p:cNvSpPr>
                    <p:nvPr/>
                  </p:nvSpPr>
                  <p:spPr bwMode="auto">
                    <a:xfrm>
                      <a:off x="7018" y="2036"/>
                      <a:ext cx="100" cy="87"/>
                    </a:xfrm>
                    <a:custGeom>
                      <a:avLst/>
                      <a:gdLst>
                        <a:gd name="T0" fmla="*/ 0 w 52"/>
                        <a:gd name="T1" fmla="*/ 80 h 48"/>
                        <a:gd name="T2" fmla="*/ 0 w 52"/>
                        <a:gd name="T3" fmla="*/ 44 h 48"/>
                        <a:gd name="T4" fmla="*/ 0 w 52"/>
                        <a:gd name="T5" fmla="*/ 24 h 48"/>
                        <a:gd name="T6" fmla="*/ 15 w 52"/>
                        <a:gd name="T7" fmla="*/ 0 h 48"/>
                        <a:gd name="T8" fmla="*/ 71 w 52"/>
                        <a:gd name="T9" fmla="*/ 29 h 48"/>
                        <a:gd name="T10" fmla="*/ 148 w 52"/>
                        <a:gd name="T11" fmla="*/ 65 h 48"/>
                        <a:gd name="T12" fmla="*/ 233 w 52"/>
                        <a:gd name="T13" fmla="*/ 89 h 48"/>
                        <a:gd name="T14" fmla="*/ 356 w 52"/>
                        <a:gd name="T15" fmla="*/ 118 h 48"/>
                        <a:gd name="T16" fmla="*/ 517 w 52"/>
                        <a:gd name="T17" fmla="*/ 145 h 48"/>
                        <a:gd name="T18" fmla="*/ 548 w 52"/>
                        <a:gd name="T19" fmla="*/ 198 h 48"/>
                        <a:gd name="T20" fmla="*/ 462 w 52"/>
                        <a:gd name="T21" fmla="*/ 174 h 48"/>
                        <a:gd name="T22" fmla="*/ 385 w 52"/>
                        <a:gd name="T23" fmla="*/ 174 h 48"/>
                        <a:gd name="T24" fmla="*/ 325 w 52"/>
                        <a:gd name="T25" fmla="*/ 174 h 48"/>
                        <a:gd name="T26" fmla="*/ 313 w 52"/>
                        <a:gd name="T27" fmla="*/ 203 h 48"/>
                        <a:gd name="T28" fmla="*/ 340 w 52"/>
                        <a:gd name="T29" fmla="*/ 239 h 48"/>
                        <a:gd name="T30" fmla="*/ 385 w 52"/>
                        <a:gd name="T31" fmla="*/ 279 h 48"/>
                        <a:gd name="T32" fmla="*/ 448 w 52"/>
                        <a:gd name="T33" fmla="*/ 335 h 48"/>
                        <a:gd name="T34" fmla="*/ 548 w 52"/>
                        <a:gd name="T35" fmla="*/ 388 h 48"/>
                        <a:gd name="T36" fmla="*/ 696 w 52"/>
                        <a:gd name="T37" fmla="*/ 453 h 48"/>
                        <a:gd name="T38" fmla="*/ 696 w 52"/>
                        <a:gd name="T39" fmla="*/ 506 h 48"/>
                        <a:gd name="T40" fmla="*/ 625 w 52"/>
                        <a:gd name="T41" fmla="*/ 477 h 48"/>
                        <a:gd name="T42" fmla="*/ 548 w 52"/>
                        <a:gd name="T43" fmla="*/ 440 h 48"/>
                        <a:gd name="T44" fmla="*/ 440 w 52"/>
                        <a:gd name="T45" fmla="*/ 388 h 48"/>
                        <a:gd name="T46" fmla="*/ 340 w 52"/>
                        <a:gd name="T47" fmla="*/ 323 h 48"/>
                        <a:gd name="T48" fmla="*/ 263 w 52"/>
                        <a:gd name="T49" fmla="*/ 279 h 48"/>
                        <a:gd name="T50" fmla="*/ 192 w 52"/>
                        <a:gd name="T51" fmla="*/ 214 h 48"/>
                        <a:gd name="T52" fmla="*/ 121 w 52"/>
                        <a:gd name="T53" fmla="*/ 161 h 48"/>
                        <a:gd name="T54" fmla="*/ 44 w 52"/>
                        <a:gd name="T55" fmla="*/ 118 h 48"/>
                        <a:gd name="T56" fmla="*/ 0 w 52"/>
                        <a:gd name="T57" fmla="*/ 80 h 48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</a:gdLst>
                      <a:ahLst/>
                      <a:cxnLst>
                        <a:cxn ang="T58">
                          <a:pos x="T0" y="T1"/>
                        </a:cxn>
                        <a:cxn ang="T59">
                          <a:pos x="T2" y="T3"/>
                        </a:cxn>
                        <a:cxn ang="T60">
                          <a:pos x="T4" y="T5"/>
                        </a:cxn>
                        <a:cxn ang="T61">
                          <a:pos x="T6" y="T7"/>
                        </a:cxn>
                        <a:cxn ang="T62">
                          <a:pos x="T8" y="T9"/>
                        </a:cxn>
                        <a:cxn ang="T63">
                          <a:pos x="T10" y="T11"/>
                        </a:cxn>
                        <a:cxn ang="T64">
                          <a:pos x="T12" y="T13"/>
                        </a:cxn>
                        <a:cxn ang="T65">
                          <a:pos x="T14" y="T15"/>
                        </a:cxn>
                        <a:cxn ang="T66">
                          <a:pos x="T16" y="T17"/>
                        </a:cxn>
                        <a:cxn ang="T67">
                          <a:pos x="T18" y="T19"/>
                        </a:cxn>
                        <a:cxn ang="T68">
                          <a:pos x="T20" y="T21"/>
                        </a:cxn>
                        <a:cxn ang="T69">
                          <a:pos x="T22" y="T23"/>
                        </a:cxn>
                        <a:cxn ang="T70">
                          <a:pos x="T24" y="T25"/>
                        </a:cxn>
                        <a:cxn ang="T71">
                          <a:pos x="T26" y="T27"/>
                        </a:cxn>
                        <a:cxn ang="T72">
                          <a:pos x="T28" y="T29"/>
                        </a:cxn>
                        <a:cxn ang="T73">
                          <a:pos x="T30" y="T31"/>
                        </a:cxn>
                        <a:cxn ang="T74">
                          <a:pos x="T32" y="T33"/>
                        </a:cxn>
                        <a:cxn ang="T75">
                          <a:pos x="T34" y="T35"/>
                        </a:cxn>
                        <a:cxn ang="T76">
                          <a:pos x="T36" y="T37"/>
                        </a:cxn>
                        <a:cxn ang="T77">
                          <a:pos x="T38" y="T39"/>
                        </a:cxn>
                        <a:cxn ang="T78">
                          <a:pos x="T40" y="T41"/>
                        </a:cxn>
                        <a:cxn ang="T79">
                          <a:pos x="T42" y="T43"/>
                        </a:cxn>
                        <a:cxn ang="T80">
                          <a:pos x="T44" y="T45"/>
                        </a:cxn>
                        <a:cxn ang="T81">
                          <a:pos x="T46" y="T47"/>
                        </a:cxn>
                        <a:cxn ang="T82">
                          <a:pos x="T48" y="T49"/>
                        </a:cxn>
                        <a:cxn ang="T83">
                          <a:pos x="T50" y="T51"/>
                        </a:cxn>
                        <a:cxn ang="T84">
                          <a:pos x="T52" y="T53"/>
                        </a:cxn>
                        <a:cxn ang="T85">
                          <a:pos x="T54" y="T55"/>
                        </a:cxn>
                        <a:cxn ang="T86">
                          <a:pos x="T56" y="T57"/>
                        </a:cxn>
                      </a:cxnLst>
                      <a:rect l="0" t="0" r="r" b="b"/>
                      <a:pathLst>
                        <a:path w="52" h="48">
                          <a:moveTo>
                            <a:pt x="0" y="7"/>
                          </a:moveTo>
                          <a:lnTo>
                            <a:pt x="0" y="4"/>
                          </a:lnTo>
                          <a:lnTo>
                            <a:pt x="0" y="2"/>
                          </a:lnTo>
                          <a:lnTo>
                            <a:pt x="1" y="0"/>
                          </a:lnTo>
                          <a:lnTo>
                            <a:pt x="5" y="3"/>
                          </a:lnTo>
                          <a:lnTo>
                            <a:pt x="11" y="6"/>
                          </a:lnTo>
                          <a:lnTo>
                            <a:pt x="17" y="8"/>
                          </a:lnTo>
                          <a:lnTo>
                            <a:pt x="26" y="11"/>
                          </a:lnTo>
                          <a:lnTo>
                            <a:pt x="38" y="13"/>
                          </a:lnTo>
                          <a:lnTo>
                            <a:pt x="40" y="18"/>
                          </a:lnTo>
                          <a:lnTo>
                            <a:pt x="34" y="16"/>
                          </a:lnTo>
                          <a:lnTo>
                            <a:pt x="28" y="16"/>
                          </a:lnTo>
                          <a:lnTo>
                            <a:pt x="24" y="16"/>
                          </a:lnTo>
                          <a:lnTo>
                            <a:pt x="23" y="19"/>
                          </a:lnTo>
                          <a:lnTo>
                            <a:pt x="25" y="22"/>
                          </a:lnTo>
                          <a:lnTo>
                            <a:pt x="28" y="26"/>
                          </a:lnTo>
                          <a:lnTo>
                            <a:pt x="33" y="31"/>
                          </a:lnTo>
                          <a:lnTo>
                            <a:pt x="40" y="36"/>
                          </a:lnTo>
                          <a:lnTo>
                            <a:pt x="51" y="42"/>
                          </a:lnTo>
                          <a:lnTo>
                            <a:pt x="51" y="47"/>
                          </a:lnTo>
                          <a:lnTo>
                            <a:pt x="46" y="44"/>
                          </a:lnTo>
                          <a:lnTo>
                            <a:pt x="40" y="41"/>
                          </a:lnTo>
                          <a:lnTo>
                            <a:pt x="32" y="36"/>
                          </a:lnTo>
                          <a:lnTo>
                            <a:pt x="25" y="30"/>
                          </a:lnTo>
                          <a:lnTo>
                            <a:pt x="19" y="26"/>
                          </a:lnTo>
                          <a:lnTo>
                            <a:pt x="14" y="20"/>
                          </a:lnTo>
                          <a:lnTo>
                            <a:pt x="9" y="15"/>
                          </a:lnTo>
                          <a:lnTo>
                            <a:pt x="3" y="11"/>
                          </a:lnTo>
                          <a:lnTo>
                            <a:pt x="0" y="7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1" name="Freeform 174"/>
                    <p:cNvSpPr>
                      <a:spLocks/>
                    </p:cNvSpPr>
                    <p:nvPr/>
                  </p:nvSpPr>
                  <p:spPr bwMode="auto">
                    <a:xfrm>
                      <a:off x="7020" y="1881"/>
                      <a:ext cx="42" cy="31"/>
                    </a:xfrm>
                    <a:custGeom>
                      <a:avLst/>
                      <a:gdLst>
                        <a:gd name="T0" fmla="*/ 0 w 22"/>
                        <a:gd name="T1" fmla="*/ 0 h 17"/>
                        <a:gd name="T2" fmla="*/ 29 w 22"/>
                        <a:gd name="T3" fmla="*/ 24 h 17"/>
                        <a:gd name="T4" fmla="*/ 69 w 22"/>
                        <a:gd name="T5" fmla="*/ 44 h 17"/>
                        <a:gd name="T6" fmla="*/ 132 w 22"/>
                        <a:gd name="T7" fmla="*/ 80 h 17"/>
                        <a:gd name="T8" fmla="*/ 189 w 22"/>
                        <a:gd name="T9" fmla="*/ 109 h 17"/>
                        <a:gd name="T10" fmla="*/ 237 w 22"/>
                        <a:gd name="T11" fmla="*/ 133 h 17"/>
                        <a:gd name="T12" fmla="*/ 277 w 22"/>
                        <a:gd name="T13" fmla="*/ 157 h 17"/>
                        <a:gd name="T14" fmla="*/ 200 w 22"/>
                        <a:gd name="T15" fmla="*/ 177 h 17"/>
                        <a:gd name="T16" fmla="*/ 132 w 22"/>
                        <a:gd name="T17" fmla="*/ 157 h 17"/>
                        <a:gd name="T18" fmla="*/ 55 w 22"/>
                        <a:gd name="T19" fmla="*/ 133 h 17"/>
                        <a:gd name="T20" fmla="*/ 0 w 22"/>
                        <a:gd name="T21" fmla="*/ 97 h 17"/>
                        <a:gd name="T22" fmla="*/ 0 w 22"/>
                        <a:gd name="T23" fmla="*/ 80 h 17"/>
                        <a:gd name="T24" fmla="*/ 0 w 22"/>
                        <a:gd name="T25" fmla="*/ 29 h 17"/>
                        <a:gd name="T26" fmla="*/ 0 w 22"/>
                        <a:gd name="T27" fmla="*/ 0 h 17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0" t="0" r="r" b="b"/>
                      <a:pathLst>
                        <a:path w="22" h="17">
                          <a:moveTo>
                            <a:pt x="0" y="0"/>
                          </a:moveTo>
                          <a:lnTo>
                            <a:pt x="2" y="2"/>
                          </a:lnTo>
                          <a:lnTo>
                            <a:pt x="5" y="4"/>
                          </a:lnTo>
                          <a:lnTo>
                            <a:pt x="10" y="7"/>
                          </a:lnTo>
                          <a:lnTo>
                            <a:pt x="14" y="10"/>
                          </a:lnTo>
                          <a:lnTo>
                            <a:pt x="18" y="12"/>
                          </a:lnTo>
                          <a:lnTo>
                            <a:pt x="21" y="14"/>
                          </a:lnTo>
                          <a:lnTo>
                            <a:pt x="15" y="16"/>
                          </a:lnTo>
                          <a:lnTo>
                            <a:pt x="10" y="14"/>
                          </a:lnTo>
                          <a:lnTo>
                            <a:pt x="4" y="12"/>
                          </a:lnTo>
                          <a:lnTo>
                            <a:pt x="0" y="9"/>
                          </a:lnTo>
                          <a:lnTo>
                            <a:pt x="0" y="7"/>
                          </a:lnTo>
                          <a:lnTo>
                            <a:pt x="0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2" name="Freeform 175"/>
                    <p:cNvSpPr>
                      <a:spLocks/>
                    </p:cNvSpPr>
                    <p:nvPr/>
                  </p:nvSpPr>
                  <p:spPr bwMode="auto">
                    <a:xfrm>
                      <a:off x="7008" y="1824"/>
                      <a:ext cx="349" cy="258"/>
                    </a:xfrm>
                    <a:custGeom>
                      <a:avLst/>
                      <a:gdLst>
                        <a:gd name="T0" fmla="*/ 1202 w 180"/>
                        <a:gd name="T1" fmla="*/ 347 h 142"/>
                        <a:gd name="T2" fmla="*/ 1008 w 180"/>
                        <a:gd name="T3" fmla="*/ 389 h 142"/>
                        <a:gd name="T4" fmla="*/ 589 w 180"/>
                        <a:gd name="T5" fmla="*/ 440 h 142"/>
                        <a:gd name="T6" fmla="*/ 0 w 180"/>
                        <a:gd name="T7" fmla="*/ 456 h 142"/>
                        <a:gd name="T8" fmla="*/ 708 w 180"/>
                        <a:gd name="T9" fmla="*/ 534 h 142"/>
                        <a:gd name="T10" fmla="*/ 1501 w 180"/>
                        <a:gd name="T11" fmla="*/ 505 h 142"/>
                        <a:gd name="T12" fmla="*/ 2049 w 180"/>
                        <a:gd name="T13" fmla="*/ 389 h 142"/>
                        <a:gd name="T14" fmla="*/ 2230 w 180"/>
                        <a:gd name="T15" fmla="*/ 372 h 142"/>
                        <a:gd name="T16" fmla="*/ 2150 w 180"/>
                        <a:gd name="T17" fmla="*/ 456 h 142"/>
                        <a:gd name="T18" fmla="*/ 1749 w 180"/>
                        <a:gd name="T19" fmla="*/ 574 h 142"/>
                        <a:gd name="T20" fmla="*/ 1041 w 180"/>
                        <a:gd name="T21" fmla="*/ 683 h 142"/>
                        <a:gd name="T22" fmla="*/ 605 w 180"/>
                        <a:gd name="T23" fmla="*/ 772 h 142"/>
                        <a:gd name="T24" fmla="*/ 1413 w 180"/>
                        <a:gd name="T25" fmla="*/ 763 h 142"/>
                        <a:gd name="T26" fmla="*/ 1954 w 180"/>
                        <a:gd name="T27" fmla="*/ 683 h 142"/>
                        <a:gd name="T28" fmla="*/ 2274 w 180"/>
                        <a:gd name="T29" fmla="*/ 610 h 142"/>
                        <a:gd name="T30" fmla="*/ 2274 w 180"/>
                        <a:gd name="T31" fmla="*/ 667 h 142"/>
                        <a:gd name="T32" fmla="*/ 2003 w 180"/>
                        <a:gd name="T33" fmla="*/ 785 h 142"/>
                        <a:gd name="T34" fmla="*/ 1507 w 180"/>
                        <a:gd name="T35" fmla="*/ 905 h 142"/>
                        <a:gd name="T36" fmla="*/ 816 w 180"/>
                        <a:gd name="T37" fmla="*/ 983 h 142"/>
                        <a:gd name="T38" fmla="*/ 1041 w 180"/>
                        <a:gd name="T39" fmla="*/ 1037 h 142"/>
                        <a:gd name="T40" fmla="*/ 1669 w 180"/>
                        <a:gd name="T41" fmla="*/ 1014 h 142"/>
                        <a:gd name="T42" fmla="*/ 2166 w 180"/>
                        <a:gd name="T43" fmla="*/ 918 h 142"/>
                        <a:gd name="T44" fmla="*/ 2214 w 180"/>
                        <a:gd name="T45" fmla="*/ 961 h 142"/>
                        <a:gd name="T46" fmla="*/ 2063 w 180"/>
                        <a:gd name="T47" fmla="*/ 1043 h 142"/>
                        <a:gd name="T48" fmla="*/ 1685 w 180"/>
                        <a:gd name="T49" fmla="*/ 1159 h 142"/>
                        <a:gd name="T50" fmla="*/ 1249 w 180"/>
                        <a:gd name="T51" fmla="*/ 1199 h 142"/>
                        <a:gd name="T52" fmla="*/ 568 w 180"/>
                        <a:gd name="T53" fmla="*/ 1212 h 142"/>
                        <a:gd name="T54" fmla="*/ 1033 w 180"/>
                        <a:gd name="T55" fmla="*/ 1285 h 142"/>
                        <a:gd name="T56" fmla="*/ 1474 w 180"/>
                        <a:gd name="T57" fmla="*/ 1285 h 142"/>
                        <a:gd name="T58" fmla="*/ 1865 w 180"/>
                        <a:gd name="T59" fmla="*/ 1241 h 142"/>
                        <a:gd name="T60" fmla="*/ 2018 w 180"/>
                        <a:gd name="T61" fmla="*/ 1254 h 142"/>
                        <a:gd name="T62" fmla="*/ 1939 w 180"/>
                        <a:gd name="T63" fmla="*/ 1330 h 142"/>
                        <a:gd name="T64" fmla="*/ 1714 w 180"/>
                        <a:gd name="T65" fmla="*/ 1386 h 142"/>
                        <a:gd name="T66" fmla="*/ 876 w 180"/>
                        <a:gd name="T67" fmla="*/ 1439 h 142"/>
                        <a:gd name="T68" fmla="*/ 1553 w 180"/>
                        <a:gd name="T69" fmla="*/ 1470 h 142"/>
                        <a:gd name="T70" fmla="*/ 1609 w 180"/>
                        <a:gd name="T71" fmla="*/ 1523 h 142"/>
                        <a:gd name="T72" fmla="*/ 1865 w 180"/>
                        <a:gd name="T73" fmla="*/ 1470 h 142"/>
                        <a:gd name="T74" fmla="*/ 2049 w 180"/>
                        <a:gd name="T75" fmla="*/ 1374 h 142"/>
                        <a:gd name="T76" fmla="*/ 2443 w 180"/>
                        <a:gd name="T77" fmla="*/ 1001 h 142"/>
                        <a:gd name="T78" fmla="*/ 2455 w 180"/>
                        <a:gd name="T79" fmla="*/ 925 h 142"/>
                        <a:gd name="T80" fmla="*/ 2406 w 180"/>
                        <a:gd name="T81" fmla="*/ 865 h 142"/>
                        <a:gd name="T82" fmla="*/ 2455 w 180"/>
                        <a:gd name="T83" fmla="*/ 785 h 142"/>
                        <a:gd name="T84" fmla="*/ 2530 w 180"/>
                        <a:gd name="T85" fmla="*/ 719 h 142"/>
                        <a:gd name="T86" fmla="*/ 2470 w 180"/>
                        <a:gd name="T87" fmla="*/ 630 h 142"/>
                        <a:gd name="T88" fmla="*/ 2422 w 180"/>
                        <a:gd name="T89" fmla="*/ 565 h 142"/>
                        <a:gd name="T90" fmla="*/ 2499 w 180"/>
                        <a:gd name="T91" fmla="*/ 492 h 142"/>
                        <a:gd name="T92" fmla="*/ 2486 w 180"/>
                        <a:gd name="T93" fmla="*/ 389 h 142"/>
                        <a:gd name="T94" fmla="*/ 2429 w 180"/>
                        <a:gd name="T95" fmla="*/ 331 h 142"/>
                        <a:gd name="T96" fmla="*/ 2470 w 180"/>
                        <a:gd name="T97" fmla="*/ 251 h 142"/>
                        <a:gd name="T98" fmla="*/ 2530 w 180"/>
                        <a:gd name="T99" fmla="*/ 174 h 142"/>
                        <a:gd name="T100" fmla="*/ 2455 w 180"/>
                        <a:gd name="T101" fmla="*/ 96 h 142"/>
                        <a:gd name="T102" fmla="*/ 2195 w 180"/>
                        <a:gd name="T103" fmla="*/ 109 h 142"/>
                        <a:gd name="T104" fmla="*/ 1638 w 180"/>
                        <a:gd name="T105" fmla="*/ 227 h 142"/>
                        <a:gd name="T106" fmla="*/ 1008 w 180"/>
                        <a:gd name="T107" fmla="*/ 294 h 142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</a:gdLst>
                      <a:ahLst/>
                      <a:cxnLst>
                        <a:cxn ang="T108">
                          <a:pos x="T0" y="T1"/>
                        </a:cxn>
                        <a:cxn ang="T109">
                          <a:pos x="T2" y="T3"/>
                        </a:cxn>
                        <a:cxn ang="T110">
                          <a:pos x="T4" y="T5"/>
                        </a:cxn>
                        <a:cxn ang="T111">
                          <a:pos x="T6" y="T7"/>
                        </a:cxn>
                        <a:cxn ang="T112">
                          <a:pos x="T8" y="T9"/>
                        </a:cxn>
                        <a:cxn ang="T113">
                          <a:pos x="T10" y="T11"/>
                        </a:cxn>
                        <a:cxn ang="T114">
                          <a:pos x="T12" y="T13"/>
                        </a:cxn>
                        <a:cxn ang="T115">
                          <a:pos x="T14" y="T15"/>
                        </a:cxn>
                        <a:cxn ang="T116">
                          <a:pos x="T16" y="T17"/>
                        </a:cxn>
                        <a:cxn ang="T117">
                          <a:pos x="T18" y="T19"/>
                        </a:cxn>
                        <a:cxn ang="T118">
                          <a:pos x="T20" y="T21"/>
                        </a:cxn>
                        <a:cxn ang="T119">
                          <a:pos x="T22" y="T23"/>
                        </a:cxn>
                        <a:cxn ang="T120">
                          <a:pos x="T24" y="T25"/>
                        </a:cxn>
                        <a:cxn ang="T121">
                          <a:pos x="T26" y="T27"/>
                        </a:cxn>
                        <a:cxn ang="T122">
                          <a:pos x="T28" y="T29"/>
                        </a:cxn>
                        <a:cxn ang="T123">
                          <a:pos x="T30" y="T31"/>
                        </a:cxn>
                        <a:cxn ang="T124">
                          <a:pos x="T32" y="T33"/>
                        </a:cxn>
                        <a:cxn ang="T125">
                          <a:pos x="T34" y="T35"/>
                        </a:cxn>
                        <a:cxn ang="T126">
                          <a:pos x="T36" y="T37"/>
                        </a:cxn>
                        <a:cxn ang="T127">
                          <a:pos x="T38" y="T39"/>
                        </a:cxn>
                        <a:cxn ang="T128">
                          <a:pos x="T40" y="T41"/>
                        </a:cxn>
                        <a:cxn ang="T129">
                          <a:pos x="T42" y="T43"/>
                        </a:cxn>
                        <a:cxn ang="T130">
                          <a:pos x="T44" y="T45"/>
                        </a:cxn>
                        <a:cxn ang="T131">
                          <a:pos x="T46" y="T47"/>
                        </a:cxn>
                        <a:cxn ang="T132">
                          <a:pos x="T48" y="T49"/>
                        </a:cxn>
                        <a:cxn ang="T133">
                          <a:pos x="T50" y="T51"/>
                        </a:cxn>
                        <a:cxn ang="T134">
                          <a:pos x="T52" y="T53"/>
                        </a:cxn>
                        <a:cxn ang="T135">
                          <a:pos x="T54" y="T55"/>
                        </a:cxn>
                        <a:cxn ang="T136">
                          <a:pos x="T56" y="T57"/>
                        </a:cxn>
                        <a:cxn ang="T137">
                          <a:pos x="T58" y="T59"/>
                        </a:cxn>
                        <a:cxn ang="T138">
                          <a:pos x="T60" y="T61"/>
                        </a:cxn>
                        <a:cxn ang="T139">
                          <a:pos x="T62" y="T63"/>
                        </a:cxn>
                        <a:cxn ang="T140">
                          <a:pos x="T64" y="T65"/>
                        </a:cxn>
                        <a:cxn ang="T141">
                          <a:pos x="T66" y="T67"/>
                        </a:cxn>
                        <a:cxn ang="T142">
                          <a:pos x="T68" y="T69"/>
                        </a:cxn>
                        <a:cxn ang="T143">
                          <a:pos x="T70" y="T71"/>
                        </a:cxn>
                        <a:cxn ang="T144">
                          <a:pos x="T72" y="T73"/>
                        </a:cxn>
                        <a:cxn ang="T145">
                          <a:pos x="T74" y="T75"/>
                        </a:cxn>
                        <a:cxn ang="T146">
                          <a:pos x="T76" y="T77"/>
                        </a:cxn>
                        <a:cxn ang="T147">
                          <a:pos x="T78" y="T79"/>
                        </a:cxn>
                        <a:cxn ang="T148">
                          <a:pos x="T80" y="T81"/>
                        </a:cxn>
                        <a:cxn ang="T149">
                          <a:pos x="T82" y="T83"/>
                        </a:cxn>
                        <a:cxn ang="T150">
                          <a:pos x="T84" y="T85"/>
                        </a:cxn>
                        <a:cxn ang="T151">
                          <a:pos x="T86" y="T87"/>
                        </a:cxn>
                        <a:cxn ang="T152">
                          <a:pos x="T88" y="T89"/>
                        </a:cxn>
                        <a:cxn ang="T153">
                          <a:pos x="T90" y="T91"/>
                        </a:cxn>
                        <a:cxn ang="T154">
                          <a:pos x="T92" y="T93"/>
                        </a:cxn>
                        <a:cxn ang="T155">
                          <a:pos x="T94" y="T95"/>
                        </a:cxn>
                        <a:cxn ang="T156">
                          <a:pos x="T96" y="T97"/>
                        </a:cxn>
                        <a:cxn ang="T157">
                          <a:pos x="T98" y="T99"/>
                        </a:cxn>
                        <a:cxn ang="T158">
                          <a:pos x="T100" y="T101"/>
                        </a:cxn>
                        <a:cxn ang="T159">
                          <a:pos x="T102" y="T103"/>
                        </a:cxn>
                        <a:cxn ang="T160">
                          <a:pos x="T104" y="T105"/>
                        </a:cxn>
                        <a:cxn ang="T161">
                          <a:pos x="T106" y="T107"/>
                        </a:cxn>
                      </a:cxnLst>
                      <a:rect l="0" t="0" r="r" b="b"/>
                      <a:pathLst>
                        <a:path w="180" h="142">
                          <a:moveTo>
                            <a:pt x="71" y="27"/>
                          </a:moveTo>
                          <a:lnTo>
                            <a:pt x="45" y="29"/>
                          </a:lnTo>
                          <a:lnTo>
                            <a:pt x="85" y="32"/>
                          </a:lnTo>
                          <a:lnTo>
                            <a:pt x="82" y="34"/>
                          </a:lnTo>
                          <a:lnTo>
                            <a:pt x="77" y="35"/>
                          </a:lnTo>
                          <a:lnTo>
                            <a:pt x="71" y="36"/>
                          </a:lnTo>
                          <a:lnTo>
                            <a:pt x="63" y="38"/>
                          </a:lnTo>
                          <a:lnTo>
                            <a:pt x="54" y="40"/>
                          </a:lnTo>
                          <a:lnTo>
                            <a:pt x="42" y="40"/>
                          </a:lnTo>
                          <a:lnTo>
                            <a:pt x="29" y="42"/>
                          </a:lnTo>
                          <a:lnTo>
                            <a:pt x="15" y="42"/>
                          </a:lnTo>
                          <a:lnTo>
                            <a:pt x="0" y="42"/>
                          </a:lnTo>
                          <a:lnTo>
                            <a:pt x="23" y="47"/>
                          </a:lnTo>
                          <a:lnTo>
                            <a:pt x="37" y="49"/>
                          </a:lnTo>
                          <a:lnTo>
                            <a:pt x="50" y="49"/>
                          </a:lnTo>
                          <a:lnTo>
                            <a:pt x="65" y="49"/>
                          </a:lnTo>
                          <a:lnTo>
                            <a:pt x="87" y="48"/>
                          </a:lnTo>
                          <a:lnTo>
                            <a:pt x="106" y="46"/>
                          </a:lnTo>
                          <a:lnTo>
                            <a:pt x="121" y="42"/>
                          </a:lnTo>
                          <a:lnTo>
                            <a:pt x="138" y="38"/>
                          </a:lnTo>
                          <a:lnTo>
                            <a:pt x="145" y="36"/>
                          </a:lnTo>
                          <a:lnTo>
                            <a:pt x="152" y="34"/>
                          </a:lnTo>
                          <a:lnTo>
                            <a:pt x="156" y="33"/>
                          </a:lnTo>
                          <a:lnTo>
                            <a:pt x="158" y="34"/>
                          </a:lnTo>
                          <a:lnTo>
                            <a:pt x="158" y="36"/>
                          </a:lnTo>
                          <a:lnTo>
                            <a:pt x="157" y="39"/>
                          </a:lnTo>
                          <a:lnTo>
                            <a:pt x="152" y="42"/>
                          </a:lnTo>
                          <a:lnTo>
                            <a:pt x="145" y="46"/>
                          </a:lnTo>
                          <a:lnTo>
                            <a:pt x="136" y="49"/>
                          </a:lnTo>
                          <a:lnTo>
                            <a:pt x="124" y="53"/>
                          </a:lnTo>
                          <a:lnTo>
                            <a:pt x="109" y="57"/>
                          </a:lnTo>
                          <a:lnTo>
                            <a:pt x="91" y="60"/>
                          </a:lnTo>
                          <a:lnTo>
                            <a:pt x="74" y="63"/>
                          </a:lnTo>
                          <a:lnTo>
                            <a:pt x="55" y="65"/>
                          </a:lnTo>
                          <a:lnTo>
                            <a:pt x="23" y="68"/>
                          </a:lnTo>
                          <a:lnTo>
                            <a:pt x="43" y="71"/>
                          </a:lnTo>
                          <a:lnTo>
                            <a:pt x="59" y="73"/>
                          </a:lnTo>
                          <a:lnTo>
                            <a:pt x="79" y="73"/>
                          </a:lnTo>
                          <a:lnTo>
                            <a:pt x="100" y="70"/>
                          </a:lnTo>
                          <a:lnTo>
                            <a:pt x="116" y="68"/>
                          </a:lnTo>
                          <a:lnTo>
                            <a:pt x="128" y="65"/>
                          </a:lnTo>
                          <a:lnTo>
                            <a:pt x="138" y="63"/>
                          </a:lnTo>
                          <a:lnTo>
                            <a:pt x="149" y="59"/>
                          </a:lnTo>
                          <a:lnTo>
                            <a:pt x="157" y="57"/>
                          </a:lnTo>
                          <a:lnTo>
                            <a:pt x="161" y="56"/>
                          </a:lnTo>
                          <a:lnTo>
                            <a:pt x="163" y="56"/>
                          </a:lnTo>
                          <a:lnTo>
                            <a:pt x="162" y="58"/>
                          </a:lnTo>
                          <a:lnTo>
                            <a:pt x="161" y="61"/>
                          </a:lnTo>
                          <a:lnTo>
                            <a:pt x="158" y="64"/>
                          </a:lnTo>
                          <a:lnTo>
                            <a:pt x="150" y="68"/>
                          </a:lnTo>
                          <a:lnTo>
                            <a:pt x="142" y="72"/>
                          </a:lnTo>
                          <a:lnTo>
                            <a:pt x="133" y="75"/>
                          </a:lnTo>
                          <a:lnTo>
                            <a:pt x="121" y="79"/>
                          </a:lnTo>
                          <a:lnTo>
                            <a:pt x="107" y="83"/>
                          </a:lnTo>
                          <a:lnTo>
                            <a:pt x="86" y="87"/>
                          </a:lnTo>
                          <a:lnTo>
                            <a:pt x="71" y="89"/>
                          </a:lnTo>
                          <a:lnTo>
                            <a:pt x="58" y="90"/>
                          </a:lnTo>
                          <a:lnTo>
                            <a:pt x="37" y="91"/>
                          </a:lnTo>
                          <a:lnTo>
                            <a:pt x="58" y="94"/>
                          </a:lnTo>
                          <a:lnTo>
                            <a:pt x="74" y="95"/>
                          </a:lnTo>
                          <a:lnTo>
                            <a:pt x="88" y="95"/>
                          </a:lnTo>
                          <a:lnTo>
                            <a:pt x="103" y="95"/>
                          </a:lnTo>
                          <a:lnTo>
                            <a:pt x="118" y="93"/>
                          </a:lnTo>
                          <a:lnTo>
                            <a:pt x="129" y="91"/>
                          </a:lnTo>
                          <a:lnTo>
                            <a:pt x="138" y="88"/>
                          </a:lnTo>
                          <a:lnTo>
                            <a:pt x="153" y="84"/>
                          </a:lnTo>
                          <a:lnTo>
                            <a:pt x="155" y="84"/>
                          </a:lnTo>
                          <a:lnTo>
                            <a:pt x="157" y="85"/>
                          </a:lnTo>
                          <a:lnTo>
                            <a:pt x="157" y="88"/>
                          </a:lnTo>
                          <a:lnTo>
                            <a:pt x="155" y="90"/>
                          </a:lnTo>
                          <a:lnTo>
                            <a:pt x="151" y="93"/>
                          </a:lnTo>
                          <a:lnTo>
                            <a:pt x="146" y="96"/>
                          </a:lnTo>
                          <a:lnTo>
                            <a:pt x="137" y="100"/>
                          </a:lnTo>
                          <a:lnTo>
                            <a:pt x="128" y="104"/>
                          </a:lnTo>
                          <a:lnTo>
                            <a:pt x="119" y="106"/>
                          </a:lnTo>
                          <a:lnTo>
                            <a:pt x="109" y="108"/>
                          </a:lnTo>
                          <a:lnTo>
                            <a:pt x="100" y="109"/>
                          </a:lnTo>
                          <a:lnTo>
                            <a:pt x="88" y="110"/>
                          </a:lnTo>
                          <a:lnTo>
                            <a:pt x="74" y="111"/>
                          </a:lnTo>
                          <a:lnTo>
                            <a:pt x="61" y="111"/>
                          </a:lnTo>
                          <a:lnTo>
                            <a:pt x="40" y="111"/>
                          </a:lnTo>
                          <a:lnTo>
                            <a:pt x="51" y="114"/>
                          </a:lnTo>
                          <a:lnTo>
                            <a:pt x="62" y="117"/>
                          </a:lnTo>
                          <a:lnTo>
                            <a:pt x="73" y="118"/>
                          </a:lnTo>
                          <a:lnTo>
                            <a:pt x="83" y="118"/>
                          </a:lnTo>
                          <a:lnTo>
                            <a:pt x="93" y="119"/>
                          </a:lnTo>
                          <a:lnTo>
                            <a:pt x="104" y="118"/>
                          </a:lnTo>
                          <a:lnTo>
                            <a:pt x="112" y="118"/>
                          </a:lnTo>
                          <a:lnTo>
                            <a:pt x="121" y="117"/>
                          </a:lnTo>
                          <a:lnTo>
                            <a:pt x="132" y="114"/>
                          </a:lnTo>
                          <a:lnTo>
                            <a:pt x="140" y="113"/>
                          </a:lnTo>
                          <a:lnTo>
                            <a:pt x="143" y="113"/>
                          </a:lnTo>
                          <a:lnTo>
                            <a:pt x="143" y="115"/>
                          </a:lnTo>
                          <a:lnTo>
                            <a:pt x="143" y="117"/>
                          </a:lnTo>
                          <a:lnTo>
                            <a:pt x="140" y="119"/>
                          </a:lnTo>
                          <a:lnTo>
                            <a:pt x="137" y="122"/>
                          </a:lnTo>
                          <a:lnTo>
                            <a:pt x="133" y="123"/>
                          </a:lnTo>
                          <a:lnTo>
                            <a:pt x="128" y="125"/>
                          </a:lnTo>
                          <a:lnTo>
                            <a:pt x="121" y="127"/>
                          </a:lnTo>
                          <a:lnTo>
                            <a:pt x="105" y="129"/>
                          </a:lnTo>
                          <a:lnTo>
                            <a:pt x="91" y="130"/>
                          </a:lnTo>
                          <a:lnTo>
                            <a:pt x="62" y="132"/>
                          </a:lnTo>
                          <a:lnTo>
                            <a:pt x="99" y="134"/>
                          </a:lnTo>
                          <a:lnTo>
                            <a:pt x="107" y="134"/>
                          </a:lnTo>
                          <a:lnTo>
                            <a:pt x="110" y="135"/>
                          </a:lnTo>
                          <a:lnTo>
                            <a:pt x="112" y="136"/>
                          </a:lnTo>
                          <a:lnTo>
                            <a:pt x="112" y="139"/>
                          </a:lnTo>
                          <a:lnTo>
                            <a:pt x="114" y="140"/>
                          </a:lnTo>
                          <a:lnTo>
                            <a:pt x="118" y="141"/>
                          </a:lnTo>
                          <a:lnTo>
                            <a:pt x="126" y="138"/>
                          </a:lnTo>
                          <a:lnTo>
                            <a:pt x="132" y="135"/>
                          </a:lnTo>
                          <a:lnTo>
                            <a:pt x="137" y="133"/>
                          </a:lnTo>
                          <a:lnTo>
                            <a:pt x="141" y="130"/>
                          </a:lnTo>
                          <a:lnTo>
                            <a:pt x="145" y="126"/>
                          </a:lnTo>
                          <a:lnTo>
                            <a:pt x="159" y="111"/>
                          </a:lnTo>
                          <a:lnTo>
                            <a:pt x="169" y="99"/>
                          </a:lnTo>
                          <a:lnTo>
                            <a:pt x="173" y="92"/>
                          </a:lnTo>
                          <a:lnTo>
                            <a:pt x="174" y="89"/>
                          </a:lnTo>
                          <a:lnTo>
                            <a:pt x="174" y="88"/>
                          </a:lnTo>
                          <a:lnTo>
                            <a:pt x="174" y="85"/>
                          </a:lnTo>
                          <a:lnTo>
                            <a:pt x="172" y="83"/>
                          </a:lnTo>
                          <a:lnTo>
                            <a:pt x="171" y="81"/>
                          </a:lnTo>
                          <a:lnTo>
                            <a:pt x="170" y="79"/>
                          </a:lnTo>
                          <a:lnTo>
                            <a:pt x="171" y="76"/>
                          </a:lnTo>
                          <a:lnTo>
                            <a:pt x="172" y="74"/>
                          </a:lnTo>
                          <a:lnTo>
                            <a:pt x="174" y="72"/>
                          </a:lnTo>
                          <a:lnTo>
                            <a:pt x="175" y="70"/>
                          </a:lnTo>
                          <a:lnTo>
                            <a:pt x="177" y="68"/>
                          </a:lnTo>
                          <a:lnTo>
                            <a:pt x="179" y="66"/>
                          </a:lnTo>
                          <a:lnTo>
                            <a:pt x="179" y="63"/>
                          </a:lnTo>
                          <a:lnTo>
                            <a:pt x="177" y="60"/>
                          </a:lnTo>
                          <a:lnTo>
                            <a:pt x="175" y="58"/>
                          </a:lnTo>
                          <a:lnTo>
                            <a:pt x="174" y="56"/>
                          </a:lnTo>
                          <a:lnTo>
                            <a:pt x="172" y="54"/>
                          </a:lnTo>
                          <a:lnTo>
                            <a:pt x="171" y="52"/>
                          </a:lnTo>
                          <a:lnTo>
                            <a:pt x="172" y="50"/>
                          </a:lnTo>
                          <a:lnTo>
                            <a:pt x="174" y="47"/>
                          </a:lnTo>
                          <a:lnTo>
                            <a:pt x="177" y="45"/>
                          </a:lnTo>
                          <a:lnTo>
                            <a:pt x="177" y="42"/>
                          </a:lnTo>
                          <a:lnTo>
                            <a:pt x="177" y="39"/>
                          </a:lnTo>
                          <a:lnTo>
                            <a:pt x="176" y="36"/>
                          </a:lnTo>
                          <a:lnTo>
                            <a:pt x="174" y="34"/>
                          </a:lnTo>
                          <a:lnTo>
                            <a:pt x="173" y="32"/>
                          </a:lnTo>
                          <a:lnTo>
                            <a:pt x="172" y="30"/>
                          </a:lnTo>
                          <a:lnTo>
                            <a:pt x="172" y="27"/>
                          </a:lnTo>
                          <a:lnTo>
                            <a:pt x="174" y="24"/>
                          </a:lnTo>
                          <a:lnTo>
                            <a:pt x="175" y="23"/>
                          </a:lnTo>
                          <a:lnTo>
                            <a:pt x="177" y="21"/>
                          </a:lnTo>
                          <a:lnTo>
                            <a:pt x="179" y="18"/>
                          </a:lnTo>
                          <a:lnTo>
                            <a:pt x="179" y="16"/>
                          </a:lnTo>
                          <a:lnTo>
                            <a:pt x="178" y="14"/>
                          </a:lnTo>
                          <a:lnTo>
                            <a:pt x="176" y="12"/>
                          </a:lnTo>
                          <a:lnTo>
                            <a:pt x="174" y="9"/>
                          </a:lnTo>
                          <a:lnTo>
                            <a:pt x="173" y="6"/>
                          </a:lnTo>
                          <a:lnTo>
                            <a:pt x="173" y="0"/>
                          </a:lnTo>
                          <a:lnTo>
                            <a:pt x="155" y="10"/>
                          </a:lnTo>
                          <a:lnTo>
                            <a:pt x="143" y="14"/>
                          </a:lnTo>
                          <a:lnTo>
                            <a:pt x="131" y="17"/>
                          </a:lnTo>
                          <a:lnTo>
                            <a:pt x="116" y="21"/>
                          </a:lnTo>
                          <a:lnTo>
                            <a:pt x="102" y="23"/>
                          </a:lnTo>
                          <a:lnTo>
                            <a:pt x="89" y="25"/>
                          </a:lnTo>
                          <a:lnTo>
                            <a:pt x="71" y="27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313" name="Group 17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29" y="1834"/>
                      <a:ext cx="104" cy="163"/>
                      <a:chOff x="3248" y="1816"/>
                      <a:chExt cx="54" cy="90"/>
                    </a:xfrm>
                  </p:grpSpPr>
                  <p:sp>
                    <p:nvSpPr>
                      <p:cNvPr id="314" name="Freeform 17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58" y="1840"/>
                        <a:ext cx="42" cy="17"/>
                      </a:xfrm>
                      <a:custGeom>
                        <a:avLst/>
                        <a:gdLst>
                          <a:gd name="T0" fmla="*/ 41 w 42"/>
                          <a:gd name="T1" fmla="*/ 2 h 17"/>
                          <a:gd name="T2" fmla="*/ 37 w 42"/>
                          <a:gd name="T3" fmla="*/ 0 h 17"/>
                          <a:gd name="T4" fmla="*/ 24 w 42"/>
                          <a:gd name="T5" fmla="*/ 5 h 17"/>
                          <a:gd name="T6" fmla="*/ 12 w 42"/>
                          <a:gd name="T7" fmla="*/ 10 h 17"/>
                          <a:gd name="T8" fmla="*/ 0 w 42"/>
                          <a:gd name="T9" fmla="*/ 13 h 17"/>
                          <a:gd name="T10" fmla="*/ 2 w 42"/>
                          <a:gd name="T11" fmla="*/ 16 h 17"/>
                          <a:gd name="T12" fmla="*/ 10 w 42"/>
                          <a:gd name="T13" fmla="*/ 16 h 17"/>
                          <a:gd name="T14" fmla="*/ 21 w 42"/>
                          <a:gd name="T15" fmla="*/ 14 h 17"/>
                          <a:gd name="T16" fmla="*/ 32 w 42"/>
                          <a:gd name="T17" fmla="*/ 8 h 17"/>
                          <a:gd name="T18" fmla="*/ 41 w 42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2" h="17">
                            <a:moveTo>
                              <a:pt x="41" y="2"/>
                            </a:moveTo>
                            <a:lnTo>
                              <a:pt x="37" y="0"/>
                            </a:lnTo>
                            <a:lnTo>
                              <a:pt x="24" y="5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21" y="14"/>
                            </a:lnTo>
                            <a:lnTo>
                              <a:pt x="32" y="8"/>
                            </a:lnTo>
                            <a:lnTo>
                              <a:pt x="41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15" name="Freeform 17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6" y="1863"/>
                        <a:ext cx="36" cy="17"/>
                      </a:xfrm>
                      <a:custGeom>
                        <a:avLst/>
                        <a:gdLst>
                          <a:gd name="T0" fmla="*/ 35 w 36"/>
                          <a:gd name="T1" fmla="*/ 2 h 17"/>
                          <a:gd name="T2" fmla="*/ 33 w 36"/>
                          <a:gd name="T3" fmla="*/ 0 h 17"/>
                          <a:gd name="T4" fmla="*/ 21 w 36"/>
                          <a:gd name="T5" fmla="*/ 6 h 17"/>
                          <a:gd name="T6" fmla="*/ 11 w 36"/>
                          <a:gd name="T7" fmla="*/ 10 h 17"/>
                          <a:gd name="T8" fmla="*/ 0 w 36"/>
                          <a:gd name="T9" fmla="*/ 13 h 17"/>
                          <a:gd name="T10" fmla="*/ 2 w 36"/>
                          <a:gd name="T11" fmla="*/ 16 h 17"/>
                          <a:gd name="T12" fmla="*/ 10 w 36"/>
                          <a:gd name="T13" fmla="*/ 16 h 17"/>
                          <a:gd name="T14" fmla="*/ 18 w 36"/>
                          <a:gd name="T15" fmla="*/ 14 h 17"/>
                          <a:gd name="T16" fmla="*/ 26 w 36"/>
                          <a:gd name="T17" fmla="*/ 9 h 17"/>
                          <a:gd name="T18" fmla="*/ 35 w 36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6" h="17">
                            <a:moveTo>
                              <a:pt x="35" y="2"/>
                            </a:moveTo>
                            <a:lnTo>
                              <a:pt x="33" y="0"/>
                            </a:lnTo>
                            <a:lnTo>
                              <a:pt x="21" y="6"/>
                            </a:lnTo>
                            <a:lnTo>
                              <a:pt x="11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18" y="14"/>
                            </a:lnTo>
                            <a:lnTo>
                              <a:pt x="26" y="9"/>
                            </a:lnTo>
                            <a:lnTo>
                              <a:pt x="35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16" name="Freeform 17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3" y="1889"/>
                        <a:ext cx="38" cy="17"/>
                      </a:xfrm>
                      <a:custGeom>
                        <a:avLst/>
                        <a:gdLst>
                          <a:gd name="T0" fmla="*/ 37 w 38"/>
                          <a:gd name="T1" fmla="*/ 2 h 17"/>
                          <a:gd name="T2" fmla="*/ 34 w 38"/>
                          <a:gd name="T3" fmla="*/ 0 h 17"/>
                          <a:gd name="T4" fmla="*/ 23 w 38"/>
                          <a:gd name="T5" fmla="*/ 6 h 17"/>
                          <a:gd name="T6" fmla="*/ 12 w 38"/>
                          <a:gd name="T7" fmla="*/ 10 h 17"/>
                          <a:gd name="T8" fmla="*/ 0 w 38"/>
                          <a:gd name="T9" fmla="*/ 13 h 17"/>
                          <a:gd name="T10" fmla="*/ 2 w 38"/>
                          <a:gd name="T11" fmla="*/ 16 h 17"/>
                          <a:gd name="T12" fmla="*/ 10 w 38"/>
                          <a:gd name="T13" fmla="*/ 15 h 17"/>
                          <a:gd name="T14" fmla="*/ 20 w 38"/>
                          <a:gd name="T15" fmla="*/ 13 h 17"/>
                          <a:gd name="T16" fmla="*/ 30 w 38"/>
                          <a:gd name="T17" fmla="*/ 8 h 17"/>
                          <a:gd name="T18" fmla="*/ 37 w 38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8" h="17">
                            <a:moveTo>
                              <a:pt x="37" y="2"/>
                            </a:moveTo>
                            <a:lnTo>
                              <a:pt x="34" y="0"/>
                            </a:lnTo>
                            <a:lnTo>
                              <a:pt x="23" y="6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0" y="8"/>
                            </a:lnTo>
                            <a:lnTo>
                              <a:pt x="37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17" name="Freeform 18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48" y="1816"/>
                        <a:ext cx="43" cy="17"/>
                      </a:xfrm>
                      <a:custGeom>
                        <a:avLst/>
                        <a:gdLst>
                          <a:gd name="T0" fmla="*/ 42 w 43"/>
                          <a:gd name="T1" fmla="*/ 2 h 17"/>
                          <a:gd name="T2" fmla="*/ 37 w 43"/>
                          <a:gd name="T3" fmla="*/ 0 h 17"/>
                          <a:gd name="T4" fmla="*/ 23 w 43"/>
                          <a:gd name="T5" fmla="*/ 5 h 17"/>
                          <a:gd name="T6" fmla="*/ 12 w 43"/>
                          <a:gd name="T7" fmla="*/ 9 h 17"/>
                          <a:gd name="T8" fmla="*/ 0 w 43"/>
                          <a:gd name="T9" fmla="*/ 12 h 17"/>
                          <a:gd name="T10" fmla="*/ 2 w 43"/>
                          <a:gd name="T11" fmla="*/ 16 h 17"/>
                          <a:gd name="T12" fmla="*/ 10 w 43"/>
                          <a:gd name="T13" fmla="*/ 15 h 17"/>
                          <a:gd name="T14" fmla="*/ 20 w 43"/>
                          <a:gd name="T15" fmla="*/ 13 h 17"/>
                          <a:gd name="T16" fmla="*/ 31 w 43"/>
                          <a:gd name="T17" fmla="*/ 9 h 17"/>
                          <a:gd name="T18" fmla="*/ 42 w 43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3" h="17">
                            <a:moveTo>
                              <a:pt x="42" y="2"/>
                            </a:moveTo>
                            <a:lnTo>
                              <a:pt x="37" y="0"/>
                            </a:lnTo>
                            <a:lnTo>
                              <a:pt x="23" y="5"/>
                            </a:lnTo>
                            <a:lnTo>
                              <a:pt x="12" y="9"/>
                            </a:lnTo>
                            <a:lnTo>
                              <a:pt x="0" y="12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1" y="9"/>
                            </a:lnTo>
                            <a:lnTo>
                              <a:pt x="42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03" name="Freeform 181"/>
                  <p:cNvSpPr>
                    <a:spLocks/>
                  </p:cNvSpPr>
                  <p:nvPr/>
                </p:nvSpPr>
                <p:spPr bwMode="auto">
                  <a:xfrm>
                    <a:off x="6480" y="720"/>
                    <a:ext cx="958" cy="1079"/>
                  </a:xfrm>
                  <a:custGeom>
                    <a:avLst/>
                    <a:gdLst>
                      <a:gd name="T0" fmla="*/ 4994 w 494"/>
                      <a:gd name="T1" fmla="*/ 6227 h 594"/>
                      <a:gd name="T2" fmla="*/ 5048 w 494"/>
                      <a:gd name="T3" fmla="*/ 6174 h 594"/>
                      <a:gd name="T4" fmla="*/ 5077 w 494"/>
                      <a:gd name="T5" fmla="*/ 6131 h 594"/>
                      <a:gd name="T6" fmla="*/ 5118 w 494"/>
                      <a:gd name="T7" fmla="*/ 5989 h 594"/>
                      <a:gd name="T8" fmla="*/ 5389 w 494"/>
                      <a:gd name="T9" fmla="*/ 4946 h 594"/>
                      <a:gd name="T10" fmla="*/ 5585 w 494"/>
                      <a:gd name="T11" fmla="*/ 4574 h 594"/>
                      <a:gd name="T12" fmla="*/ 5769 w 494"/>
                      <a:gd name="T13" fmla="*/ 4309 h 594"/>
                      <a:gd name="T14" fmla="*/ 6126 w 494"/>
                      <a:gd name="T15" fmla="*/ 3920 h 594"/>
                      <a:gd name="T16" fmla="*/ 6475 w 494"/>
                      <a:gd name="T17" fmla="*/ 3531 h 594"/>
                      <a:gd name="T18" fmla="*/ 6731 w 494"/>
                      <a:gd name="T19" fmla="*/ 3172 h 594"/>
                      <a:gd name="T20" fmla="*/ 6886 w 494"/>
                      <a:gd name="T21" fmla="*/ 2812 h 594"/>
                      <a:gd name="T22" fmla="*/ 6972 w 494"/>
                      <a:gd name="T23" fmla="*/ 2349 h 594"/>
                      <a:gd name="T24" fmla="*/ 6912 w 494"/>
                      <a:gd name="T25" fmla="*/ 1936 h 594"/>
                      <a:gd name="T26" fmla="*/ 6762 w 494"/>
                      <a:gd name="T27" fmla="*/ 1535 h 594"/>
                      <a:gd name="T28" fmla="*/ 6522 w 494"/>
                      <a:gd name="T29" fmla="*/ 1161 h 594"/>
                      <a:gd name="T30" fmla="*/ 6097 w 494"/>
                      <a:gd name="T31" fmla="*/ 785 h 594"/>
                      <a:gd name="T32" fmla="*/ 5645 w 494"/>
                      <a:gd name="T33" fmla="*/ 509 h 594"/>
                      <a:gd name="T34" fmla="*/ 5077 w 494"/>
                      <a:gd name="T35" fmla="*/ 263 h 594"/>
                      <a:gd name="T36" fmla="*/ 4396 w 494"/>
                      <a:gd name="T37" fmla="*/ 80 h 594"/>
                      <a:gd name="T38" fmla="*/ 3844 w 494"/>
                      <a:gd name="T39" fmla="*/ 0 h 594"/>
                      <a:gd name="T40" fmla="*/ 3223 w 494"/>
                      <a:gd name="T41" fmla="*/ 0 h 594"/>
                      <a:gd name="T42" fmla="*/ 2686 w 494"/>
                      <a:gd name="T43" fmla="*/ 53 h 594"/>
                      <a:gd name="T44" fmla="*/ 2166 w 494"/>
                      <a:gd name="T45" fmla="*/ 162 h 594"/>
                      <a:gd name="T46" fmla="*/ 1714 w 494"/>
                      <a:gd name="T47" fmla="*/ 316 h 594"/>
                      <a:gd name="T48" fmla="*/ 1249 w 494"/>
                      <a:gd name="T49" fmla="*/ 534 h 594"/>
                      <a:gd name="T50" fmla="*/ 832 w 494"/>
                      <a:gd name="T51" fmla="*/ 799 h 594"/>
                      <a:gd name="T52" fmla="*/ 481 w 494"/>
                      <a:gd name="T53" fmla="*/ 1092 h 594"/>
                      <a:gd name="T54" fmla="*/ 169 w 494"/>
                      <a:gd name="T55" fmla="*/ 1511 h 594"/>
                      <a:gd name="T56" fmla="*/ 16 w 494"/>
                      <a:gd name="T57" fmla="*/ 1947 h 594"/>
                      <a:gd name="T58" fmla="*/ 0 w 494"/>
                      <a:gd name="T59" fmla="*/ 2332 h 594"/>
                      <a:gd name="T60" fmla="*/ 45 w 494"/>
                      <a:gd name="T61" fmla="*/ 2745 h 594"/>
                      <a:gd name="T62" fmla="*/ 196 w 494"/>
                      <a:gd name="T63" fmla="*/ 3157 h 594"/>
                      <a:gd name="T64" fmla="*/ 481 w 494"/>
                      <a:gd name="T65" fmla="*/ 3548 h 594"/>
                      <a:gd name="T66" fmla="*/ 816 w 494"/>
                      <a:gd name="T67" fmla="*/ 3933 h 594"/>
                      <a:gd name="T68" fmla="*/ 1274 w 494"/>
                      <a:gd name="T69" fmla="*/ 4454 h 594"/>
                      <a:gd name="T70" fmla="*/ 1474 w 494"/>
                      <a:gd name="T71" fmla="*/ 4748 h 594"/>
                      <a:gd name="T72" fmla="*/ 1613 w 494"/>
                      <a:gd name="T73" fmla="*/ 5081 h 594"/>
                      <a:gd name="T74" fmla="*/ 1714 w 494"/>
                      <a:gd name="T75" fmla="*/ 5564 h 594"/>
                      <a:gd name="T76" fmla="*/ 1809 w 494"/>
                      <a:gd name="T77" fmla="*/ 5976 h 594"/>
                      <a:gd name="T78" fmla="*/ 1866 w 494"/>
                      <a:gd name="T79" fmla="*/ 6143 h 594"/>
                      <a:gd name="T80" fmla="*/ 1895 w 494"/>
                      <a:gd name="T81" fmla="*/ 6174 h 594"/>
                      <a:gd name="T82" fmla="*/ 1978 w 494"/>
                      <a:gd name="T83" fmla="*/ 6240 h 594"/>
                      <a:gd name="T84" fmla="*/ 2182 w 494"/>
                      <a:gd name="T85" fmla="*/ 6320 h 594"/>
                      <a:gd name="T86" fmla="*/ 2422 w 494"/>
                      <a:gd name="T87" fmla="*/ 6372 h 594"/>
                      <a:gd name="T88" fmla="*/ 2686 w 494"/>
                      <a:gd name="T89" fmla="*/ 6414 h 594"/>
                      <a:gd name="T90" fmla="*/ 2952 w 494"/>
                      <a:gd name="T91" fmla="*/ 6438 h 594"/>
                      <a:gd name="T92" fmla="*/ 3223 w 494"/>
                      <a:gd name="T93" fmla="*/ 6445 h 594"/>
                      <a:gd name="T94" fmla="*/ 3464 w 494"/>
                      <a:gd name="T95" fmla="*/ 6454 h 594"/>
                      <a:gd name="T96" fmla="*/ 3749 w 494"/>
                      <a:gd name="T97" fmla="*/ 6445 h 594"/>
                      <a:gd name="T98" fmla="*/ 4020 w 494"/>
                      <a:gd name="T99" fmla="*/ 6438 h 594"/>
                      <a:gd name="T100" fmla="*/ 4272 w 494"/>
                      <a:gd name="T101" fmla="*/ 6401 h 594"/>
                      <a:gd name="T102" fmla="*/ 4513 w 494"/>
                      <a:gd name="T103" fmla="*/ 6372 h 594"/>
                      <a:gd name="T104" fmla="*/ 4742 w 494"/>
                      <a:gd name="T105" fmla="*/ 6320 h 594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94" h="594">
                        <a:moveTo>
                          <a:pt x="345" y="577"/>
                        </a:moveTo>
                        <a:lnTo>
                          <a:pt x="349" y="574"/>
                        </a:lnTo>
                        <a:lnTo>
                          <a:pt x="353" y="572"/>
                        </a:lnTo>
                        <a:lnTo>
                          <a:pt x="354" y="570"/>
                        </a:lnTo>
                        <a:lnTo>
                          <a:pt x="356" y="568"/>
                        </a:lnTo>
                        <a:lnTo>
                          <a:pt x="357" y="567"/>
                        </a:lnTo>
                        <a:lnTo>
                          <a:pt x="358" y="566"/>
                        </a:lnTo>
                        <a:lnTo>
                          <a:pt x="358" y="565"/>
                        </a:lnTo>
                        <a:lnTo>
                          <a:pt x="359" y="563"/>
                        </a:lnTo>
                        <a:lnTo>
                          <a:pt x="360" y="561"/>
                        </a:lnTo>
                        <a:lnTo>
                          <a:pt x="360" y="559"/>
                        </a:lnTo>
                        <a:lnTo>
                          <a:pt x="362" y="550"/>
                        </a:lnTo>
                        <a:lnTo>
                          <a:pt x="376" y="473"/>
                        </a:lnTo>
                        <a:lnTo>
                          <a:pt x="379" y="462"/>
                        </a:lnTo>
                        <a:lnTo>
                          <a:pt x="381" y="454"/>
                        </a:lnTo>
                        <a:lnTo>
                          <a:pt x="385" y="443"/>
                        </a:lnTo>
                        <a:lnTo>
                          <a:pt x="390" y="431"/>
                        </a:lnTo>
                        <a:lnTo>
                          <a:pt x="395" y="420"/>
                        </a:lnTo>
                        <a:lnTo>
                          <a:pt x="400" y="411"/>
                        </a:lnTo>
                        <a:lnTo>
                          <a:pt x="404" y="403"/>
                        </a:lnTo>
                        <a:lnTo>
                          <a:pt x="408" y="396"/>
                        </a:lnTo>
                        <a:lnTo>
                          <a:pt x="416" y="383"/>
                        </a:lnTo>
                        <a:lnTo>
                          <a:pt x="424" y="371"/>
                        </a:lnTo>
                        <a:lnTo>
                          <a:pt x="433" y="360"/>
                        </a:lnTo>
                        <a:lnTo>
                          <a:pt x="439" y="351"/>
                        </a:lnTo>
                        <a:lnTo>
                          <a:pt x="451" y="335"/>
                        </a:lnTo>
                        <a:lnTo>
                          <a:pt x="458" y="324"/>
                        </a:lnTo>
                        <a:lnTo>
                          <a:pt x="465" y="314"/>
                        </a:lnTo>
                        <a:lnTo>
                          <a:pt x="470" y="304"/>
                        </a:lnTo>
                        <a:lnTo>
                          <a:pt x="476" y="291"/>
                        </a:lnTo>
                        <a:lnTo>
                          <a:pt x="480" y="280"/>
                        </a:lnTo>
                        <a:lnTo>
                          <a:pt x="484" y="268"/>
                        </a:lnTo>
                        <a:lnTo>
                          <a:pt x="487" y="258"/>
                        </a:lnTo>
                        <a:lnTo>
                          <a:pt x="490" y="247"/>
                        </a:lnTo>
                        <a:lnTo>
                          <a:pt x="492" y="232"/>
                        </a:lnTo>
                        <a:lnTo>
                          <a:pt x="493" y="216"/>
                        </a:lnTo>
                        <a:lnTo>
                          <a:pt x="493" y="201"/>
                        </a:lnTo>
                        <a:lnTo>
                          <a:pt x="491" y="189"/>
                        </a:lnTo>
                        <a:lnTo>
                          <a:pt x="489" y="178"/>
                        </a:lnTo>
                        <a:lnTo>
                          <a:pt x="487" y="167"/>
                        </a:lnTo>
                        <a:lnTo>
                          <a:pt x="483" y="154"/>
                        </a:lnTo>
                        <a:lnTo>
                          <a:pt x="478" y="141"/>
                        </a:lnTo>
                        <a:lnTo>
                          <a:pt x="473" y="129"/>
                        </a:lnTo>
                        <a:lnTo>
                          <a:pt x="468" y="117"/>
                        </a:lnTo>
                        <a:lnTo>
                          <a:pt x="461" y="107"/>
                        </a:lnTo>
                        <a:lnTo>
                          <a:pt x="451" y="94"/>
                        </a:lnTo>
                        <a:lnTo>
                          <a:pt x="441" y="82"/>
                        </a:lnTo>
                        <a:lnTo>
                          <a:pt x="431" y="72"/>
                        </a:lnTo>
                        <a:lnTo>
                          <a:pt x="421" y="63"/>
                        </a:lnTo>
                        <a:lnTo>
                          <a:pt x="411" y="55"/>
                        </a:lnTo>
                        <a:lnTo>
                          <a:pt x="399" y="47"/>
                        </a:lnTo>
                        <a:lnTo>
                          <a:pt x="388" y="39"/>
                        </a:lnTo>
                        <a:lnTo>
                          <a:pt x="374" y="32"/>
                        </a:lnTo>
                        <a:lnTo>
                          <a:pt x="359" y="24"/>
                        </a:lnTo>
                        <a:lnTo>
                          <a:pt x="344" y="17"/>
                        </a:lnTo>
                        <a:lnTo>
                          <a:pt x="327" y="12"/>
                        </a:lnTo>
                        <a:lnTo>
                          <a:pt x="311" y="7"/>
                        </a:lnTo>
                        <a:lnTo>
                          <a:pt x="299" y="5"/>
                        </a:lnTo>
                        <a:lnTo>
                          <a:pt x="285" y="2"/>
                        </a:lnTo>
                        <a:lnTo>
                          <a:pt x="272" y="0"/>
                        </a:lnTo>
                        <a:lnTo>
                          <a:pt x="257" y="0"/>
                        </a:lnTo>
                        <a:lnTo>
                          <a:pt x="243" y="0"/>
                        </a:lnTo>
                        <a:lnTo>
                          <a:pt x="228" y="0"/>
                        </a:lnTo>
                        <a:lnTo>
                          <a:pt x="215" y="0"/>
                        </a:lnTo>
                        <a:lnTo>
                          <a:pt x="201" y="3"/>
                        </a:lnTo>
                        <a:lnTo>
                          <a:pt x="190" y="5"/>
                        </a:lnTo>
                        <a:lnTo>
                          <a:pt x="177" y="8"/>
                        </a:lnTo>
                        <a:lnTo>
                          <a:pt x="164" y="11"/>
                        </a:lnTo>
                        <a:lnTo>
                          <a:pt x="153" y="15"/>
                        </a:lnTo>
                        <a:lnTo>
                          <a:pt x="142" y="19"/>
                        </a:lnTo>
                        <a:lnTo>
                          <a:pt x="132" y="24"/>
                        </a:lnTo>
                        <a:lnTo>
                          <a:pt x="121" y="29"/>
                        </a:lnTo>
                        <a:lnTo>
                          <a:pt x="111" y="35"/>
                        </a:lnTo>
                        <a:lnTo>
                          <a:pt x="99" y="42"/>
                        </a:lnTo>
                        <a:lnTo>
                          <a:pt x="88" y="49"/>
                        </a:lnTo>
                        <a:lnTo>
                          <a:pt x="79" y="56"/>
                        </a:lnTo>
                        <a:lnTo>
                          <a:pt x="69" y="64"/>
                        </a:lnTo>
                        <a:lnTo>
                          <a:pt x="59" y="73"/>
                        </a:lnTo>
                        <a:lnTo>
                          <a:pt x="50" y="81"/>
                        </a:lnTo>
                        <a:lnTo>
                          <a:pt x="42" y="89"/>
                        </a:lnTo>
                        <a:lnTo>
                          <a:pt x="34" y="100"/>
                        </a:lnTo>
                        <a:lnTo>
                          <a:pt x="25" y="112"/>
                        </a:lnTo>
                        <a:lnTo>
                          <a:pt x="17" y="126"/>
                        </a:lnTo>
                        <a:lnTo>
                          <a:pt x="12" y="139"/>
                        </a:lnTo>
                        <a:lnTo>
                          <a:pt x="8" y="153"/>
                        </a:lnTo>
                        <a:lnTo>
                          <a:pt x="3" y="166"/>
                        </a:lnTo>
                        <a:lnTo>
                          <a:pt x="1" y="179"/>
                        </a:lnTo>
                        <a:lnTo>
                          <a:pt x="0" y="191"/>
                        </a:lnTo>
                        <a:lnTo>
                          <a:pt x="0" y="203"/>
                        </a:lnTo>
                        <a:lnTo>
                          <a:pt x="0" y="214"/>
                        </a:lnTo>
                        <a:lnTo>
                          <a:pt x="0" y="227"/>
                        </a:lnTo>
                        <a:lnTo>
                          <a:pt x="0" y="238"/>
                        </a:lnTo>
                        <a:lnTo>
                          <a:pt x="3" y="252"/>
                        </a:lnTo>
                        <a:lnTo>
                          <a:pt x="5" y="264"/>
                        </a:lnTo>
                        <a:lnTo>
                          <a:pt x="9" y="277"/>
                        </a:lnTo>
                        <a:lnTo>
                          <a:pt x="14" y="290"/>
                        </a:lnTo>
                        <a:lnTo>
                          <a:pt x="20" y="303"/>
                        </a:lnTo>
                        <a:lnTo>
                          <a:pt x="27" y="314"/>
                        </a:lnTo>
                        <a:lnTo>
                          <a:pt x="34" y="326"/>
                        </a:lnTo>
                        <a:lnTo>
                          <a:pt x="43" y="338"/>
                        </a:lnTo>
                        <a:lnTo>
                          <a:pt x="50" y="349"/>
                        </a:lnTo>
                        <a:lnTo>
                          <a:pt x="58" y="361"/>
                        </a:lnTo>
                        <a:lnTo>
                          <a:pt x="66" y="373"/>
                        </a:lnTo>
                        <a:lnTo>
                          <a:pt x="78" y="390"/>
                        </a:lnTo>
                        <a:lnTo>
                          <a:pt x="90" y="409"/>
                        </a:lnTo>
                        <a:lnTo>
                          <a:pt x="96" y="418"/>
                        </a:lnTo>
                        <a:lnTo>
                          <a:pt x="100" y="426"/>
                        </a:lnTo>
                        <a:lnTo>
                          <a:pt x="104" y="436"/>
                        </a:lnTo>
                        <a:lnTo>
                          <a:pt x="108" y="446"/>
                        </a:lnTo>
                        <a:lnTo>
                          <a:pt x="111" y="456"/>
                        </a:lnTo>
                        <a:lnTo>
                          <a:pt x="114" y="467"/>
                        </a:lnTo>
                        <a:lnTo>
                          <a:pt x="116" y="482"/>
                        </a:lnTo>
                        <a:lnTo>
                          <a:pt x="120" y="498"/>
                        </a:lnTo>
                        <a:lnTo>
                          <a:pt x="121" y="511"/>
                        </a:lnTo>
                        <a:lnTo>
                          <a:pt x="124" y="527"/>
                        </a:lnTo>
                        <a:lnTo>
                          <a:pt x="126" y="539"/>
                        </a:lnTo>
                        <a:lnTo>
                          <a:pt x="128" y="549"/>
                        </a:lnTo>
                        <a:lnTo>
                          <a:pt x="130" y="559"/>
                        </a:lnTo>
                        <a:lnTo>
                          <a:pt x="132" y="561"/>
                        </a:lnTo>
                        <a:lnTo>
                          <a:pt x="132" y="564"/>
                        </a:lnTo>
                        <a:lnTo>
                          <a:pt x="132" y="565"/>
                        </a:lnTo>
                        <a:lnTo>
                          <a:pt x="133" y="566"/>
                        </a:lnTo>
                        <a:lnTo>
                          <a:pt x="134" y="567"/>
                        </a:lnTo>
                        <a:lnTo>
                          <a:pt x="136" y="569"/>
                        </a:lnTo>
                        <a:lnTo>
                          <a:pt x="138" y="571"/>
                        </a:lnTo>
                        <a:lnTo>
                          <a:pt x="140" y="573"/>
                        </a:lnTo>
                        <a:lnTo>
                          <a:pt x="144" y="576"/>
                        </a:lnTo>
                        <a:lnTo>
                          <a:pt x="148" y="577"/>
                        </a:lnTo>
                        <a:lnTo>
                          <a:pt x="154" y="580"/>
                        </a:lnTo>
                        <a:lnTo>
                          <a:pt x="160" y="582"/>
                        </a:lnTo>
                        <a:lnTo>
                          <a:pt x="166" y="584"/>
                        </a:lnTo>
                        <a:lnTo>
                          <a:pt x="171" y="585"/>
                        </a:lnTo>
                        <a:lnTo>
                          <a:pt x="176" y="586"/>
                        </a:lnTo>
                        <a:lnTo>
                          <a:pt x="183" y="587"/>
                        </a:lnTo>
                        <a:lnTo>
                          <a:pt x="190" y="589"/>
                        </a:lnTo>
                        <a:lnTo>
                          <a:pt x="195" y="589"/>
                        </a:lnTo>
                        <a:lnTo>
                          <a:pt x="202" y="590"/>
                        </a:lnTo>
                        <a:lnTo>
                          <a:pt x="209" y="591"/>
                        </a:lnTo>
                        <a:lnTo>
                          <a:pt x="215" y="592"/>
                        </a:lnTo>
                        <a:lnTo>
                          <a:pt x="221" y="592"/>
                        </a:lnTo>
                        <a:lnTo>
                          <a:pt x="228" y="592"/>
                        </a:lnTo>
                        <a:lnTo>
                          <a:pt x="234" y="593"/>
                        </a:lnTo>
                        <a:lnTo>
                          <a:pt x="240" y="593"/>
                        </a:lnTo>
                        <a:lnTo>
                          <a:pt x="245" y="593"/>
                        </a:lnTo>
                        <a:lnTo>
                          <a:pt x="251" y="593"/>
                        </a:lnTo>
                        <a:lnTo>
                          <a:pt x="259" y="593"/>
                        </a:lnTo>
                        <a:lnTo>
                          <a:pt x="265" y="592"/>
                        </a:lnTo>
                        <a:lnTo>
                          <a:pt x="270" y="592"/>
                        </a:lnTo>
                        <a:lnTo>
                          <a:pt x="277" y="592"/>
                        </a:lnTo>
                        <a:lnTo>
                          <a:pt x="284" y="591"/>
                        </a:lnTo>
                        <a:lnTo>
                          <a:pt x="290" y="590"/>
                        </a:lnTo>
                        <a:lnTo>
                          <a:pt x="297" y="589"/>
                        </a:lnTo>
                        <a:lnTo>
                          <a:pt x="302" y="588"/>
                        </a:lnTo>
                        <a:lnTo>
                          <a:pt x="308" y="587"/>
                        </a:lnTo>
                        <a:lnTo>
                          <a:pt x="314" y="586"/>
                        </a:lnTo>
                        <a:lnTo>
                          <a:pt x="319" y="585"/>
                        </a:lnTo>
                        <a:lnTo>
                          <a:pt x="325" y="584"/>
                        </a:lnTo>
                        <a:lnTo>
                          <a:pt x="330" y="582"/>
                        </a:lnTo>
                        <a:lnTo>
                          <a:pt x="335" y="580"/>
                        </a:lnTo>
                        <a:lnTo>
                          <a:pt x="340" y="578"/>
                        </a:lnTo>
                        <a:lnTo>
                          <a:pt x="345" y="577"/>
                        </a:lnTo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rgbClr val="FFFF00"/>
                      </a:gs>
                    </a:gsLst>
                    <a:path path="rect">
                      <a:fillToRect l="100000" b="100000"/>
                    </a:path>
                  </a:gradFill>
                  <a:ln w="12700" cap="rnd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4" name="Freeform 182"/>
                  <p:cNvSpPr>
                    <a:spLocks/>
                  </p:cNvSpPr>
                  <p:nvPr/>
                </p:nvSpPr>
                <p:spPr bwMode="auto">
                  <a:xfrm>
                    <a:off x="7149" y="856"/>
                    <a:ext cx="163" cy="162"/>
                  </a:xfrm>
                  <a:custGeom>
                    <a:avLst/>
                    <a:gdLst>
                      <a:gd name="T0" fmla="*/ 0 w 84"/>
                      <a:gd name="T1" fmla="*/ 0 h 89"/>
                      <a:gd name="T2" fmla="*/ 312 w 84"/>
                      <a:gd name="T3" fmla="*/ 96 h 89"/>
                      <a:gd name="T4" fmla="*/ 600 w 84"/>
                      <a:gd name="T5" fmla="*/ 211 h 89"/>
                      <a:gd name="T6" fmla="*/ 809 w 84"/>
                      <a:gd name="T7" fmla="*/ 331 h 89"/>
                      <a:gd name="T8" fmla="*/ 949 w 84"/>
                      <a:gd name="T9" fmla="*/ 453 h 89"/>
                      <a:gd name="T10" fmla="*/ 1050 w 84"/>
                      <a:gd name="T11" fmla="*/ 573 h 89"/>
                      <a:gd name="T12" fmla="*/ 1118 w 84"/>
                      <a:gd name="T13" fmla="*/ 683 h 89"/>
                      <a:gd name="T14" fmla="*/ 1174 w 84"/>
                      <a:gd name="T15" fmla="*/ 801 h 89"/>
                      <a:gd name="T16" fmla="*/ 768 w 84"/>
                      <a:gd name="T17" fmla="*/ 965 h 89"/>
                      <a:gd name="T18" fmla="*/ 708 w 84"/>
                      <a:gd name="T19" fmla="*/ 801 h 89"/>
                      <a:gd name="T20" fmla="*/ 652 w 84"/>
                      <a:gd name="T21" fmla="*/ 639 h 89"/>
                      <a:gd name="T22" fmla="*/ 553 w 84"/>
                      <a:gd name="T23" fmla="*/ 457 h 89"/>
                      <a:gd name="T24" fmla="*/ 425 w 84"/>
                      <a:gd name="T25" fmla="*/ 319 h 89"/>
                      <a:gd name="T26" fmla="*/ 256 w 84"/>
                      <a:gd name="T27" fmla="*/ 162 h 89"/>
                      <a:gd name="T28" fmla="*/ 0 w 84"/>
                      <a:gd name="T29" fmla="*/ 0 h 8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84" h="89">
                        <a:moveTo>
                          <a:pt x="0" y="0"/>
                        </a:moveTo>
                        <a:lnTo>
                          <a:pt x="22" y="9"/>
                        </a:lnTo>
                        <a:lnTo>
                          <a:pt x="42" y="19"/>
                        </a:lnTo>
                        <a:lnTo>
                          <a:pt x="57" y="30"/>
                        </a:lnTo>
                        <a:lnTo>
                          <a:pt x="67" y="41"/>
                        </a:lnTo>
                        <a:lnTo>
                          <a:pt x="74" y="52"/>
                        </a:lnTo>
                        <a:lnTo>
                          <a:pt x="79" y="62"/>
                        </a:lnTo>
                        <a:lnTo>
                          <a:pt x="83" y="73"/>
                        </a:lnTo>
                        <a:lnTo>
                          <a:pt x="54" y="88"/>
                        </a:lnTo>
                        <a:lnTo>
                          <a:pt x="50" y="73"/>
                        </a:lnTo>
                        <a:lnTo>
                          <a:pt x="46" y="58"/>
                        </a:lnTo>
                        <a:lnTo>
                          <a:pt x="39" y="42"/>
                        </a:lnTo>
                        <a:lnTo>
                          <a:pt x="30" y="29"/>
                        </a:lnTo>
                        <a:lnTo>
                          <a:pt x="18" y="1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9" name="Group 183"/>
                <p:cNvGrpSpPr>
                  <a:grpSpLocks/>
                </p:cNvGrpSpPr>
                <p:nvPr/>
              </p:nvGrpSpPr>
              <p:grpSpPr bwMode="auto">
                <a:xfrm>
                  <a:off x="3984" y="1296"/>
                  <a:ext cx="480" cy="672"/>
                  <a:chOff x="6480" y="720"/>
                  <a:chExt cx="958" cy="1468"/>
                </a:xfrm>
              </p:grpSpPr>
              <p:grpSp>
                <p:nvGrpSpPr>
                  <p:cNvPr id="284" name="Group 184"/>
                  <p:cNvGrpSpPr>
                    <a:grpSpLocks/>
                  </p:cNvGrpSpPr>
                  <p:nvPr/>
                </p:nvGrpSpPr>
                <p:grpSpPr bwMode="auto">
                  <a:xfrm>
                    <a:off x="6768" y="1824"/>
                    <a:ext cx="434" cy="364"/>
                    <a:chOff x="7006" y="1824"/>
                    <a:chExt cx="434" cy="364"/>
                  </a:xfrm>
                </p:grpSpPr>
                <p:grpSp>
                  <p:nvGrpSpPr>
                    <p:cNvPr id="287" name="Group 18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104" y="2112"/>
                      <a:ext cx="238" cy="76"/>
                      <a:chOff x="3155" y="1927"/>
                      <a:chExt cx="123" cy="42"/>
                    </a:xfrm>
                  </p:grpSpPr>
                  <p:sp>
                    <p:nvSpPr>
                      <p:cNvPr id="300" name="Freeform 18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55" y="1927"/>
                        <a:ext cx="123" cy="42"/>
                      </a:xfrm>
                      <a:custGeom>
                        <a:avLst/>
                        <a:gdLst>
                          <a:gd name="T0" fmla="*/ 0 w 123"/>
                          <a:gd name="T1" fmla="*/ 0 h 42"/>
                          <a:gd name="T2" fmla="*/ 24 w 123"/>
                          <a:gd name="T3" fmla="*/ 32 h 42"/>
                          <a:gd name="T4" fmla="*/ 26 w 123"/>
                          <a:gd name="T5" fmla="*/ 34 h 42"/>
                          <a:gd name="T6" fmla="*/ 29 w 123"/>
                          <a:gd name="T7" fmla="*/ 35 h 42"/>
                          <a:gd name="T8" fmla="*/ 33 w 123"/>
                          <a:gd name="T9" fmla="*/ 37 h 42"/>
                          <a:gd name="T10" fmla="*/ 37 w 123"/>
                          <a:gd name="T11" fmla="*/ 38 h 42"/>
                          <a:gd name="T12" fmla="*/ 42 w 123"/>
                          <a:gd name="T13" fmla="*/ 39 h 42"/>
                          <a:gd name="T14" fmla="*/ 46 w 123"/>
                          <a:gd name="T15" fmla="*/ 39 h 42"/>
                          <a:gd name="T16" fmla="*/ 50 w 123"/>
                          <a:gd name="T17" fmla="*/ 40 h 42"/>
                          <a:gd name="T18" fmla="*/ 54 w 123"/>
                          <a:gd name="T19" fmla="*/ 40 h 42"/>
                          <a:gd name="T20" fmla="*/ 59 w 123"/>
                          <a:gd name="T21" fmla="*/ 41 h 42"/>
                          <a:gd name="T22" fmla="*/ 62 w 123"/>
                          <a:gd name="T23" fmla="*/ 41 h 42"/>
                          <a:gd name="T24" fmla="*/ 68 w 123"/>
                          <a:gd name="T25" fmla="*/ 40 h 42"/>
                          <a:gd name="T26" fmla="*/ 72 w 123"/>
                          <a:gd name="T27" fmla="*/ 40 h 42"/>
                          <a:gd name="T28" fmla="*/ 77 w 123"/>
                          <a:gd name="T29" fmla="*/ 39 h 42"/>
                          <a:gd name="T30" fmla="*/ 81 w 123"/>
                          <a:gd name="T31" fmla="*/ 39 h 42"/>
                          <a:gd name="T32" fmla="*/ 85 w 123"/>
                          <a:gd name="T33" fmla="*/ 38 h 42"/>
                          <a:gd name="T34" fmla="*/ 89 w 123"/>
                          <a:gd name="T35" fmla="*/ 37 h 42"/>
                          <a:gd name="T36" fmla="*/ 93 w 123"/>
                          <a:gd name="T37" fmla="*/ 35 h 42"/>
                          <a:gd name="T38" fmla="*/ 95 w 123"/>
                          <a:gd name="T39" fmla="*/ 34 h 42"/>
                          <a:gd name="T40" fmla="*/ 97 w 123"/>
                          <a:gd name="T41" fmla="*/ 33 h 42"/>
                          <a:gd name="T42" fmla="*/ 99 w 123"/>
                          <a:gd name="T43" fmla="*/ 31 h 42"/>
                          <a:gd name="T44" fmla="*/ 122 w 123"/>
                          <a:gd name="T45" fmla="*/ 0 h 42"/>
                          <a:gd name="T46" fmla="*/ 0 w 123"/>
                          <a:gd name="T47" fmla="*/ 0 h 42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  <a:gd name="T66" fmla="*/ 0 60000 65536"/>
                          <a:gd name="T67" fmla="*/ 0 60000 65536"/>
                          <a:gd name="T68" fmla="*/ 0 60000 65536"/>
                          <a:gd name="T69" fmla="*/ 0 60000 65536"/>
                          <a:gd name="T70" fmla="*/ 0 60000 65536"/>
                          <a:gd name="T71" fmla="*/ 0 60000 65536"/>
                        </a:gdLst>
                        <a:ahLst/>
                        <a:cxnLst>
                          <a:cxn ang="T48">
                            <a:pos x="T0" y="T1"/>
                          </a:cxn>
                          <a:cxn ang="T49">
                            <a:pos x="T2" y="T3"/>
                          </a:cxn>
                          <a:cxn ang="T50">
                            <a:pos x="T4" y="T5"/>
                          </a:cxn>
                          <a:cxn ang="T51">
                            <a:pos x="T6" y="T7"/>
                          </a:cxn>
                          <a:cxn ang="T52">
                            <a:pos x="T8" y="T9"/>
                          </a:cxn>
                          <a:cxn ang="T53">
                            <a:pos x="T10" y="T11"/>
                          </a:cxn>
                          <a:cxn ang="T54">
                            <a:pos x="T12" y="T13"/>
                          </a:cxn>
                          <a:cxn ang="T55">
                            <a:pos x="T14" y="T15"/>
                          </a:cxn>
                          <a:cxn ang="T56">
                            <a:pos x="T16" y="T17"/>
                          </a:cxn>
                          <a:cxn ang="T57">
                            <a:pos x="T18" y="T19"/>
                          </a:cxn>
                          <a:cxn ang="T58">
                            <a:pos x="T20" y="T21"/>
                          </a:cxn>
                          <a:cxn ang="T59">
                            <a:pos x="T22" y="T23"/>
                          </a:cxn>
                          <a:cxn ang="T60">
                            <a:pos x="T24" y="T25"/>
                          </a:cxn>
                          <a:cxn ang="T61">
                            <a:pos x="T26" y="T27"/>
                          </a:cxn>
                          <a:cxn ang="T62">
                            <a:pos x="T28" y="T29"/>
                          </a:cxn>
                          <a:cxn ang="T63">
                            <a:pos x="T30" y="T31"/>
                          </a:cxn>
                          <a:cxn ang="T64">
                            <a:pos x="T32" y="T33"/>
                          </a:cxn>
                          <a:cxn ang="T65">
                            <a:pos x="T34" y="T35"/>
                          </a:cxn>
                          <a:cxn ang="T66">
                            <a:pos x="T36" y="T37"/>
                          </a:cxn>
                          <a:cxn ang="T67">
                            <a:pos x="T38" y="T39"/>
                          </a:cxn>
                          <a:cxn ang="T68">
                            <a:pos x="T40" y="T41"/>
                          </a:cxn>
                          <a:cxn ang="T69">
                            <a:pos x="T42" y="T43"/>
                          </a:cxn>
                          <a:cxn ang="T70">
                            <a:pos x="T44" y="T45"/>
                          </a:cxn>
                          <a:cxn ang="T71">
                            <a:pos x="T46" y="T47"/>
                          </a:cxn>
                        </a:cxnLst>
                        <a:rect l="0" t="0" r="r" b="b"/>
                        <a:pathLst>
                          <a:path w="123" h="42">
                            <a:moveTo>
                              <a:pt x="0" y="0"/>
                            </a:moveTo>
                            <a:lnTo>
                              <a:pt x="24" y="32"/>
                            </a:lnTo>
                            <a:lnTo>
                              <a:pt x="26" y="34"/>
                            </a:lnTo>
                            <a:lnTo>
                              <a:pt x="29" y="35"/>
                            </a:lnTo>
                            <a:lnTo>
                              <a:pt x="33" y="37"/>
                            </a:lnTo>
                            <a:lnTo>
                              <a:pt x="37" y="38"/>
                            </a:lnTo>
                            <a:lnTo>
                              <a:pt x="42" y="39"/>
                            </a:lnTo>
                            <a:lnTo>
                              <a:pt x="46" y="39"/>
                            </a:lnTo>
                            <a:lnTo>
                              <a:pt x="50" y="40"/>
                            </a:lnTo>
                            <a:lnTo>
                              <a:pt x="54" y="40"/>
                            </a:lnTo>
                            <a:lnTo>
                              <a:pt x="59" y="41"/>
                            </a:lnTo>
                            <a:lnTo>
                              <a:pt x="62" y="41"/>
                            </a:lnTo>
                            <a:lnTo>
                              <a:pt x="68" y="40"/>
                            </a:lnTo>
                            <a:lnTo>
                              <a:pt x="72" y="40"/>
                            </a:lnTo>
                            <a:lnTo>
                              <a:pt x="77" y="39"/>
                            </a:lnTo>
                            <a:lnTo>
                              <a:pt x="81" y="39"/>
                            </a:lnTo>
                            <a:lnTo>
                              <a:pt x="85" y="38"/>
                            </a:lnTo>
                            <a:lnTo>
                              <a:pt x="89" y="37"/>
                            </a:lnTo>
                            <a:lnTo>
                              <a:pt x="93" y="35"/>
                            </a:lnTo>
                            <a:lnTo>
                              <a:pt x="95" y="34"/>
                            </a:lnTo>
                            <a:lnTo>
                              <a:pt x="97" y="33"/>
                            </a:lnTo>
                            <a:lnTo>
                              <a:pt x="99" y="31"/>
                            </a:lnTo>
                            <a:lnTo>
                              <a:pt x="122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1" name="Freeform 18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74" y="1927"/>
                        <a:ext cx="56" cy="42"/>
                      </a:xfrm>
                      <a:custGeom>
                        <a:avLst/>
                        <a:gdLst>
                          <a:gd name="T0" fmla="*/ 0 w 56"/>
                          <a:gd name="T1" fmla="*/ 0 h 42"/>
                          <a:gd name="T2" fmla="*/ 15 w 56"/>
                          <a:gd name="T3" fmla="*/ 37 h 42"/>
                          <a:gd name="T4" fmla="*/ 18 w 56"/>
                          <a:gd name="T5" fmla="*/ 38 h 42"/>
                          <a:gd name="T6" fmla="*/ 23 w 56"/>
                          <a:gd name="T7" fmla="*/ 39 h 42"/>
                          <a:gd name="T8" fmla="*/ 27 w 56"/>
                          <a:gd name="T9" fmla="*/ 39 h 42"/>
                          <a:gd name="T10" fmla="*/ 31 w 56"/>
                          <a:gd name="T11" fmla="*/ 40 h 42"/>
                          <a:gd name="T12" fmla="*/ 35 w 56"/>
                          <a:gd name="T13" fmla="*/ 40 h 42"/>
                          <a:gd name="T14" fmla="*/ 40 w 56"/>
                          <a:gd name="T15" fmla="*/ 41 h 42"/>
                          <a:gd name="T16" fmla="*/ 44 w 56"/>
                          <a:gd name="T17" fmla="*/ 41 h 42"/>
                          <a:gd name="T18" fmla="*/ 49 w 56"/>
                          <a:gd name="T19" fmla="*/ 40 h 42"/>
                          <a:gd name="T20" fmla="*/ 55 w 56"/>
                          <a:gd name="T21" fmla="*/ 0 h 42"/>
                          <a:gd name="T22" fmla="*/ 0 w 56"/>
                          <a:gd name="T23" fmla="*/ 0 h 42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0" t="0" r="r" b="b"/>
                        <a:pathLst>
                          <a:path w="56" h="42">
                            <a:moveTo>
                              <a:pt x="0" y="0"/>
                            </a:moveTo>
                            <a:lnTo>
                              <a:pt x="15" y="37"/>
                            </a:lnTo>
                            <a:lnTo>
                              <a:pt x="18" y="38"/>
                            </a:lnTo>
                            <a:lnTo>
                              <a:pt x="23" y="39"/>
                            </a:lnTo>
                            <a:lnTo>
                              <a:pt x="27" y="39"/>
                            </a:lnTo>
                            <a:lnTo>
                              <a:pt x="31" y="40"/>
                            </a:lnTo>
                            <a:lnTo>
                              <a:pt x="35" y="40"/>
                            </a:lnTo>
                            <a:lnTo>
                              <a:pt x="40" y="41"/>
                            </a:lnTo>
                            <a:lnTo>
                              <a:pt x="44" y="41"/>
                            </a:lnTo>
                            <a:lnTo>
                              <a:pt x="49" y="40"/>
                            </a:lnTo>
                            <a:lnTo>
                              <a:pt x="55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40404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88" name="Freeform 188"/>
                    <p:cNvSpPr>
                      <a:spLocks/>
                    </p:cNvSpPr>
                    <p:nvPr/>
                  </p:nvSpPr>
                  <p:spPr bwMode="auto">
                    <a:xfrm>
                      <a:off x="7006" y="1824"/>
                      <a:ext cx="434" cy="269"/>
                    </a:xfrm>
                    <a:custGeom>
                      <a:avLst/>
                      <a:gdLst>
                        <a:gd name="T0" fmla="*/ 72 w 224"/>
                        <a:gd name="T1" fmla="*/ 44 h 148"/>
                        <a:gd name="T2" fmla="*/ 87 w 224"/>
                        <a:gd name="T3" fmla="*/ 80 h 148"/>
                        <a:gd name="T4" fmla="*/ 72 w 224"/>
                        <a:gd name="T5" fmla="*/ 162 h 148"/>
                        <a:gd name="T6" fmla="*/ 45 w 224"/>
                        <a:gd name="T7" fmla="*/ 211 h 148"/>
                        <a:gd name="T8" fmla="*/ 16 w 224"/>
                        <a:gd name="T9" fmla="*/ 271 h 148"/>
                        <a:gd name="T10" fmla="*/ 60 w 224"/>
                        <a:gd name="T11" fmla="*/ 331 h 148"/>
                        <a:gd name="T12" fmla="*/ 116 w 224"/>
                        <a:gd name="T13" fmla="*/ 389 h 148"/>
                        <a:gd name="T14" fmla="*/ 101 w 224"/>
                        <a:gd name="T15" fmla="*/ 425 h 148"/>
                        <a:gd name="T16" fmla="*/ 45 w 224"/>
                        <a:gd name="T17" fmla="*/ 480 h 148"/>
                        <a:gd name="T18" fmla="*/ 16 w 224"/>
                        <a:gd name="T19" fmla="*/ 522 h 148"/>
                        <a:gd name="T20" fmla="*/ 60 w 224"/>
                        <a:gd name="T21" fmla="*/ 574 h 148"/>
                        <a:gd name="T22" fmla="*/ 101 w 224"/>
                        <a:gd name="T23" fmla="*/ 611 h 148"/>
                        <a:gd name="T24" fmla="*/ 101 w 224"/>
                        <a:gd name="T25" fmla="*/ 667 h 148"/>
                        <a:gd name="T26" fmla="*/ 45 w 224"/>
                        <a:gd name="T27" fmla="*/ 720 h 148"/>
                        <a:gd name="T28" fmla="*/ 0 w 224"/>
                        <a:gd name="T29" fmla="*/ 772 h 148"/>
                        <a:gd name="T30" fmla="*/ 45 w 224"/>
                        <a:gd name="T31" fmla="*/ 829 h 148"/>
                        <a:gd name="T32" fmla="*/ 116 w 224"/>
                        <a:gd name="T33" fmla="*/ 872 h 148"/>
                        <a:gd name="T34" fmla="*/ 116 w 224"/>
                        <a:gd name="T35" fmla="*/ 961 h 148"/>
                        <a:gd name="T36" fmla="*/ 60 w 224"/>
                        <a:gd name="T37" fmla="*/ 1005 h 148"/>
                        <a:gd name="T38" fmla="*/ 72 w 224"/>
                        <a:gd name="T39" fmla="*/ 1043 h 148"/>
                        <a:gd name="T40" fmla="*/ 140 w 224"/>
                        <a:gd name="T41" fmla="*/ 1111 h 148"/>
                        <a:gd name="T42" fmla="*/ 364 w 224"/>
                        <a:gd name="T43" fmla="*/ 1278 h 148"/>
                        <a:gd name="T44" fmla="*/ 568 w 224"/>
                        <a:gd name="T45" fmla="*/ 1398 h 148"/>
                        <a:gd name="T46" fmla="*/ 752 w 224"/>
                        <a:gd name="T47" fmla="*/ 1470 h 148"/>
                        <a:gd name="T48" fmla="*/ 1070 w 224"/>
                        <a:gd name="T49" fmla="*/ 1563 h 148"/>
                        <a:gd name="T50" fmla="*/ 1381 w 224"/>
                        <a:gd name="T51" fmla="*/ 1592 h 148"/>
                        <a:gd name="T52" fmla="*/ 1790 w 224"/>
                        <a:gd name="T53" fmla="*/ 1592 h 148"/>
                        <a:gd name="T54" fmla="*/ 2147 w 224"/>
                        <a:gd name="T55" fmla="*/ 1572 h 148"/>
                        <a:gd name="T56" fmla="*/ 2391 w 224"/>
                        <a:gd name="T57" fmla="*/ 1527 h 148"/>
                        <a:gd name="T58" fmla="*/ 2554 w 224"/>
                        <a:gd name="T59" fmla="*/ 1463 h 148"/>
                        <a:gd name="T60" fmla="*/ 2662 w 224"/>
                        <a:gd name="T61" fmla="*/ 1398 h 148"/>
                        <a:gd name="T62" fmla="*/ 3003 w 224"/>
                        <a:gd name="T63" fmla="*/ 1094 h 148"/>
                        <a:gd name="T64" fmla="*/ 3071 w 224"/>
                        <a:gd name="T65" fmla="*/ 991 h 148"/>
                        <a:gd name="T66" fmla="*/ 3071 w 224"/>
                        <a:gd name="T67" fmla="*/ 949 h 148"/>
                        <a:gd name="T68" fmla="*/ 3034 w 224"/>
                        <a:gd name="T69" fmla="*/ 905 h 148"/>
                        <a:gd name="T70" fmla="*/ 3034 w 224"/>
                        <a:gd name="T71" fmla="*/ 840 h 148"/>
                        <a:gd name="T72" fmla="*/ 3071 w 224"/>
                        <a:gd name="T73" fmla="*/ 800 h 148"/>
                        <a:gd name="T74" fmla="*/ 3112 w 224"/>
                        <a:gd name="T75" fmla="*/ 751 h 148"/>
                        <a:gd name="T76" fmla="*/ 3143 w 224"/>
                        <a:gd name="T77" fmla="*/ 698 h 148"/>
                        <a:gd name="T78" fmla="*/ 3086 w 224"/>
                        <a:gd name="T79" fmla="*/ 654 h 148"/>
                        <a:gd name="T80" fmla="*/ 3048 w 224"/>
                        <a:gd name="T81" fmla="*/ 611 h 148"/>
                        <a:gd name="T82" fmla="*/ 3048 w 224"/>
                        <a:gd name="T83" fmla="*/ 571 h 148"/>
                        <a:gd name="T84" fmla="*/ 3112 w 224"/>
                        <a:gd name="T85" fmla="*/ 505 h 148"/>
                        <a:gd name="T86" fmla="*/ 3112 w 224"/>
                        <a:gd name="T87" fmla="*/ 449 h 148"/>
                        <a:gd name="T88" fmla="*/ 3071 w 224"/>
                        <a:gd name="T89" fmla="*/ 389 h 148"/>
                        <a:gd name="T90" fmla="*/ 3048 w 224"/>
                        <a:gd name="T91" fmla="*/ 336 h 148"/>
                        <a:gd name="T92" fmla="*/ 3071 w 224"/>
                        <a:gd name="T93" fmla="*/ 280 h 148"/>
                        <a:gd name="T94" fmla="*/ 3112 w 224"/>
                        <a:gd name="T95" fmla="*/ 251 h 148"/>
                        <a:gd name="T96" fmla="*/ 3143 w 224"/>
                        <a:gd name="T97" fmla="*/ 198 h 148"/>
                        <a:gd name="T98" fmla="*/ 3096 w 224"/>
                        <a:gd name="T99" fmla="*/ 145 h 148"/>
                        <a:gd name="T100" fmla="*/ 3055 w 224"/>
                        <a:gd name="T101" fmla="*/ 89 h 148"/>
                        <a:gd name="T102" fmla="*/ 3071 w 224"/>
                        <a:gd name="T103" fmla="*/ 29 h 148"/>
                        <a:gd name="T104" fmla="*/ 87 w 224"/>
                        <a:gd name="T105" fmla="*/ 0 h 148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</a:gdLst>
                      <a:ahLst/>
                      <a:cxnLst>
                        <a:cxn ang="T106">
                          <a:pos x="T0" y="T1"/>
                        </a:cxn>
                        <a:cxn ang="T107">
                          <a:pos x="T2" y="T3"/>
                        </a:cxn>
                        <a:cxn ang="T108">
                          <a:pos x="T4" y="T5"/>
                        </a:cxn>
                        <a:cxn ang="T109">
                          <a:pos x="T6" y="T7"/>
                        </a:cxn>
                        <a:cxn ang="T110">
                          <a:pos x="T8" y="T9"/>
                        </a:cxn>
                        <a:cxn ang="T111">
                          <a:pos x="T10" y="T11"/>
                        </a:cxn>
                        <a:cxn ang="T112">
                          <a:pos x="T12" y="T13"/>
                        </a:cxn>
                        <a:cxn ang="T113">
                          <a:pos x="T14" y="T15"/>
                        </a:cxn>
                        <a:cxn ang="T114">
                          <a:pos x="T16" y="T17"/>
                        </a:cxn>
                        <a:cxn ang="T115">
                          <a:pos x="T18" y="T19"/>
                        </a:cxn>
                        <a:cxn ang="T116">
                          <a:pos x="T20" y="T21"/>
                        </a:cxn>
                        <a:cxn ang="T117">
                          <a:pos x="T22" y="T23"/>
                        </a:cxn>
                        <a:cxn ang="T118">
                          <a:pos x="T24" y="T25"/>
                        </a:cxn>
                        <a:cxn ang="T119">
                          <a:pos x="T26" y="T27"/>
                        </a:cxn>
                        <a:cxn ang="T120">
                          <a:pos x="T28" y="T29"/>
                        </a:cxn>
                        <a:cxn ang="T121">
                          <a:pos x="T30" y="T31"/>
                        </a:cxn>
                        <a:cxn ang="T122">
                          <a:pos x="T32" y="T33"/>
                        </a:cxn>
                        <a:cxn ang="T123">
                          <a:pos x="T34" y="T35"/>
                        </a:cxn>
                        <a:cxn ang="T124">
                          <a:pos x="T36" y="T37"/>
                        </a:cxn>
                        <a:cxn ang="T125">
                          <a:pos x="T38" y="T39"/>
                        </a:cxn>
                        <a:cxn ang="T126">
                          <a:pos x="T40" y="T41"/>
                        </a:cxn>
                        <a:cxn ang="T127">
                          <a:pos x="T42" y="T43"/>
                        </a:cxn>
                        <a:cxn ang="T128">
                          <a:pos x="T44" y="T45"/>
                        </a:cxn>
                        <a:cxn ang="T129">
                          <a:pos x="T46" y="T47"/>
                        </a:cxn>
                        <a:cxn ang="T130">
                          <a:pos x="T48" y="T49"/>
                        </a:cxn>
                        <a:cxn ang="T131">
                          <a:pos x="T50" y="T51"/>
                        </a:cxn>
                        <a:cxn ang="T132">
                          <a:pos x="T52" y="T53"/>
                        </a:cxn>
                        <a:cxn ang="T133">
                          <a:pos x="T54" y="T55"/>
                        </a:cxn>
                        <a:cxn ang="T134">
                          <a:pos x="T56" y="T57"/>
                        </a:cxn>
                        <a:cxn ang="T135">
                          <a:pos x="T58" y="T59"/>
                        </a:cxn>
                        <a:cxn ang="T136">
                          <a:pos x="T60" y="T61"/>
                        </a:cxn>
                        <a:cxn ang="T137">
                          <a:pos x="T62" y="T63"/>
                        </a:cxn>
                        <a:cxn ang="T138">
                          <a:pos x="T64" y="T65"/>
                        </a:cxn>
                        <a:cxn ang="T139">
                          <a:pos x="T66" y="T67"/>
                        </a:cxn>
                        <a:cxn ang="T140">
                          <a:pos x="T68" y="T69"/>
                        </a:cxn>
                        <a:cxn ang="T141">
                          <a:pos x="T70" y="T71"/>
                        </a:cxn>
                        <a:cxn ang="T142">
                          <a:pos x="T72" y="T73"/>
                        </a:cxn>
                        <a:cxn ang="T143">
                          <a:pos x="T74" y="T75"/>
                        </a:cxn>
                        <a:cxn ang="T144">
                          <a:pos x="T76" y="T77"/>
                        </a:cxn>
                        <a:cxn ang="T145">
                          <a:pos x="T78" y="T79"/>
                        </a:cxn>
                        <a:cxn ang="T146">
                          <a:pos x="T80" y="T81"/>
                        </a:cxn>
                        <a:cxn ang="T147">
                          <a:pos x="T82" y="T83"/>
                        </a:cxn>
                        <a:cxn ang="T148">
                          <a:pos x="T84" y="T85"/>
                        </a:cxn>
                        <a:cxn ang="T149">
                          <a:pos x="T86" y="T87"/>
                        </a:cxn>
                        <a:cxn ang="T150">
                          <a:pos x="T88" y="T89"/>
                        </a:cxn>
                        <a:cxn ang="T151">
                          <a:pos x="T90" y="T91"/>
                        </a:cxn>
                        <a:cxn ang="T152">
                          <a:pos x="T92" y="T93"/>
                        </a:cxn>
                        <a:cxn ang="T153">
                          <a:pos x="T94" y="T95"/>
                        </a:cxn>
                        <a:cxn ang="T154">
                          <a:pos x="T96" y="T97"/>
                        </a:cxn>
                        <a:cxn ang="T155">
                          <a:pos x="T98" y="T99"/>
                        </a:cxn>
                        <a:cxn ang="T156">
                          <a:pos x="T100" y="T101"/>
                        </a:cxn>
                        <a:cxn ang="T157">
                          <a:pos x="T102" y="T103"/>
                        </a:cxn>
                        <a:cxn ang="T158">
                          <a:pos x="T104" y="T105"/>
                        </a:cxn>
                      </a:cxnLst>
                      <a:rect l="0" t="0" r="r" b="b"/>
                      <a:pathLst>
                        <a:path w="224" h="148">
                          <a:moveTo>
                            <a:pt x="6" y="0"/>
                          </a:moveTo>
                          <a:lnTo>
                            <a:pt x="5" y="4"/>
                          </a:lnTo>
                          <a:lnTo>
                            <a:pt x="5" y="5"/>
                          </a:lnTo>
                          <a:lnTo>
                            <a:pt x="6" y="7"/>
                          </a:lnTo>
                          <a:lnTo>
                            <a:pt x="6" y="12"/>
                          </a:lnTo>
                          <a:lnTo>
                            <a:pt x="5" y="15"/>
                          </a:lnTo>
                          <a:lnTo>
                            <a:pt x="4" y="17"/>
                          </a:lnTo>
                          <a:lnTo>
                            <a:pt x="3" y="19"/>
                          </a:lnTo>
                          <a:lnTo>
                            <a:pt x="1" y="23"/>
                          </a:lnTo>
                          <a:lnTo>
                            <a:pt x="1" y="25"/>
                          </a:lnTo>
                          <a:lnTo>
                            <a:pt x="3" y="28"/>
                          </a:lnTo>
                          <a:lnTo>
                            <a:pt x="4" y="30"/>
                          </a:lnTo>
                          <a:lnTo>
                            <a:pt x="7" y="33"/>
                          </a:lnTo>
                          <a:lnTo>
                            <a:pt x="8" y="36"/>
                          </a:lnTo>
                          <a:lnTo>
                            <a:pt x="8" y="37"/>
                          </a:lnTo>
                          <a:lnTo>
                            <a:pt x="7" y="39"/>
                          </a:lnTo>
                          <a:lnTo>
                            <a:pt x="5" y="41"/>
                          </a:lnTo>
                          <a:lnTo>
                            <a:pt x="3" y="44"/>
                          </a:lnTo>
                          <a:lnTo>
                            <a:pt x="1" y="46"/>
                          </a:lnTo>
                          <a:lnTo>
                            <a:pt x="1" y="48"/>
                          </a:lnTo>
                          <a:lnTo>
                            <a:pt x="3" y="50"/>
                          </a:lnTo>
                          <a:lnTo>
                            <a:pt x="4" y="53"/>
                          </a:lnTo>
                          <a:lnTo>
                            <a:pt x="6" y="55"/>
                          </a:lnTo>
                          <a:lnTo>
                            <a:pt x="7" y="56"/>
                          </a:lnTo>
                          <a:lnTo>
                            <a:pt x="8" y="58"/>
                          </a:lnTo>
                          <a:lnTo>
                            <a:pt x="7" y="61"/>
                          </a:lnTo>
                          <a:lnTo>
                            <a:pt x="5" y="64"/>
                          </a:lnTo>
                          <a:lnTo>
                            <a:pt x="3" y="66"/>
                          </a:lnTo>
                          <a:lnTo>
                            <a:pt x="0" y="69"/>
                          </a:lnTo>
                          <a:lnTo>
                            <a:pt x="0" y="71"/>
                          </a:lnTo>
                          <a:lnTo>
                            <a:pt x="1" y="73"/>
                          </a:lnTo>
                          <a:lnTo>
                            <a:pt x="3" y="76"/>
                          </a:lnTo>
                          <a:lnTo>
                            <a:pt x="5" y="78"/>
                          </a:lnTo>
                          <a:lnTo>
                            <a:pt x="8" y="80"/>
                          </a:lnTo>
                          <a:lnTo>
                            <a:pt x="9" y="84"/>
                          </a:lnTo>
                          <a:lnTo>
                            <a:pt x="8" y="88"/>
                          </a:lnTo>
                          <a:lnTo>
                            <a:pt x="5" y="91"/>
                          </a:lnTo>
                          <a:lnTo>
                            <a:pt x="4" y="92"/>
                          </a:lnTo>
                          <a:lnTo>
                            <a:pt x="4" y="95"/>
                          </a:lnTo>
                          <a:lnTo>
                            <a:pt x="5" y="96"/>
                          </a:lnTo>
                          <a:lnTo>
                            <a:pt x="7" y="98"/>
                          </a:lnTo>
                          <a:lnTo>
                            <a:pt x="10" y="102"/>
                          </a:lnTo>
                          <a:lnTo>
                            <a:pt x="15" y="108"/>
                          </a:lnTo>
                          <a:lnTo>
                            <a:pt x="26" y="117"/>
                          </a:lnTo>
                          <a:lnTo>
                            <a:pt x="35" y="124"/>
                          </a:lnTo>
                          <a:lnTo>
                            <a:pt x="40" y="128"/>
                          </a:lnTo>
                          <a:lnTo>
                            <a:pt x="46" y="131"/>
                          </a:lnTo>
                          <a:lnTo>
                            <a:pt x="53" y="135"/>
                          </a:lnTo>
                          <a:lnTo>
                            <a:pt x="62" y="139"/>
                          </a:lnTo>
                          <a:lnTo>
                            <a:pt x="76" y="143"/>
                          </a:lnTo>
                          <a:lnTo>
                            <a:pt x="87" y="145"/>
                          </a:lnTo>
                          <a:lnTo>
                            <a:pt x="98" y="146"/>
                          </a:lnTo>
                          <a:lnTo>
                            <a:pt x="112" y="147"/>
                          </a:lnTo>
                          <a:lnTo>
                            <a:pt x="127" y="146"/>
                          </a:lnTo>
                          <a:lnTo>
                            <a:pt x="140" y="146"/>
                          </a:lnTo>
                          <a:lnTo>
                            <a:pt x="152" y="144"/>
                          </a:lnTo>
                          <a:lnTo>
                            <a:pt x="162" y="142"/>
                          </a:lnTo>
                          <a:lnTo>
                            <a:pt x="170" y="140"/>
                          </a:lnTo>
                          <a:lnTo>
                            <a:pt x="176" y="137"/>
                          </a:lnTo>
                          <a:lnTo>
                            <a:pt x="181" y="134"/>
                          </a:lnTo>
                          <a:lnTo>
                            <a:pt x="185" y="132"/>
                          </a:lnTo>
                          <a:lnTo>
                            <a:pt x="189" y="128"/>
                          </a:lnTo>
                          <a:lnTo>
                            <a:pt x="203" y="113"/>
                          </a:lnTo>
                          <a:lnTo>
                            <a:pt x="213" y="100"/>
                          </a:lnTo>
                          <a:lnTo>
                            <a:pt x="217" y="94"/>
                          </a:lnTo>
                          <a:lnTo>
                            <a:pt x="218" y="91"/>
                          </a:lnTo>
                          <a:lnTo>
                            <a:pt x="218" y="89"/>
                          </a:lnTo>
                          <a:lnTo>
                            <a:pt x="218" y="87"/>
                          </a:lnTo>
                          <a:lnTo>
                            <a:pt x="216" y="84"/>
                          </a:lnTo>
                          <a:lnTo>
                            <a:pt x="215" y="83"/>
                          </a:lnTo>
                          <a:lnTo>
                            <a:pt x="214" y="80"/>
                          </a:lnTo>
                          <a:lnTo>
                            <a:pt x="215" y="77"/>
                          </a:lnTo>
                          <a:lnTo>
                            <a:pt x="216" y="76"/>
                          </a:lnTo>
                          <a:lnTo>
                            <a:pt x="218" y="73"/>
                          </a:lnTo>
                          <a:lnTo>
                            <a:pt x="219" y="72"/>
                          </a:lnTo>
                          <a:lnTo>
                            <a:pt x="221" y="69"/>
                          </a:lnTo>
                          <a:lnTo>
                            <a:pt x="223" y="67"/>
                          </a:lnTo>
                          <a:lnTo>
                            <a:pt x="223" y="64"/>
                          </a:lnTo>
                          <a:lnTo>
                            <a:pt x="221" y="62"/>
                          </a:lnTo>
                          <a:lnTo>
                            <a:pt x="219" y="60"/>
                          </a:lnTo>
                          <a:lnTo>
                            <a:pt x="218" y="58"/>
                          </a:lnTo>
                          <a:lnTo>
                            <a:pt x="216" y="56"/>
                          </a:lnTo>
                          <a:lnTo>
                            <a:pt x="215" y="54"/>
                          </a:lnTo>
                          <a:lnTo>
                            <a:pt x="216" y="52"/>
                          </a:lnTo>
                          <a:lnTo>
                            <a:pt x="218" y="49"/>
                          </a:lnTo>
                          <a:lnTo>
                            <a:pt x="221" y="46"/>
                          </a:lnTo>
                          <a:lnTo>
                            <a:pt x="221" y="44"/>
                          </a:lnTo>
                          <a:lnTo>
                            <a:pt x="221" y="41"/>
                          </a:lnTo>
                          <a:lnTo>
                            <a:pt x="220" y="38"/>
                          </a:lnTo>
                          <a:lnTo>
                            <a:pt x="218" y="36"/>
                          </a:lnTo>
                          <a:lnTo>
                            <a:pt x="217" y="34"/>
                          </a:lnTo>
                          <a:lnTo>
                            <a:pt x="216" y="31"/>
                          </a:lnTo>
                          <a:lnTo>
                            <a:pt x="216" y="29"/>
                          </a:lnTo>
                          <a:lnTo>
                            <a:pt x="218" y="26"/>
                          </a:lnTo>
                          <a:lnTo>
                            <a:pt x="219" y="24"/>
                          </a:lnTo>
                          <a:lnTo>
                            <a:pt x="221" y="23"/>
                          </a:lnTo>
                          <a:lnTo>
                            <a:pt x="223" y="20"/>
                          </a:lnTo>
                          <a:lnTo>
                            <a:pt x="223" y="18"/>
                          </a:lnTo>
                          <a:lnTo>
                            <a:pt x="222" y="16"/>
                          </a:lnTo>
                          <a:lnTo>
                            <a:pt x="220" y="13"/>
                          </a:lnTo>
                          <a:lnTo>
                            <a:pt x="218" y="11"/>
                          </a:lnTo>
                          <a:lnTo>
                            <a:pt x="217" y="8"/>
                          </a:lnTo>
                          <a:lnTo>
                            <a:pt x="217" y="5"/>
                          </a:lnTo>
                          <a:lnTo>
                            <a:pt x="218" y="3"/>
                          </a:lnTo>
                          <a:lnTo>
                            <a:pt x="217" y="0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solidFill>
                      <a:srgbClr val="FFC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Freeform 189"/>
                    <p:cNvSpPr>
                      <a:spLocks/>
                    </p:cNvSpPr>
                    <p:nvPr/>
                  </p:nvSpPr>
                  <p:spPr bwMode="auto">
                    <a:xfrm>
                      <a:off x="7012" y="1908"/>
                      <a:ext cx="54" cy="39"/>
                    </a:xfrm>
                    <a:custGeom>
                      <a:avLst/>
                      <a:gdLst>
                        <a:gd name="T0" fmla="*/ 15 w 28"/>
                        <a:gd name="T1" fmla="*/ 0 h 21"/>
                        <a:gd name="T2" fmla="*/ 44 w 28"/>
                        <a:gd name="T3" fmla="*/ 24 h 21"/>
                        <a:gd name="T4" fmla="*/ 71 w 28"/>
                        <a:gd name="T5" fmla="*/ 59 h 21"/>
                        <a:gd name="T6" fmla="*/ 137 w 28"/>
                        <a:gd name="T7" fmla="*/ 97 h 21"/>
                        <a:gd name="T8" fmla="*/ 208 w 28"/>
                        <a:gd name="T9" fmla="*/ 128 h 21"/>
                        <a:gd name="T10" fmla="*/ 293 w 28"/>
                        <a:gd name="T11" fmla="*/ 156 h 21"/>
                        <a:gd name="T12" fmla="*/ 372 w 28"/>
                        <a:gd name="T13" fmla="*/ 165 h 21"/>
                        <a:gd name="T14" fmla="*/ 332 w 28"/>
                        <a:gd name="T15" fmla="*/ 210 h 21"/>
                        <a:gd name="T16" fmla="*/ 237 w 28"/>
                        <a:gd name="T17" fmla="*/ 204 h 21"/>
                        <a:gd name="T18" fmla="*/ 137 w 28"/>
                        <a:gd name="T19" fmla="*/ 204 h 21"/>
                        <a:gd name="T20" fmla="*/ 71 w 28"/>
                        <a:gd name="T21" fmla="*/ 238 h 21"/>
                        <a:gd name="T22" fmla="*/ 85 w 28"/>
                        <a:gd name="T23" fmla="*/ 210 h 21"/>
                        <a:gd name="T24" fmla="*/ 85 w 28"/>
                        <a:gd name="T25" fmla="*/ 180 h 21"/>
                        <a:gd name="T26" fmla="*/ 56 w 28"/>
                        <a:gd name="T27" fmla="*/ 141 h 21"/>
                        <a:gd name="T28" fmla="*/ 29 w 28"/>
                        <a:gd name="T29" fmla="*/ 121 h 21"/>
                        <a:gd name="T30" fmla="*/ 0 w 28"/>
                        <a:gd name="T31" fmla="*/ 69 h 21"/>
                        <a:gd name="T32" fmla="*/ 0 w 28"/>
                        <a:gd name="T33" fmla="*/ 37 h 21"/>
                        <a:gd name="T34" fmla="*/ 15 w 28"/>
                        <a:gd name="T35" fmla="*/ 0 h 21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0" t="0" r="r" b="b"/>
                      <a:pathLst>
                        <a:path w="28" h="21">
                          <a:moveTo>
                            <a:pt x="1" y="0"/>
                          </a:moveTo>
                          <a:lnTo>
                            <a:pt x="3" y="2"/>
                          </a:lnTo>
                          <a:lnTo>
                            <a:pt x="5" y="5"/>
                          </a:lnTo>
                          <a:lnTo>
                            <a:pt x="10" y="8"/>
                          </a:lnTo>
                          <a:lnTo>
                            <a:pt x="15" y="11"/>
                          </a:lnTo>
                          <a:lnTo>
                            <a:pt x="21" y="13"/>
                          </a:lnTo>
                          <a:lnTo>
                            <a:pt x="27" y="14"/>
                          </a:lnTo>
                          <a:lnTo>
                            <a:pt x="24" y="18"/>
                          </a:lnTo>
                          <a:lnTo>
                            <a:pt x="17" y="17"/>
                          </a:lnTo>
                          <a:lnTo>
                            <a:pt x="10" y="17"/>
                          </a:lnTo>
                          <a:lnTo>
                            <a:pt x="5" y="20"/>
                          </a:lnTo>
                          <a:lnTo>
                            <a:pt x="6" y="18"/>
                          </a:lnTo>
                          <a:lnTo>
                            <a:pt x="6" y="15"/>
                          </a:lnTo>
                          <a:lnTo>
                            <a:pt x="4" y="12"/>
                          </a:lnTo>
                          <a:lnTo>
                            <a:pt x="2" y="10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7012" y="1954"/>
                      <a:ext cx="72" cy="33"/>
                    </a:xfrm>
                    <a:custGeom>
                      <a:avLst/>
                      <a:gdLst>
                        <a:gd name="T0" fmla="*/ 0 w 37"/>
                        <a:gd name="T1" fmla="*/ 13 h 18"/>
                        <a:gd name="T2" fmla="*/ 16 w 37"/>
                        <a:gd name="T3" fmla="*/ 0 h 18"/>
                        <a:gd name="T4" fmla="*/ 31 w 37"/>
                        <a:gd name="T5" fmla="*/ 13 h 18"/>
                        <a:gd name="T6" fmla="*/ 72 w 37"/>
                        <a:gd name="T7" fmla="*/ 37 h 18"/>
                        <a:gd name="T8" fmla="*/ 140 w 37"/>
                        <a:gd name="T9" fmla="*/ 44 h 18"/>
                        <a:gd name="T10" fmla="*/ 212 w 37"/>
                        <a:gd name="T11" fmla="*/ 68 h 18"/>
                        <a:gd name="T12" fmla="*/ 344 w 37"/>
                        <a:gd name="T13" fmla="*/ 81 h 18"/>
                        <a:gd name="T14" fmla="*/ 473 w 37"/>
                        <a:gd name="T15" fmla="*/ 105 h 18"/>
                        <a:gd name="T16" fmla="*/ 516 w 37"/>
                        <a:gd name="T17" fmla="*/ 178 h 18"/>
                        <a:gd name="T18" fmla="*/ 360 w 37"/>
                        <a:gd name="T19" fmla="*/ 161 h 18"/>
                        <a:gd name="T20" fmla="*/ 243 w 37"/>
                        <a:gd name="T21" fmla="*/ 149 h 18"/>
                        <a:gd name="T22" fmla="*/ 140 w 37"/>
                        <a:gd name="T23" fmla="*/ 161 h 18"/>
                        <a:gd name="T24" fmla="*/ 88 w 37"/>
                        <a:gd name="T25" fmla="*/ 193 h 18"/>
                        <a:gd name="T26" fmla="*/ 88 w 37"/>
                        <a:gd name="T27" fmla="*/ 172 h 18"/>
                        <a:gd name="T28" fmla="*/ 88 w 37"/>
                        <a:gd name="T29" fmla="*/ 134 h 18"/>
                        <a:gd name="T30" fmla="*/ 72 w 37"/>
                        <a:gd name="T31" fmla="*/ 112 h 18"/>
                        <a:gd name="T32" fmla="*/ 31 w 37"/>
                        <a:gd name="T33" fmla="*/ 81 h 18"/>
                        <a:gd name="T34" fmla="*/ 0 w 37"/>
                        <a:gd name="T35" fmla="*/ 44 h 18"/>
                        <a:gd name="T36" fmla="*/ 0 w 37"/>
                        <a:gd name="T37" fmla="*/ 13 h 18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37" h="18">
                          <a:moveTo>
                            <a:pt x="0" y="1"/>
                          </a:moveTo>
                          <a:lnTo>
                            <a:pt x="1" y="0"/>
                          </a:lnTo>
                          <a:lnTo>
                            <a:pt x="2" y="1"/>
                          </a:lnTo>
                          <a:lnTo>
                            <a:pt x="5" y="3"/>
                          </a:lnTo>
                          <a:lnTo>
                            <a:pt x="10" y="4"/>
                          </a:lnTo>
                          <a:lnTo>
                            <a:pt x="15" y="6"/>
                          </a:lnTo>
                          <a:lnTo>
                            <a:pt x="24" y="7"/>
                          </a:lnTo>
                          <a:lnTo>
                            <a:pt x="33" y="9"/>
                          </a:lnTo>
                          <a:lnTo>
                            <a:pt x="36" y="16"/>
                          </a:lnTo>
                          <a:lnTo>
                            <a:pt x="25" y="14"/>
                          </a:lnTo>
                          <a:lnTo>
                            <a:pt x="17" y="13"/>
                          </a:lnTo>
                          <a:lnTo>
                            <a:pt x="10" y="14"/>
                          </a:lnTo>
                          <a:lnTo>
                            <a:pt x="6" y="17"/>
                          </a:lnTo>
                          <a:lnTo>
                            <a:pt x="6" y="15"/>
                          </a:lnTo>
                          <a:lnTo>
                            <a:pt x="6" y="12"/>
                          </a:lnTo>
                          <a:lnTo>
                            <a:pt x="5" y="10"/>
                          </a:lnTo>
                          <a:lnTo>
                            <a:pt x="2" y="7"/>
                          </a:lnTo>
                          <a:lnTo>
                            <a:pt x="0" y="4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7008" y="1992"/>
                      <a:ext cx="85" cy="42"/>
                    </a:xfrm>
                    <a:custGeom>
                      <a:avLst/>
                      <a:gdLst>
                        <a:gd name="T0" fmla="*/ 0 w 44"/>
                        <a:gd name="T1" fmla="*/ 29 h 23"/>
                        <a:gd name="T2" fmla="*/ 29 w 44"/>
                        <a:gd name="T3" fmla="*/ 0 h 23"/>
                        <a:gd name="T4" fmla="*/ 71 w 44"/>
                        <a:gd name="T5" fmla="*/ 29 h 23"/>
                        <a:gd name="T6" fmla="*/ 108 w 44"/>
                        <a:gd name="T7" fmla="*/ 53 h 23"/>
                        <a:gd name="T8" fmla="*/ 153 w 44"/>
                        <a:gd name="T9" fmla="*/ 80 h 23"/>
                        <a:gd name="T10" fmla="*/ 240 w 44"/>
                        <a:gd name="T11" fmla="*/ 97 h 23"/>
                        <a:gd name="T12" fmla="*/ 317 w 44"/>
                        <a:gd name="T13" fmla="*/ 110 h 23"/>
                        <a:gd name="T14" fmla="*/ 417 w 44"/>
                        <a:gd name="T15" fmla="*/ 133 h 23"/>
                        <a:gd name="T16" fmla="*/ 572 w 44"/>
                        <a:gd name="T17" fmla="*/ 163 h 23"/>
                        <a:gd name="T18" fmla="*/ 597 w 44"/>
                        <a:gd name="T19" fmla="*/ 243 h 23"/>
                        <a:gd name="T20" fmla="*/ 448 w 44"/>
                        <a:gd name="T21" fmla="*/ 201 h 23"/>
                        <a:gd name="T22" fmla="*/ 348 w 44"/>
                        <a:gd name="T23" fmla="*/ 177 h 23"/>
                        <a:gd name="T24" fmla="*/ 265 w 44"/>
                        <a:gd name="T25" fmla="*/ 163 h 23"/>
                        <a:gd name="T26" fmla="*/ 193 w 44"/>
                        <a:gd name="T27" fmla="*/ 163 h 23"/>
                        <a:gd name="T28" fmla="*/ 153 w 44"/>
                        <a:gd name="T29" fmla="*/ 177 h 23"/>
                        <a:gd name="T30" fmla="*/ 108 w 44"/>
                        <a:gd name="T31" fmla="*/ 214 h 23"/>
                        <a:gd name="T32" fmla="*/ 108 w 44"/>
                        <a:gd name="T33" fmla="*/ 177 h 23"/>
                        <a:gd name="T34" fmla="*/ 71 w 44"/>
                        <a:gd name="T35" fmla="*/ 133 h 23"/>
                        <a:gd name="T36" fmla="*/ 29 w 44"/>
                        <a:gd name="T37" fmla="*/ 97 h 23"/>
                        <a:gd name="T38" fmla="*/ 0 w 44"/>
                        <a:gd name="T39" fmla="*/ 68 h 23"/>
                        <a:gd name="T40" fmla="*/ 0 w 44"/>
                        <a:gd name="T41" fmla="*/ 29 h 23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0" t="0" r="r" b="b"/>
                      <a:pathLst>
                        <a:path w="44" h="23">
                          <a:moveTo>
                            <a:pt x="0" y="3"/>
                          </a:moveTo>
                          <a:lnTo>
                            <a:pt x="2" y="0"/>
                          </a:lnTo>
                          <a:lnTo>
                            <a:pt x="5" y="3"/>
                          </a:lnTo>
                          <a:lnTo>
                            <a:pt x="8" y="5"/>
                          </a:lnTo>
                          <a:lnTo>
                            <a:pt x="11" y="7"/>
                          </a:lnTo>
                          <a:lnTo>
                            <a:pt x="17" y="9"/>
                          </a:lnTo>
                          <a:lnTo>
                            <a:pt x="23" y="10"/>
                          </a:lnTo>
                          <a:lnTo>
                            <a:pt x="30" y="12"/>
                          </a:lnTo>
                          <a:lnTo>
                            <a:pt x="41" y="15"/>
                          </a:lnTo>
                          <a:lnTo>
                            <a:pt x="43" y="22"/>
                          </a:lnTo>
                          <a:lnTo>
                            <a:pt x="32" y="18"/>
                          </a:lnTo>
                          <a:lnTo>
                            <a:pt x="25" y="16"/>
                          </a:lnTo>
                          <a:lnTo>
                            <a:pt x="19" y="15"/>
                          </a:lnTo>
                          <a:lnTo>
                            <a:pt x="14" y="15"/>
                          </a:lnTo>
                          <a:lnTo>
                            <a:pt x="11" y="16"/>
                          </a:lnTo>
                          <a:lnTo>
                            <a:pt x="8" y="19"/>
                          </a:lnTo>
                          <a:lnTo>
                            <a:pt x="8" y="16"/>
                          </a:lnTo>
                          <a:lnTo>
                            <a:pt x="5" y="12"/>
                          </a:lnTo>
                          <a:lnTo>
                            <a:pt x="2" y="9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7018" y="2036"/>
                      <a:ext cx="100" cy="87"/>
                    </a:xfrm>
                    <a:custGeom>
                      <a:avLst/>
                      <a:gdLst>
                        <a:gd name="T0" fmla="*/ 0 w 52"/>
                        <a:gd name="T1" fmla="*/ 80 h 48"/>
                        <a:gd name="T2" fmla="*/ 0 w 52"/>
                        <a:gd name="T3" fmla="*/ 44 h 48"/>
                        <a:gd name="T4" fmla="*/ 0 w 52"/>
                        <a:gd name="T5" fmla="*/ 24 h 48"/>
                        <a:gd name="T6" fmla="*/ 15 w 52"/>
                        <a:gd name="T7" fmla="*/ 0 h 48"/>
                        <a:gd name="T8" fmla="*/ 71 w 52"/>
                        <a:gd name="T9" fmla="*/ 29 h 48"/>
                        <a:gd name="T10" fmla="*/ 148 w 52"/>
                        <a:gd name="T11" fmla="*/ 65 h 48"/>
                        <a:gd name="T12" fmla="*/ 233 w 52"/>
                        <a:gd name="T13" fmla="*/ 89 h 48"/>
                        <a:gd name="T14" fmla="*/ 356 w 52"/>
                        <a:gd name="T15" fmla="*/ 118 h 48"/>
                        <a:gd name="T16" fmla="*/ 517 w 52"/>
                        <a:gd name="T17" fmla="*/ 145 h 48"/>
                        <a:gd name="T18" fmla="*/ 548 w 52"/>
                        <a:gd name="T19" fmla="*/ 198 h 48"/>
                        <a:gd name="T20" fmla="*/ 462 w 52"/>
                        <a:gd name="T21" fmla="*/ 174 h 48"/>
                        <a:gd name="T22" fmla="*/ 385 w 52"/>
                        <a:gd name="T23" fmla="*/ 174 h 48"/>
                        <a:gd name="T24" fmla="*/ 325 w 52"/>
                        <a:gd name="T25" fmla="*/ 174 h 48"/>
                        <a:gd name="T26" fmla="*/ 313 w 52"/>
                        <a:gd name="T27" fmla="*/ 203 h 48"/>
                        <a:gd name="T28" fmla="*/ 340 w 52"/>
                        <a:gd name="T29" fmla="*/ 239 h 48"/>
                        <a:gd name="T30" fmla="*/ 385 w 52"/>
                        <a:gd name="T31" fmla="*/ 279 h 48"/>
                        <a:gd name="T32" fmla="*/ 448 w 52"/>
                        <a:gd name="T33" fmla="*/ 335 h 48"/>
                        <a:gd name="T34" fmla="*/ 548 w 52"/>
                        <a:gd name="T35" fmla="*/ 388 h 48"/>
                        <a:gd name="T36" fmla="*/ 696 w 52"/>
                        <a:gd name="T37" fmla="*/ 453 h 48"/>
                        <a:gd name="T38" fmla="*/ 696 w 52"/>
                        <a:gd name="T39" fmla="*/ 506 h 48"/>
                        <a:gd name="T40" fmla="*/ 625 w 52"/>
                        <a:gd name="T41" fmla="*/ 477 h 48"/>
                        <a:gd name="T42" fmla="*/ 548 w 52"/>
                        <a:gd name="T43" fmla="*/ 440 h 48"/>
                        <a:gd name="T44" fmla="*/ 440 w 52"/>
                        <a:gd name="T45" fmla="*/ 388 h 48"/>
                        <a:gd name="T46" fmla="*/ 340 w 52"/>
                        <a:gd name="T47" fmla="*/ 323 h 48"/>
                        <a:gd name="T48" fmla="*/ 263 w 52"/>
                        <a:gd name="T49" fmla="*/ 279 h 48"/>
                        <a:gd name="T50" fmla="*/ 192 w 52"/>
                        <a:gd name="T51" fmla="*/ 214 h 48"/>
                        <a:gd name="T52" fmla="*/ 121 w 52"/>
                        <a:gd name="T53" fmla="*/ 161 h 48"/>
                        <a:gd name="T54" fmla="*/ 44 w 52"/>
                        <a:gd name="T55" fmla="*/ 118 h 48"/>
                        <a:gd name="T56" fmla="*/ 0 w 52"/>
                        <a:gd name="T57" fmla="*/ 80 h 48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</a:gdLst>
                      <a:ahLst/>
                      <a:cxnLst>
                        <a:cxn ang="T58">
                          <a:pos x="T0" y="T1"/>
                        </a:cxn>
                        <a:cxn ang="T59">
                          <a:pos x="T2" y="T3"/>
                        </a:cxn>
                        <a:cxn ang="T60">
                          <a:pos x="T4" y="T5"/>
                        </a:cxn>
                        <a:cxn ang="T61">
                          <a:pos x="T6" y="T7"/>
                        </a:cxn>
                        <a:cxn ang="T62">
                          <a:pos x="T8" y="T9"/>
                        </a:cxn>
                        <a:cxn ang="T63">
                          <a:pos x="T10" y="T11"/>
                        </a:cxn>
                        <a:cxn ang="T64">
                          <a:pos x="T12" y="T13"/>
                        </a:cxn>
                        <a:cxn ang="T65">
                          <a:pos x="T14" y="T15"/>
                        </a:cxn>
                        <a:cxn ang="T66">
                          <a:pos x="T16" y="T17"/>
                        </a:cxn>
                        <a:cxn ang="T67">
                          <a:pos x="T18" y="T19"/>
                        </a:cxn>
                        <a:cxn ang="T68">
                          <a:pos x="T20" y="T21"/>
                        </a:cxn>
                        <a:cxn ang="T69">
                          <a:pos x="T22" y="T23"/>
                        </a:cxn>
                        <a:cxn ang="T70">
                          <a:pos x="T24" y="T25"/>
                        </a:cxn>
                        <a:cxn ang="T71">
                          <a:pos x="T26" y="T27"/>
                        </a:cxn>
                        <a:cxn ang="T72">
                          <a:pos x="T28" y="T29"/>
                        </a:cxn>
                        <a:cxn ang="T73">
                          <a:pos x="T30" y="T31"/>
                        </a:cxn>
                        <a:cxn ang="T74">
                          <a:pos x="T32" y="T33"/>
                        </a:cxn>
                        <a:cxn ang="T75">
                          <a:pos x="T34" y="T35"/>
                        </a:cxn>
                        <a:cxn ang="T76">
                          <a:pos x="T36" y="T37"/>
                        </a:cxn>
                        <a:cxn ang="T77">
                          <a:pos x="T38" y="T39"/>
                        </a:cxn>
                        <a:cxn ang="T78">
                          <a:pos x="T40" y="T41"/>
                        </a:cxn>
                        <a:cxn ang="T79">
                          <a:pos x="T42" y="T43"/>
                        </a:cxn>
                        <a:cxn ang="T80">
                          <a:pos x="T44" y="T45"/>
                        </a:cxn>
                        <a:cxn ang="T81">
                          <a:pos x="T46" y="T47"/>
                        </a:cxn>
                        <a:cxn ang="T82">
                          <a:pos x="T48" y="T49"/>
                        </a:cxn>
                        <a:cxn ang="T83">
                          <a:pos x="T50" y="T51"/>
                        </a:cxn>
                        <a:cxn ang="T84">
                          <a:pos x="T52" y="T53"/>
                        </a:cxn>
                        <a:cxn ang="T85">
                          <a:pos x="T54" y="T55"/>
                        </a:cxn>
                        <a:cxn ang="T86">
                          <a:pos x="T56" y="T57"/>
                        </a:cxn>
                      </a:cxnLst>
                      <a:rect l="0" t="0" r="r" b="b"/>
                      <a:pathLst>
                        <a:path w="52" h="48">
                          <a:moveTo>
                            <a:pt x="0" y="7"/>
                          </a:moveTo>
                          <a:lnTo>
                            <a:pt x="0" y="4"/>
                          </a:lnTo>
                          <a:lnTo>
                            <a:pt x="0" y="2"/>
                          </a:lnTo>
                          <a:lnTo>
                            <a:pt x="1" y="0"/>
                          </a:lnTo>
                          <a:lnTo>
                            <a:pt x="5" y="3"/>
                          </a:lnTo>
                          <a:lnTo>
                            <a:pt x="11" y="6"/>
                          </a:lnTo>
                          <a:lnTo>
                            <a:pt x="17" y="8"/>
                          </a:lnTo>
                          <a:lnTo>
                            <a:pt x="26" y="11"/>
                          </a:lnTo>
                          <a:lnTo>
                            <a:pt x="38" y="13"/>
                          </a:lnTo>
                          <a:lnTo>
                            <a:pt x="40" y="18"/>
                          </a:lnTo>
                          <a:lnTo>
                            <a:pt x="34" y="16"/>
                          </a:lnTo>
                          <a:lnTo>
                            <a:pt x="28" y="16"/>
                          </a:lnTo>
                          <a:lnTo>
                            <a:pt x="24" y="16"/>
                          </a:lnTo>
                          <a:lnTo>
                            <a:pt x="23" y="19"/>
                          </a:lnTo>
                          <a:lnTo>
                            <a:pt x="25" y="22"/>
                          </a:lnTo>
                          <a:lnTo>
                            <a:pt x="28" y="26"/>
                          </a:lnTo>
                          <a:lnTo>
                            <a:pt x="33" y="31"/>
                          </a:lnTo>
                          <a:lnTo>
                            <a:pt x="40" y="36"/>
                          </a:lnTo>
                          <a:lnTo>
                            <a:pt x="51" y="42"/>
                          </a:lnTo>
                          <a:lnTo>
                            <a:pt x="51" y="47"/>
                          </a:lnTo>
                          <a:lnTo>
                            <a:pt x="46" y="44"/>
                          </a:lnTo>
                          <a:lnTo>
                            <a:pt x="40" y="41"/>
                          </a:lnTo>
                          <a:lnTo>
                            <a:pt x="32" y="36"/>
                          </a:lnTo>
                          <a:lnTo>
                            <a:pt x="25" y="30"/>
                          </a:lnTo>
                          <a:lnTo>
                            <a:pt x="19" y="26"/>
                          </a:lnTo>
                          <a:lnTo>
                            <a:pt x="14" y="20"/>
                          </a:lnTo>
                          <a:lnTo>
                            <a:pt x="9" y="15"/>
                          </a:lnTo>
                          <a:lnTo>
                            <a:pt x="3" y="11"/>
                          </a:lnTo>
                          <a:lnTo>
                            <a:pt x="0" y="7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Freeform 193"/>
                    <p:cNvSpPr>
                      <a:spLocks/>
                    </p:cNvSpPr>
                    <p:nvPr/>
                  </p:nvSpPr>
                  <p:spPr bwMode="auto">
                    <a:xfrm>
                      <a:off x="7020" y="1881"/>
                      <a:ext cx="42" cy="31"/>
                    </a:xfrm>
                    <a:custGeom>
                      <a:avLst/>
                      <a:gdLst>
                        <a:gd name="T0" fmla="*/ 0 w 22"/>
                        <a:gd name="T1" fmla="*/ 0 h 17"/>
                        <a:gd name="T2" fmla="*/ 29 w 22"/>
                        <a:gd name="T3" fmla="*/ 24 h 17"/>
                        <a:gd name="T4" fmla="*/ 69 w 22"/>
                        <a:gd name="T5" fmla="*/ 44 h 17"/>
                        <a:gd name="T6" fmla="*/ 132 w 22"/>
                        <a:gd name="T7" fmla="*/ 80 h 17"/>
                        <a:gd name="T8" fmla="*/ 189 w 22"/>
                        <a:gd name="T9" fmla="*/ 109 h 17"/>
                        <a:gd name="T10" fmla="*/ 237 w 22"/>
                        <a:gd name="T11" fmla="*/ 133 h 17"/>
                        <a:gd name="T12" fmla="*/ 277 w 22"/>
                        <a:gd name="T13" fmla="*/ 157 h 17"/>
                        <a:gd name="T14" fmla="*/ 200 w 22"/>
                        <a:gd name="T15" fmla="*/ 177 h 17"/>
                        <a:gd name="T16" fmla="*/ 132 w 22"/>
                        <a:gd name="T17" fmla="*/ 157 h 17"/>
                        <a:gd name="T18" fmla="*/ 55 w 22"/>
                        <a:gd name="T19" fmla="*/ 133 h 17"/>
                        <a:gd name="T20" fmla="*/ 0 w 22"/>
                        <a:gd name="T21" fmla="*/ 97 h 17"/>
                        <a:gd name="T22" fmla="*/ 0 w 22"/>
                        <a:gd name="T23" fmla="*/ 80 h 17"/>
                        <a:gd name="T24" fmla="*/ 0 w 22"/>
                        <a:gd name="T25" fmla="*/ 29 h 17"/>
                        <a:gd name="T26" fmla="*/ 0 w 22"/>
                        <a:gd name="T27" fmla="*/ 0 h 17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0" t="0" r="r" b="b"/>
                      <a:pathLst>
                        <a:path w="22" h="17">
                          <a:moveTo>
                            <a:pt x="0" y="0"/>
                          </a:moveTo>
                          <a:lnTo>
                            <a:pt x="2" y="2"/>
                          </a:lnTo>
                          <a:lnTo>
                            <a:pt x="5" y="4"/>
                          </a:lnTo>
                          <a:lnTo>
                            <a:pt x="10" y="7"/>
                          </a:lnTo>
                          <a:lnTo>
                            <a:pt x="14" y="10"/>
                          </a:lnTo>
                          <a:lnTo>
                            <a:pt x="18" y="12"/>
                          </a:lnTo>
                          <a:lnTo>
                            <a:pt x="21" y="14"/>
                          </a:lnTo>
                          <a:lnTo>
                            <a:pt x="15" y="16"/>
                          </a:lnTo>
                          <a:lnTo>
                            <a:pt x="10" y="14"/>
                          </a:lnTo>
                          <a:lnTo>
                            <a:pt x="4" y="12"/>
                          </a:lnTo>
                          <a:lnTo>
                            <a:pt x="0" y="9"/>
                          </a:lnTo>
                          <a:lnTo>
                            <a:pt x="0" y="7"/>
                          </a:lnTo>
                          <a:lnTo>
                            <a:pt x="0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Freeform 194"/>
                    <p:cNvSpPr>
                      <a:spLocks/>
                    </p:cNvSpPr>
                    <p:nvPr/>
                  </p:nvSpPr>
                  <p:spPr bwMode="auto">
                    <a:xfrm>
                      <a:off x="7008" y="1824"/>
                      <a:ext cx="349" cy="258"/>
                    </a:xfrm>
                    <a:custGeom>
                      <a:avLst/>
                      <a:gdLst>
                        <a:gd name="T0" fmla="*/ 1202 w 180"/>
                        <a:gd name="T1" fmla="*/ 347 h 142"/>
                        <a:gd name="T2" fmla="*/ 1008 w 180"/>
                        <a:gd name="T3" fmla="*/ 389 h 142"/>
                        <a:gd name="T4" fmla="*/ 589 w 180"/>
                        <a:gd name="T5" fmla="*/ 440 h 142"/>
                        <a:gd name="T6" fmla="*/ 0 w 180"/>
                        <a:gd name="T7" fmla="*/ 456 h 142"/>
                        <a:gd name="T8" fmla="*/ 708 w 180"/>
                        <a:gd name="T9" fmla="*/ 534 h 142"/>
                        <a:gd name="T10" fmla="*/ 1501 w 180"/>
                        <a:gd name="T11" fmla="*/ 505 h 142"/>
                        <a:gd name="T12" fmla="*/ 2049 w 180"/>
                        <a:gd name="T13" fmla="*/ 389 h 142"/>
                        <a:gd name="T14" fmla="*/ 2230 w 180"/>
                        <a:gd name="T15" fmla="*/ 372 h 142"/>
                        <a:gd name="T16" fmla="*/ 2150 w 180"/>
                        <a:gd name="T17" fmla="*/ 456 h 142"/>
                        <a:gd name="T18" fmla="*/ 1749 w 180"/>
                        <a:gd name="T19" fmla="*/ 574 h 142"/>
                        <a:gd name="T20" fmla="*/ 1041 w 180"/>
                        <a:gd name="T21" fmla="*/ 683 h 142"/>
                        <a:gd name="T22" fmla="*/ 605 w 180"/>
                        <a:gd name="T23" fmla="*/ 772 h 142"/>
                        <a:gd name="T24" fmla="*/ 1413 w 180"/>
                        <a:gd name="T25" fmla="*/ 763 h 142"/>
                        <a:gd name="T26" fmla="*/ 1954 w 180"/>
                        <a:gd name="T27" fmla="*/ 683 h 142"/>
                        <a:gd name="T28" fmla="*/ 2274 w 180"/>
                        <a:gd name="T29" fmla="*/ 610 h 142"/>
                        <a:gd name="T30" fmla="*/ 2274 w 180"/>
                        <a:gd name="T31" fmla="*/ 667 h 142"/>
                        <a:gd name="T32" fmla="*/ 2003 w 180"/>
                        <a:gd name="T33" fmla="*/ 785 h 142"/>
                        <a:gd name="T34" fmla="*/ 1507 w 180"/>
                        <a:gd name="T35" fmla="*/ 905 h 142"/>
                        <a:gd name="T36" fmla="*/ 816 w 180"/>
                        <a:gd name="T37" fmla="*/ 983 h 142"/>
                        <a:gd name="T38" fmla="*/ 1041 w 180"/>
                        <a:gd name="T39" fmla="*/ 1037 h 142"/>
                        <a:gd name="T40" fmla="*/ 1669 w 180"/>
                        <a:gd name="T41" fmla="*/ 1014 h 142"/>
                        <a:gd name="T42" fmla="*/ 2166 w 180"/>
                        <a:gd name="T43" fmla="*/ 918 h 142"/>
                        <a:gd name="T44" fmla="*/ 2214 w 180"/>
                        <a:gd name="T45" fmla="*/ 961 h 142"/>
                        <a:gd name="T46" fmla="*/ 2063 w 180"/>
                        <a:gd name="T47" fmla="*/ 1043 h 142"/>
                        <a:gd name="T48" fmla="*/ 1685 w 180"/>
                        <a:gd name="T49" fmla="*/ 1159 h 142"/>
                        <a:gd name="T50" fmla="*/ 1249 w 180"/>
                        <a:gd name="T51" fmla="*/ 1199 h 142"/>
                        <a:gd name="T52" fmla="*/ 568 w 180"/>
                        <a:gd name="T53" fmla="*/ 1212 h 142"/>
                        <a:gd name="T54" fmla="*/ 1033 w 180"/>
                        <a:gd name="T55" fmla="*/ 1285 h 142"/>
                        <a:gd name="T56" fmla="*/ 1474 w 180"/>
                        <a:gd name="T57" fmla="*/ 1285 h 142"/>
                        <a:gd name="T58" fmla="*/ 1865 w 180"/>
                        <a:gd name="T59" fmla="*/ 1241 h 142"/>
                        <a:gd name="T60" fmla="*/ 2018 w 180"/>
                        <a:gd name="T61" fmla="*/ 1254 h 142"/>
                        <a:gd name="T62" fmla="*/ 1939 w 180"/>
                        <a:gd name="T63" fmla="*/ 1330 h 142"/>
                        <a:gd name="T64" fmla="*/ 1714 w 180"/>
                        <a:gd name="T65" fmla="*/ 1386 h 142"/>
                        <a:gd name="T66" fmla="*/ 876 w 180"/>
                        <a:gd name="T67" fmla="*/ 1439 h 142"/>
                        <a:gd name="T68" fmla="*/ 1553 w 180"/>
                        <a:gd name="T69" fmla="*/ 1470 h 142"/>
                        <a:gd name="T70" fmla="*/ 1609 w 180"/>
                        <a:gd name="T71" fmla="*/ 1523 h 142"/>
                        <a:gd name="T72" fmla="*/ 1865 w 180"/>
                        <a:gd name="T73" fmla="*/ 1470 h 142"/>
                        <a:gd name="T74" fmla="*/ 2049 w 180"/>
                        <a:gd name="T75" fmla="*/ 1374 h 142"/>
                        <a:gd name="T76" fmla="*/ 2443 w 180"/>
                        <a:gd name="T77" fmla="*/ 1001 h 142"/>
                        <a:gd name="T78" fmla="*/ 2455 w 180"/>
                        <a:gd name="T79" fmla="*/ 925 h 142"/>
                        <a:gd name="T80" fmla="*/ 2406 w 180"/>
                        <a:gd name="T81" fmla="*/ 865 h 142"/>
                        <a:gd name="T82" fmla="*/ 2455 w 180"/>
                        <a:gd name="T83" fmla="*/ 785 h 142"/>
                        <a:gd name="T84" fmla="*/ 2530 w 180"/>
                        <a:gd name="T85" fmla="*/ 719 h 142"/>
                        <a:gd name="T86" fmla="*/ 2470 w 180"/>
                        <a:gd name="T87" fmla="*/ 630 h 142"/>
                        <a:gd name="T88" fmla="*/ 2422 w 180"/>
                        <a:gd name="T89" fmla="*/ 565 h 142"/>
                        <a:gd name="T90" fmla="*/ 2499 w 180"/>
                        <a:gd name="T91" fmla="*/ 492 h 142"/>
                        <a:gd name="T92" fmla="*/ 2486 w 180"/>
                        <a:gd name="T93" fmla="*/ 389 h 142"/>
                        <a:gd name="T94" fmla="*/ 2429 w 180"/>
                        <a:gd name="T95" fmla="*/ 331 h 142"/>
                        <a:gd name="T96" fmla="*/ 2470 w 180"/>
                        <a:gd name="T97" fmla="*/ 251 h 142"/>
                        <a:gd name="T98" fmla="*/ 2530 w 180"/>
                        <a:gd name="T99" fmla="*/ 174 h 142"/>
                        <a:gd name="T100" fmla="*/ 2455 w 180"/>
                        <a:gd name="T101" fmla="*/ 96 h 142"/>
                        <a:gd name="T102" fmla="*/ 2195 w 180"/>
                        <a:gd name="T103" fmla="*/ 109 h 142"/>
                        <a:gd name="T104" fmla="*/ 1638 w 180"/>
                        <a:gd name="T105" fmla="*/ 227 h 142"/>
                        <a:gd name="T106" fmla="*/ 1008 w 180"/>
                        <a:gd name="T107" fmla="*/ 294 h 142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</a:gdLst>
                      <a:ahLst/>
                      <a:cxnLst>
                        <a:cxn ang="T108">
                          <a:pos x="T0" y="T1"/>
                        </a:cxn>
                        <a:cxn ang="T109">
                          <a:pos x="T2" y="T3"/>
                        </a:cxn>
                        <a:cxn ang="T110">
                          <a:pos x="T4" y="T5"/>
                        </a:cxn>
                        <a:cxn ang="T111">
                          <a:pos x="T6" y="T7"/>
                        </a:cxn>
                        <a:cxn ang="T112">
                          <a:pos x="T8" y="T9"/>
                        </a:cxn>
                        <a:cxn ang="T113">
                          <a:pos x="T10" y="T11"/>
                        </a:cxn>
                        <a:cxn ang="T114">
                          <a:pos x="T12" y="T13"/>
                        </a:cxn>
                        <a:cxn ang="T115">
                          <a:pos x="T14" y="T15"/>
                        </a:cxn>
                        <a:cxn ang="T116">
                          <a:pos x="T16" y="T17"/>
                        </a:cxn>
                        <a:cxn ang="T117">
                          <a:pos x="T18" y="T19"/>
                        </a:cxn>
                        <a:cxn ang="T118">
                          <a:pos x="T20" y="T21"/>
                        </a:cxn>
                        <a:cxn ang="T119">
                          <a:pos x="T22" y="T23"/>
                        </a:cxn>
                        <a:cxn ang="T120">
                          <a:pos x="T24" y="T25"/>
                        </a:cxn>
                        <a:cxn ang="T121">
                          <a:pos x="T26" y="T27"/>
                        </a:cxn>
                        <a:cxn ang="T122">
                          <a:pos x="T28" y="T29"/>
                        </a:cxn>
                        <a:cxn ang="T123">
                          <a:pos x="T30" y="T31"/>
                        </a:cxn>
                        <a:cxn ang="T124">
                          <a:pos x="T32" y="T33"/>
                        </a:cxn>
                        <a:cxn ang="T125">
                          <a:pos x="T34" y="T35"/>
                        </a:cxn>
                        <a:cxn ang="T126">
                          <a:pos x="T36" y="T37"/>
                        </a:cxn>
                        <a:cxn ang="T127">
                          <a:pos x="T38" y="T39"/>
                        </a:cxn>
                        <a:cxn ang="T128">
                          <a:pos x="T40" y="T41"/>
                        </a:cxn>
                        <a:cxn ang="T129">
                          <a:pos x="T42" y="T43"/>
                        </a:cxn>
                        <a:cxn ang="T130">
                          <a:pos x="T44" y="T45"/>
                        </a:cxn>
                        <a:cxn ang="T131">
                          <a:pos x="T46" y="T47"/>
                        </a:cxn>
                        <a:cxn ang="T132">
                          <a:pos x="T48" y="T49"/>
                        </a:cxn>
                        <a:cxn ang="T133">
                          <a:pos x="T50" y="T51"/>
                        </a:cxn>
                        <a:cxn ang="T134">
                          <a:pos x="T52" y="T53"/>
                        </a:cxn>
                        <a:cxn ang="T135">
                          <a:pos x="T54" y="T55"/>
                        </a:cxn>
                        <a:cxn ang="T136">
                          <a:pos x="T56" y="T57"/>
                        </a:cxn>
                        <a:cxn ang="T137">
                          <a:pos x="T58" y="T59"/>
                        </a:cxn>
                        <a:cxn ang="T138">
                          <a:pos x="T60" y="T61"/>
                        </a:cxn>
                        <a:cxn ang="T139">
                          <a:pos x="T62" y="T63"/>
                        </a:cxn>
                        <a:cxn ang="T140">
                          <a:pos x="T64" y="T65"/>
                        </a:cxn>
                        <a:cxn ang="T141">
                          <a:pos x="T66" y="T67"/>
                        </a:cxn>
                        <a:cxn ang="T142">
                          <a:pos x="T68" y="T69"/>
                        </a:cxn>
                        <a:cxn ang="T143">
                          <a:pos x="T70" y="T71"/>
                        </a:cxn>
                        <a:cxn ang="T144">
                          <a:pos x="T72" y="T73"/>
                        </a:cxn>
                        <a:cxn ang="T145">
                          <a:pos x="T74" y="T75"/>
                        </a:cxn>
                        <a:cxn ang="T146">
                          <a:pos x="T76" y="T77"/>
                        </a:cxn>
                        <a:cxn ang="T147">
                          <a:pos x="T78" y="T79"/>
                        </a:cxn>
                        <a:cxn ang="T148">
                          <a:pos x="T80" y="T81"/>
                        </a:cxn>
                        <a:cxn ang="T149">
                          <a:pos x="T82" y="T83"/>
                        </a:cxn>
                        <a:cxn ang="T150">
                          <a:pos x="T84" y="T85"/>
                        </a:cxn>
                        <a:cxn ang="T151">
                          <a:pos x="T86" y="T87"/>
                        </a:cxn>
                        <a:cxn ang="T152">
                          <a:pos x="T88" y="T89"/>
                        </a:cxn>
                        <a:cxn ang="T153">
                          <a:pos x="T90" y="T91"/>
                        </a:cxn>
                        <a:cxn ang="T154">
                          <a:pos x="T92" y="T93"/>
                        </a:cxn>
                        <a:cxn ang="T155">
                          <a:pos x="T94" y="T95"/>
                        </a:cxn>
                        <a:cxn ang="T156">
                          <a:pos x="T96" y="T97"/>
                        </a:cxn>
                        <a:cxn ang="T157">
                          <a:pos x="T98" y="T99"/>
                        </a:cxn>
                        <a:cxn ang="T158">
                          <a:pos x="T100" y="T101"/>
                        </a:cxn>
                        <a:cxn ang="T159">
                          <a:pos x="T102" y="T103"/>
                        </a:cxn>
                        <a:cxn ang="T160">
                          <a:pos x="T104" y="T105"/>
                        </a:cxn>
                        <a:cxn ang="T161">
                          <a:pos x="T106" y="T107"/>
                        </a:cxn>
                      </a:cxnLst>
                      <a:rect l="0" t="0" r="r" b="b"/>
                      <a:pathLst>
                        <a:path w="180" h="142">
                          <a:moveTo>
                            <a:pt x="71" y="27"/>
                          </a:moveTo>
                          <a:lnTo>
                            <a:pt x="45" y="29"/>
                          </a:lnTo>
                          <a:lnTo>
                            <a:pt x="85" y="32"/>
                          </a:lnTo>
                          <a:lnTo>
                            <a:pt x="82" y="34"/>
                          </a:lnTo>
                          <a:lnTo>
                            <a:pt x="77" y="35"/>
                          </a:lnTo>
                          <a:lnTo>
                            <a:pt x="71" y="36"/>
                          </a:lnTo>
                          <a:lnTo>
                            <a:pt x="63" y="38"/>
                          </a:lnTo>
                          <a:lnTo>
                            <a:pt x="54" y="40"/>
                          </a:lnTo>
                          <a:lnTo>
                            <a:pt x="42" y="40"/>
                          </a:lnTo>
                          <a:lnTo>
                            <a:pt x="29" y="42"/>
                          </a:lnTo>
                          <a:lnTo>
                            <a:pt x="15" y="42"/>
                          </a:lnTo>
                          <a:lnTo>
                            <a:pt x="0" y="42"/>
                          </a:lnTo>
                          <a:lnTo>
                            <a:pt x="23" y="47"/>
                          </a:lnTo>
                          <a:lnTo>
                            <a:pt x="37" y="49"/>
                          </a:lnTo>
                          <a:lnTo>
                            <a:pt x="50" y="49"/>
                          </a:lnTo>
                          <a:lnTo>
                            <a:pt x="65" y="49"/>
                          </a:lnTo>
                          <a:lnTo>
                            <a:pt x="87" y="48"/>
                          </a:lnTo>
                          <a:lnTo>
                            <a:pt x="106" y="46"/>
                          </a:lnTo>
                          <a:lnTo>
                            <a:pt x="121" y="42"/>
                          </a:lnTo>
                          <a:lnTo>
                            <a:pt x="138" y="38"/>
                          </a:lnTo>
                          <a:lnTo>
                            <a:pt x="145" y="36"/>
                          </a:lnTo>
                          <a:lnTo>
                            <a:pt x="152" y="34"/>
                          </a:lnTo>
                          <a:lnTo>
                            <a:pt x="156" y="33"/>
                          </a:lnTo>
                          <a:lnTo>
                            <a:pt x="158" y="34"/>
                          </a:lnTo>
                          <a:lnTo>
                            <a:pt x="158" y="36"/>
                          </a:lnTo>
                          <a:lnTo>
                            <a:pt x="157" y="39"/>
                          </a:lnTo>
                          <a:lnTo>
                            <a:pt x="152" y="42"/>
                          </a:lnTo>
                          <a:lnTo>
                            <a:pt x="145" y="46"/>
                          </a:lnTo>
                          <a:lnTo>
                            <a:pt x="136" y="49"/>
                          </a:lnTo>
                          <a:lnTo>
                            <a:pt x="124" y="53"/>
                          </a:lnTo>
                          <a:lnTo>
                            <a:pt x="109" y="57"/>
                          </a:lnTo>
                          <a:lnTo>
                            <a:pt x="91" y="60"/>
                          </a:lnTo>
                          <a:lnTo>
                            <a:pt x="74" y="63"/>
                          </a:lnTo>
                          <a:lnTo>
                            <a:pt x="55" y="65"/>
                          </a:lnTo>
                          <a:lnTo>
                            <a:pt x="23" y="68"/>
                          </a:lnTo>
                          <a:lnTo>
                            <a:pt x="43" y="71"/>
                          </a:lnTo>
                          <a:lnTo>
                            <a:pt x="59" y="73"/>
                          </a:lnTo>
                          <a:lnTo>
                            <a:pt x="79" y="73"/>
                          </a:lnTo>
                          <a:lnTo>
                            <a:pt x="100" y="70"/>
                          </a:lnTo>
                          <a:lnTo>
                            <a:pt x="116" y="68"/>
                          </a:lnTo>
                          <a:lnTo>
                            <a:pt x="128" y="65"/>
                          </a:lnTo>
                          <a:lnTo>
                            <a:pt x="138" y="63"/>
                          </a:lnTo>
                          <a:lnTo>
                            <a:pt x="149" y="59"/>
                          </a:lnTo>
                          <a:lnTo>
                            <a:pt x="157" y="57"/>
                          </a:lnTo>
                          <a:lnTo>
                            <a:pt x="161" y="56"/>
                          </a:lnTo>
                          <a:lnTo>
                            <a:pt x="163" y="56"/>
                          </a:lnTo>
                          <a:lnTo>
                            <a:pt x="162" y="58"/>
                          </a:lnTo>
                          <a:lnTo>
                            <a:pt x="161" y="61"/>
                          </a:lnTo>
                          <a:lnTo>
                            <a:pt x="158" y="64"/>
                          </a:lnTo>
                          <a:lnTo>
                            <a:pt x="150" y="68"/>
                          </a:lnTo>
                          <a:lnTo>
                            <a:pt x="142" y="72"/>
                          </a:lnTo>
                          <a:lnTo>
                            <a:pt x="133" y="75"/>
                          </a:lnTo>
                          <a:lnTo>
                            <a:pt x="121" y="79"/>
                          </a:lnTo>
                          <a:lnTo>
                            <a:pt x="107" y="83"/>
                          </a:lnTo>
                          <a:lnTo>
                            <a:pt x="86" y="87"/>
                          </a:lnTo>
                          <a:lnTo>
                            <a:pt x="71" y="89"/>
                          </a:lnTo>
                          <a:lnTo>
                            <a:pt x="58" y="90"/>
                          </a:lnTo>
                          <a:lnTo>
                            <a:pt x="37" y="91"/>
                          </a:lnTo>
                          <a:lnTo>
                            <a:pt x="58" y="94"/>
                          </a:lnTo>
                          <a:lnTo>
                            <a:pt x="74" y="95"/>
                          </a:lnTo>
                          <a:lnTo>
                            <a:pt x="88" y="95"/>
                          </a:lnTo>
                          <a:lnTo>
                            <a:pt x="103" y="95"/>
                          </a:lnTo>
                          <a:lnTo>
                            <a:pt x="118" y="93"/>
                          </a:lnTo>
                          <a:lnTo>
                            <a:pt x="129" y="91"/>
                          </a:lnTo>
                          <a:lnTo>
                            <a:pt x="138" y="88"/>
                          </a:lnTo>
                          <a:lnTo>
                            <a:pt x="153" y="84"/>
                          </a:lnTo>
                          <a:lnTo>
                            <a:pt x="155" y="84"/>
                          </a:lnTo>
                          <a:lnTo>
                            <a:pt x="157" y="85"/>
                          </a:lnTo>
                          <a:lnTo>
                            <a:pt x="157" y="88"/>
                          </a:lnTo>
                          <a:lnTo>
                            <a:pt x="155" y="90"/>
                          </a:lnTo>
                          <a:lnTo>
                            <a:pt x="151" y="93"/>
                          </a:lnTo>
                          <a:lnTo>
                            <a:pt x="146" y="96"/>
                          </a:lnTo>
                          <a:lnTo>
                            <a:pt x="137" y="100"/>
                          </a:lnTo>
                          <a:lnTo>
                            <a:pt x="128" y="104"/>
                          </a:lnTo>
                          <a:lnTo>
                            <a:pt x="119" y="106"/>
                          </a:lnTo>
                          <a:lnTo>
                            <a:pt x="109" y="108"/>
                          </a:lnTo>
                          <a:lnTo>
                            <a:pt x="100" y="109"/>
                          </a:lnTo>
                          <a:lnTo>
                            <a:pt x="88" y="110"/>
                          </a:lnTo>
                          <a:lnTo>
                            <a:pt x="74" y="111"/>
                          </a:lnTo>
                          <a:lnTo>
                            <a:pt x="61" y="111"/>
                          </a:lnTo>
                          <a:lnTo>
                            <a:pt x="40" y="111"/>
                          </a:lnTo>
                          <a:lnTo>
                            <a:pt x="51" y="114"/>
                          </a:lnTo>
                          <a:lnTo>
                            <a:pt x="62" y="117"/>
                          </a:lnTo>
                          <a:lnTo>
                            <a:pt x="73" y="118"/>
                          </a:lnTo>
                          <a:lnTo>
                            <a:pt x="83" y="118"/>
                          </a:lnTo>
                          <a:lnTo>
                            <a:pt x="93" y="119"/>
                          </a:lnTo>
                          <a:lnTo>
                            <a:pt x="104" y="118"/>
                          </a:lnTo>
                          <a:lnTo>
                            <a:pt x="112" y="118"/>
                          </a:lnTo>
                          <a:lnTo>
                            <a:pt x="121" y="117"/>
                          </a:lnTo>
                          <a:lnTo>
                            <a:pt x="132" y="114"/>
                          </a:lnTo>
                          <a:lnTo>
                            <a:pt x="140" y="113"/>
                          </a:lnTo>
                          <a:lnTo>
                            <a:pt x="143" y="113"/>
                          </a:lnTo>
                          <a:lnTo>
                            <a:pt x="143" y="115"/>
                          </a:lnTo>
                          <a:lnTo>
                            <a:pt x="143" y="117"/>
                          </a:lnTo>
                          <a:lnTo>
                            <a:pt x="140" y="119"/>
                          </a:lnTo>
                          <a:lnTo>
                            <a:pt x="137" y="122"/>
                          </a:lnTo>
                          <a:lnTo>
                            <a:pt x="133" y="123"/>
                          </a:lnTo>
                          <a:lnTo>
                            <a:pt x="128" y="125"/>
                          </a:lnTo>
                          <a:lnTo>
                            <a:pt x="121" y="127"/>
                          </a:lnTo>
                          <a:lnTo>
                            <a:pt x="105" y="129"/>
                          </a:lnTo>
                          <a:lnTo>
                            <a:pt x="91" y="130"/>
                          </a:lnTo>
                          <a:lnTo>
                            <a:pt x="62" y="132"/>
                          </a:lnTo>
                          <a:lnTo>
                            <a:pt x="99" y="134"/>
                          </a:lnTo>
                          <a:lnTo>
                            <a:pt x="107" y="134"/>
                          </a:lnTo>
                          <a:lnTo>
                            <a:pt x="110" y="135"/>
                          </a:lnTo>
                          <a:lnTo>
                            <a:pt x="112" y="136"/>
                          </a:lnTo>
                          <a:lnTo>
                            <a:pt x="112" y="139"/>
                          </a:lnTo>
                          <a:lnTo>
                            <a:pt x="114" y="140"/>
                          </a:lnTo>
                          <a:lnTo>
                            <a:pt x="118" y="141"/>
                          </a:lnTo>
                          <a:lnTo>
                            <a:pt x="126" y="138"/>
                          </a:lnTo>
                          <a:lnTo>
                            <a:pt x="132" y="135"/>
                          </a:lnTo>
                          <a:lnTo>
                            <a:pt x="137" y="133"/>
                          </a:lnTo>
                          <a:lnTo>
                            <a:pt x="141" y="130"/>
                          </a:lnTo>
                          <a:lnTo>
                            <a:pt x="145" y="126"/>
                          </a:lnTo>
                          <a:lnTo>
                            <a:pt x="159" y="111"/>
                          </a:lnTo>
                          <a:lnTo>
                            <a:pt x="169" y="99"/>
                          </a:lnTo>
                          <a:lnTo>
                            <a:pt x="173" y="92"/>
                          </a:lnTo>
                          <a:lnTo>
                            <a:pt x="174" y="89"/>
                          </a:lnTo>
                          <a:lnTo>
                            <a:pt x="174" y="88"/>
                          </a:lnTo>
                          <a:lnTo>
                            <a:pt x="174" y="85"/>
                          </a:lnTo>
                          <a:lnTo>
                            <a:pt x="172" y="83"/>
                          </a:lnTo>
                          <a:lnTo>
                            <a:pt x="171" y="81"/>
                          </a:lnTo>
                          <a:lnTo>
                            <a:pt x="170" y="79"/>
                          </a:lnTo>
                          <a:lnTo>
                            <a:pt x="171" y="76"/>
                          </a:lnTo>
                          <a:lnTo>
                            <a:pt x="172" y="74"/>
                          </a:lnTo>
                          <a:lnTo>
                            <a:pt x="174" y="72"/>
                          </a:lnTo>
                          <a:lnTo>
                            <a:pt x="175" y="70"/>
                          </a:lnTo>
                          <a:lnTo>
                            <a:pt x="177" y="68"/>
                          </a:lnTo>
                          <a:lnTo>
                            <a:pt x="179" y="66"/>
                          </a:lnTo>
                          <a:lnTo>
                            <a:pt x="179" y="63"/>
                          </a:lnTo>
                          <a:lnTo>
                            <a:pt x="177" y="60"/>
                          </a:lnTo>
                          <a:lnTo>
                            <a:pt x="175" y="58"/>
                          </a:lnTo>
                          <a:lnTo>
                            <a:pt x="174" y="56"/>
                          </a:lnTo>
                          <a:lnTo>
                            <a:pt x="172" y="54"/>
                          </a:lnTo>
                          <a:lnTo>
                            <a:pt x="171" y="52"/>
                          </a:lnTo>
                          <a:lnTo>
                            <a:pt x="172" y="50"/>
                          </a:lnTo>
                          <a:lnTo>
                            <a:pt x="174" y="47"/>
                          </a:lnTo>
                          <a:lnTo>
                            <a:pt x="177" y="45"/>
                          </a:lnTo>
                          <a:lnTo>
                            <a:pt x="177" y="42"/>
                          </a:lnTo>
                          <a:lnTo>
                            <a:pt x="177" y="39"/>
                          </a:lnTo>
                          <a:lnTo>
                            <a:pt x="176" y="36"/>
                          </a:lnTo>
                          <a:lnTo>
                            <a:pt x="174" y="34"/>
                          </a:lnTo>
                          <a:lnTo>
                            <a:pt x="173" y="32"/>
                          </a:lnTo>
                          <a:lnTo>
                            <a:pt x="172" y="30"/>
                          </a:lnTo>
                          <a:lnTo>
                            <a:pt x="172" y="27"/>
                          </a:lnTo>
                          <a:lnTo>
                            <a:pt x="174" y="24"/>
                          </a:lnTo>
                          <a:lnTo>
                            <a:pt x="175" y="23"/>
                          </a:lnTo>
                          <a:lnTo>
                            <a:pt x="177" y="21"/>
                          </a:lnTo>
                          <a:lnTo>
                            <a:pt x="179" y="18"/>
                          </a:lnTo>
                          <a:lnTo>
                            <a:pt x="179" y="16"/>
                          </a:lnTo>
                          <a:lnTo>
                            <a:pt x="178" y="14"/>
                          </a:lnTo>
                          <a:lnTo>
                            <a:pt x="176" y="12"/>
                          </a:lnTo>
                          <a:lnTo>
                            <a:pt x="174" y="9"/>
                          </a:lnTo>
                          <a:lnTo>
                            <a:pt x="173" y="6"/>
                          </a:lnTo>
                          <a:lnTo>
                            <a:pt x="173" y="0"/>
                          </a:lnTo>
                          <a:lnTo>
                            <a:pt x="155" y="10"/>
                          </a:lnTo>
                          <a:lnTo>
                            <a:pt x="143" y="14"/>
                          </a:lnTo>
                          <a:lnTo>
                            <a:pt x="131" y="17"/>
                          </a:lnTo>
                          <a:lnTo>
                            <a:pt x="116" y="21"/>
                          </a:lnTo>
                          <a:lnTo>
                            <a:pt x="102" y="23"/>
                          </a:lnTo>
                          <a:lnTo>
                            <a:pt x="89" y="25"/>
                          </a:lnTo>
                          <a:lnTo>
                            <a:pt x="71" y="27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95" name="Group 19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29" y="1834"/>
                      <a:ext cx="104" cy="163"/>
                      <a:chOff x="3248" y="1816"/>
                      <a:chExt cx="54" cy="90"/>
                    </a:xfrm>
                  </p:grpSpPr>
                  <p:sp>
                    <p:nvSpPr>
                      <p:cNvPr id="296" name="Freeform 19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58" y="1840"/>
                        <a:ext cx="42" cy="17"/>
                      </a:xfrm>
                      <a:custGeom>
                        <a:avLst/>
                        <a:gdLst>
                          <a:gd name="T0" fmla="*/ 41 w 42"/>
                          <a:gd name="T1" fmla="*/ 2 h 17"/>
                          <a:gd name="T2" fmla="*/ 37 w 42"/>
                          <a:gd name="T3" fmla="*/ 0 h 17"/>
                          <a:gd name="T4" fmla="*/ 24 w 42"/>
                          <a:gd name="T5" fmla="*/ 5 h 17"/>
                          <a:gd name="T6" fmla="*/ 12 w 42"/>
                          <a:gd name="T7" fmla="*/ 10 h 17"/>
                          <a:gd name="T8" fmla="*/ 0 w 42"/>
                          <a:gd name="T9" fmla="*/ 13 h 17"/>
                          <a:gd name="T10" fmla="*/ 2 w 42"/>
                          <a:gd name="T11" fmla="*/ 16 h 17"/>
                          <a:gd name="T12" fmla="*/ 10 w 42"/>
                          <a:gd name="T13" fmla="*/ 16 h 17"/>
                          <a:gd name="T14" fmla="*/ 21 w 42"/>
                          <a:gd name="T15" fmla="*/ 14 h 17"/>
                          <a:gd name="T16" fmla="*/ 32 w 42"/>
                          <a:gd name="T17" fmla="*/ 8 h 17"/>
                          <a:gd name="T18" fmla="*/ 41 w 42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2" h="17">
                            <a:moveTo>
                              <a:pt x="41" y="2"/>
                            </a:moveTo>
                            <a:lnTo>
                              <a:pt x="37" y="0"/>
                            </a:lnTo>
                            <a:lnTo>
                              <a:pt x="24" y="5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21" y="14"/>
                            </a:lnTo>
                            <a:lnTo>
                              <a:pt x="32" y="8"/>
                            </a:lnTo>
                            <a:lnTo>
                              <a:pt x="41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7" name="Freeform 19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6" y="1863"/>
                        <a:ext cx="36" cy="17"/>
                      </a:xfrm>
                      <a:custGeom>
                        <a:avLst/>
                        <a:gdLst>
                          <a:gd name="T0" fmla="*/ 35 w 36"/>
                          <a:gd name="T1" fmla="*/ 2 h 17"/>
                          <a:gd name="T2" fmla="*/ 33 w 36"/>
                          <a:gd name="T3" fmla="*/ 0 h 17"/>
                          <a:gd name="T4" fmla="*/ 21 w 36"/>
                          <a:gd name="T5" fmla="*/ 6 h 17"/>
                          <a:gd name="T6" fmla="*/ 11 w 36"/>
                          <a:gd name="T7" fmla="*/ 10 h 17"/>
                          <a:gd name="T8" fmla="*/ 0 w 36"/>
                          <a:gd name="T9" fmla="*/ 13 h 17"/>
                          <a:gd name="T10" fmla="*/ 2 w 36"/>
                          <a:gd name="T11" fmla="*/ 16 h 17"/>
                          <a:gd name="T12" fmla="*/ 10 w 36"/>
                          <a:gd name="T13" fmla="*/ 16 h 17"/>
                          <a:gd name="T14" fmla="*/ 18 w 36"/>
                          <a:gd name="T15" fmla="*/ 14 h 17"/>
                          <a:gd name="T16" fmla="*/ 26 w 36"/>
                          <a:gd name="T17" fmla="*/ 9 h 17"/>
                          <a:gd name="T18" fmla="*/ 35 w 36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6" h="17">
                            <a:moveTo>
                              <a:pt x="35" y="2"/>
                            </a:moveTo>
                            <a:lnTo>
                              <a:pt x="33" y="0"/>
                            </a:lnTo>
                            <a:lnTo>
                              <a:pt x="21" y="6"/>
                            </a:lnTo>
                            <a:lnTo>
                              <a:pt x="11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18" y="14"/>
                            </a:lnTo>
                            <a:lnTo>
                              <a:pt x="26" y="9"/>
                            </a:lnTo>
                            <a:lnTo>
                              <a:pt x="35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8" name="Freeform 19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3" y="1889"/>
                        <a:ext cx="38" cy="17"/>
                      </a:xfrm>
                      <a:custGeom>
                        <a:avLst/>
                        <a:gdLst>
                          <a:gd name="T0" fmla="*/ 37 w 38"/>
                          <a:gd name="T1" fmla="*/ 2 h 17"/>
                          <a:gd name="T2" fmla="*/ 34 w 38"/>
                          <a:gd name="T3" fmla="*/ 0 h 17"/>
                          <a:gd name="T4" fmla="*/ 23 w 38"/>
                          <a:gd name="T5" fmla="*/ 6 h 17"/>
                          <a:gd name="T6" fmla="*/ 12 w 38"/>
                          <a:gd name="T7" fmla="*/ 10 h 17"/>
                          <a:gd name="T8" fmla="*/ 0 w 38"/>
                          <a:gd name="T9" fmla="*/ 13 h 17"/>
                          <a:gd name="T10" fmla="*/ 2 w 38"/>
                          <a:gd name="T11" fmla="*/ 16 h 17"/>
                          <a:gd name="T12" fmla="*/ 10 w 38"/>
                          <a:gd name="T13" fmla="*/ 15 h 17"/>
                          <a:gd name="T14" fmla="*/ 20 w 38"/>
                          <a:gd name="T15" fmla="*/ 13 h 17"/>
                          <a:gd name="T16" fmla="*/ 30 w 38"/>
                          <a:gd name="T17" fmla="*/ 8 h 17"/>
                          <a:gd name="T18" fmla="*/ 37 w 38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8" h="17">
                            <a:moveTo>
                              <a:pt x="37" y="2"/>
                            </a:moveTo>
                            <a:lnTo>
                              <a:pt x="34" y="0"/>
                            </a:lnTo>
                            <a:lnTo>
                              <a:pt x="23" y="6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0" y="8"/>
                            </a:lnTo>
                            <a:lnTo>
                              <a:pt x="37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9" name="Freeform 19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48" y="1816"/>
                        <a:ext cx="43" cy="17"/>
                      </a:xfrm>
                      <a:custGeom>
                        <a:avLst/>
                        <a:gdLst>
                          <a:gd name="T0" fmla="*/ 42 w 43"/>
                          <a:gd name="T1" fmla="*/ 2 h 17"/>
                          <a:gd name="T2" fmla="*/ 37 w 43"/>
                          <a:gd name="T3" fmla="*/ 0 h 17"/>
                          <a:gd name="T4" fmla="*/ 23 w 43"/>
                          <a:gd name="T5" fmla="*/ 5 h 17"/>
                          <a:gd name="T6" fmla="*/ 12 w 43"/>
                          <a:gd name="T7" fmla="*/ 9 h 17"/>
                          <a:gd name="T8" fmla="*/ 0 w 43"/>
                          <a:gd name="T9" fmla="*/ 12 h 17"/>
                          <a:gd name="T10" fmla="*/ 2 w 43"/>
                          <a:gd name="T11" fmla="*/ 16 h 17"/>
                          <a:gd name="T12" fmla="*/ 10 w 43"/>
                          <a:gd name="T13" fmla="*/ 15 h 17"/>
                          <a:gd name="T14" fmla="*/ 20 w 43"/>
                          <a:gd name="T15" fmla="*/ 13 h 17"/>
                          <a:gd name="T16" fmla="*/ 31 w 43"/>
                          <a:gd name="T17" fmla="*/ 9 h 17"/>
                          <a:gd name="T18" fmla="*/ 42 w 43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3" h="17">
                            <a:moveTo>
                              <a:pt x="42" y="2"/>
                            </a:moveTo>
                            <a:lnTo>
                              <a:pt x="37" y="0"/>
                            </a:lnTo>
                            <a:lnTo>
                              <a:pt x="23" y="5"/>
                            </a:lnTo>
                            <a:lnTo>
                              <a:pt x="12" y="9"/>
                            </a:lnTo>
                            <a:lnTo>
                              <a:pt x="0" y="12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1" y="9"/>
                            </a:lnTo>
                            <a:lnTo>
                              <a:pt x="42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285" name="Freeform 200"/>
                  <p:cNvSpPr>
                    <a:spLocks/>
                  </p:cNvSpPr>
                  <p:nvPr/>
                </p:nvSpPr>
                <p:spPr bwMode="auto">
                  <a:xfrm>
                    <a:off x="6480" y="720"/>
                    <a:ext cx="958" cy="1079"/>
                  </a:xfrm>
                  <a:custGeom>
                    <a:avLst/>
                    <a:gdLst>
                      <a:gd name="T0" fmla="*/ 4994 w 494"/>
                      <a:gd name="T1" fmla="*/ 6227 h 594"/>
                      <a:gd name="T2" fmla="*/ 5048 w 494"/>
                      <a:gd name="T3" fmla="*/ 6174 h 594"/>
                      <a:gd name="T4" fmla="*/ 5077 w 494"/>
                      <a:gd name="T5" fmla="*/ 6131 h 594"/>
                      <a:gd name="T6" fmla="*/ 5118 w 494"/>
                      <a:gd name="T7" fmla="*/ 5989 h 594"/>
                      <a:gd name="T8" fmla="*/ 5389 w 494"/>
                      <a:gd name="T9" fmla="*/ 4946 h 594"/>
                      <a:gd name="T10" fmla="*/ 5585 w 494"/>
                      <a:gd name="T11" fmla="*/ 4574 h 594"/>
                      <a:gd name="T12" fmla="*/ 5769 w 494"/>
                      <a:gd name="T13" fmla="*/ 4309 h 594"/>
                      <a:gd name="T14" fmla="*/ 6126 w 494"/>
                      <a:gd name="T15" fmla="*/ 3920 h 594"/>
                      <a:gd name="T16" fmla="*/ 6475 w 494"/>
                      <a:gd name="T17" fmla="*/ 3531 h 594"/>
                      <a:gd name="T18" fmla="*/ 6731 w 494"/>
                      <a:gd name="T19" fmla="*/ 3172 h 594"/>
                      <a:gd name="T20" fmla="*/ 6886 w 494"/>
                      <a:gd name="T21" fmla="*/ 2812 h 594"/>
                      <a:gd name="T22" fmla="*/ 6972 w 494"/>
                      <a:gd name="T23" fmla="*/ 2349 h 594"/>
                      <a:gd name="T24" fmla="*/ 6912 w 494"/>
                      <a:gd name="T25" fmla="*/ 1936 h 594"/>
                      <a:gd name="T26" fmla="*/ 6762 w 494"/>
                      <a:gd name="T27" fmla="*/ 1535 h 594"/>
                      <a:gd name="T28" fmla="*/ 6522 w 494"/>
                      <a:gd name="T29" fmla="*/ 1161 h 594"/>
                      <a:gd name="T30" fmla="*/ 6097 w 494"/>
                      <a:gd name="T31" fmla="*/ 785 h 594"/>
                      <a:gd name="T32" fmla="*/ 5645 w 494"/>
                      <a:gd name="T33" fmla="*/ 509 h 594"/>
                      <a:gd name="T34" fmla="*/ 5077 w 494"/>
                      <a:gd name="T35" fmla="*/ 263 h 594"/>
                      <a:gd name="T36" fmla="*/ 4396 w 494"/>
                      <a:gd name="T37" fmla="*/ 80 h 594"/>
                      <a:gd name="T38" fmla="*/ 3844 w 494"/>
                      <a:gd name="T39" fmla="*/ 0 h 594"/>
                      <a:gd name="T40" fmla="*/ 3223 w 494"/>
                      <a:gd name="T41" fmla="*/ 0 h 594"/>
                      <a:gd name="T42" fmla="*/ 2686 w 494"/>
                      <a:gd name="T43" fmla="*/ 53 h 594"/>
                      <a:gd name="T44" fmla="*/ 2166 w 494"/>
                      <a:gd name="T45" fmla="*/ 162 h 594"/>
                      <a:gd name="T46" fmla="*/ 1714 w 494"/>
                      <a:gd name="T47" fmla="*/ 316 h 594"/>
                      <a:gd name="T48" fmla="*/ 1249 w 494"/>
                      <a:gd name="T49" fmla="*/ 534 h 594"/>
                      <a:gd name="T50" fmla="*/ 832 w 494"/>
                      <a:gd name="T51" fmla="*/ 799 h 594"/>
                      <a:gd name="T52" fmla="*/ 481 w 494"/>
                      <a:gd name="T53" fmla="*/ 1092 h 594"/>
                      <a:gd name="T54" fmla="*/ 169 w 494"/>
                      <a:gd name="T55" fmla="*/ 1511 h 594"/>
                      <a:gd name="T56" fmla="*/ 16 w 494"/>
                      <a:gd name="T57" fmla="*/ 1947 h 594"/>
                      <a:gd name="T58" fmla="*/ 0 w 494"/>
                      <a:gd name="T59" fmla="*/ 2332 h 594"/>
                      <a:gd name="T60" fmla="*/ 45 w 494"/>
                      <a:gd name="T61" fmla="*/ 2745 h 594"/>
                      <a:gd name="T62" fmla="*/ 196 w 494"/>
                      <a:gd name="T63" fmla="*/ 3157 h 594"/>
                      <a:gd name="T64" fmla="*/ 481 w 494"/>
                      <a:gd name="T65" fmla="*/ 3548 h 594"/>
                      <a:gd name="T66" fmla="*/ 816 w 494"/>
                      <a:gd name="T67" fmla="*/ 3933 h 594"/>
                      <a:gd name="T68" fmla="*/ 1274 w 494"/>
                      <a:gd name="T69" fmla="*/ 4454 h 594"/>
                      <a:gd name="T70" fmla="*/ 1474 w 494"/>
                      <a:gd name="T71" fmla="*/ 4748 h 594"/>
                      <a:gd name="T72" fmla="*/ 1613 w 494"/>
                      <a:gd name="T73" fmla="*/ 5081 h 594"/>
                      <a:gd name="T74" fmla="*/ 1714 w 494"/>
                      <a:gd name="T75" fmla="*/ 5564 h 594"/>
                      <a:gd name="T76" fmla="*/ 1809 w 494"/>
                      <a:gd name="T77" fmla="*/ 5976 h 594"/>
                      <a:gd name="T78" fmla="*/ 1866 w 494"/>
                      <a:gd name="T79" fmla="*/ 6143 h 594"/>
                      <a:gd name="T80" fmla="*/ 1895 w 494"/>
                      <a:gd name="T81" fmla="*/ 6174 h 594"/>
                      <a:gd name="T82" fmla="*/ 1978 w 494"/>
                      <a:gd name="T83" fmla="*/ 6240 h 594"/>
                      <a:gd name="T84" fmla="*/ 2182 w 494"/>
                      <a:gd name="T85" fmla="*/ 6320 h 594"/>
                      <a:gd name="T86" fmla="*/ 2422 w 494"/>
                      <a:gd name="T87" fmla="*/ 6372 h 594"/>
                      <a:gd name="T88" fmla="*/ 2686 w 494"/>
                      <a:gd name="T89" fmla="*/ 6414 h 594"/>
                      <a:gd name="T90" fmla="*/ 2952 w 494"/>
                      <a:gd name="T91" fmla="*/ 6438 h 594"/>
                      <a:gd name="T92" fmla="*/ 3223 w 494"/>
                      <a:gd name="T93" fmla="*/ 6445 h 594"/>
                      <a:gd name="T94" fmla="*/ 3464 w 494"/>
                      <a:gd name="T95" fmla="*/ 6454 h 594"/>
                      <a:gd name="T96" fmla="*/ 3749 w 494"/>
                      <a:gd name="T97" fmla="*/ 6445 h 594"/>
                      <a:gd name="T98" fmla="*/ 4020 w 494"/>
                      <a:gd name="T99" fmla="*/ 6438 h 594"/>
                      <a:gd name="T100" fmla="*/ 4272 w 494"/>
                      <a:gd name="T101" fmla="*/ 6401 h 594"/>
                      <a:gd name="T102" fmla="*/ 4513 w 494"/>
                      <a:gd name="T103" fmla="*/ 6372 h 594"/>
                      <a:gd name="T104" fmla="*/ 4742 w 494"/>
                      <a:gd name="T105" fmla="*/ 6320 h 594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94" h="594">
                        <a:moveTo>
                          <a:pt x="345" y="577"/>
                        </a:moveTo>
                        <a:lnTo>
                          <a:pt x="349" y="574"/>
                        </a:lnTo>
                        <a:lnTo>
                          <a:pt x="353" y="572"/>
                        </a:lnTo>
                        <a:lnTo>
                          <a:pt x="354" y="570"/>
                        </a:lnTo>
                        <a:lnTo>
                          <a:pt x="356" y="568"/>
                        </a:lnTo>
                        <a:lnTo>
                          <a:pt x="357" y="567"/>
                        </a:lnTo>
                        <a:lnTo>
                          <a:pt x="358" y="566"/>
                        </a:lnTo>
                        <a:lnTo>
                          <a:pt x="358" y="565"/>
                        </a:lnTo>
                        <a:lnTo>
                          <a:pt x="359" y="563"/>
                        </a:lnTo>
                        <a:lnTo>
                          <a:pt x="360" y="561"/>
                        </a:lnTo>
                        <a:lnTo>
                          <a:pt x="360" y="559"/>
                        </a:lnTo>
                        <a:lnTo>
                          <a:pt x="362" y="550"/>
                        </a:lnTo>
                        <a:lnTo>
                          <a:pt x="376" y="473"/>
                        </a:lnTo>
                        <a:lnTo>
                          <a:pt x="379" y="462"/>
                        </a:lnTo>
                        <a:lnTo>
                          <a:pt x="381" y="454"/>
                        </a:lnTo>
                        <a:lnTo>
                          <a:pt x="385" y="443"/>
                        </a:lnTo>
                        <a:lnTo>
                          <a:pt x="390" y="431"/>
                        </a:lnTo>
                        <a:lnTo>
                          <a:pt x="395" y="420"/>
                        </a:lnTo>
                        <a:lnTo>
                          <a:pt x="400" y="411"/>
                        </a:lnTo>
                        <a:lnTo>
                          <a:pt x="404" y="403"/>
                        </a:lnTo>
                        <a:lnTo>
                          <a:pt x="408" y="396"/>
                        </a:lnTo>
                        <a:lnTo>
                          <a:pt x="416" y="383"/>
                        </a:lnTo>
                        <a:lnTo>
                          <a:pt x="424" y="371"/>
                        </a:lnTo>
                        <a:lnTo>
                          <a:pt x="433" y="360"/>
                        </a:lnTo>
                        <a:lnTo>
                          <a:pt x="439" y="351"/>
                        </a:lnTo>
                        <a:lnTo>
                          <a:pt x="451" y="335"/>
                        </a:lnTo>
                        <a:lnTo>
                          <a:pt x="458" y="324"/>
                        </a:lnTo>
                        <a:lnTo>
                          <a:pt x="465" y="314"/>
                        </a:lnTo>
                        <a:lnTo>
                          <a:pt x="470" y="304"/>
                        </a:lnTo>
                        <a:lnTo>
                          <a:pt x="476" y="291"/>
                        </a:lnTo>
                        <a:lnTo>
                          <a:pt x="480" y="280"/>
                        </a:lnTo>
                        <a:lnTo>
                          <a:pt x="484" y="268"/>
                        </a:lnTo>
                        <a:lnTo>
                          <a:pt x="487" y="258"/>
                        </a:lnTo>
                        <a:lnTo>
                          <a:pt x="490" y="247"/>
                        </a:lnTo>
                        <a:lnTo>
                          <a:pt x="492" y="232"/>
                        </a:lnTo>
                        <a:lnTo>
                          <a:pt x="493" y="216"/>
                        </a:lnTo>
                        <a:lnTo>
                          <a:pt x="493" y="201"/>
                        </a:lnTo>
                        <a:lnTo>
                          <a:pt x="491" y="189"/>
                        </a:lnTo>
                        <a:lnTo>
                          <a:pt x="489" y="178"/>
                        </a:lnTo>
                        <a:lnTo>
                          <a:pt x="487" y="167"/>
                        </a:lnTo>
                        <a:lnTo>
                          <a:pt x="483" y="154"/>
                        </a:lnTo>
                        <a:lnTo>
                          <a:pt x="478" y="141"/>
                        </a:lnTo>
                        <a:lnTo>
                          <a:pt x="473" y="129"/>
                        </a:lnTo>
                        <a:lnTo>
                          <a:pt x="468" y="117"/>
                        </a:lnTo>
                        <a:lnTo>
                          <a:pt x="461" y="107"/>
                        </a:lnTo>
                        <a:lnTo>
                          <a:pt x="451" y="94"/>
                        </a:lnTo>
                        <a:lnTo>
                          <a:pt x="441" y="82"/>
                        </a:lnTo>
                        <a:lnTo>
                          <a:pt x="431" y="72"/>
                        </a:lnTo>
                        <a:lnTo>
                          <a:pt x="421" y="63"/>
                        </a:lnTo>
                        <a:lnTo>
                          <a:pt x="411" y="55"/>
                        </a:lnTo>
                        <a:lnTo>
                          <a:pt x="399" y="47"/>
                        </a:lnTo>
                        <a:lnTo>
                          <a:pt x="388" y="39"/>
                        </a:lnTo>
                        <a:lnTo>
                          <a:pt x="374" y="32"/>
                        </a:lnTo>
                        <a:lnTo>
                          <a:pt x="359" y="24"/>
                        </a:lnTo>
                        <a:lnTo>
                          <a:pt x="344" y="17"/>
                        </a:lnTo>
                        <a:lnTo>
                          <a:pt x="327" y="12"/>
                        </a:lnTo>
                        <a:lnTo>
                          <a:pt x="311" y="7"/>
                        </a:lnTo>
                        <a:lnTo>
                          <a:pt x="299" y="5"/>
                        </a:lnTo>
                        <a:lnTo>
                          <a:pt x="285" y="2"/>
                        </a:lnTo>
                        <a:lnTo>
                          <a:pt x="272" y="0"/>
                        </a:lnTo>
                        <a:lnTo>
                          <a:pt x="257" y="0"/>
                        </a:lnTo>
                        <a:lnTo>
                          <a:pt x="243" y="0"/>
                        </a:lnTo>
                        <a:lnTo>
                          <a:pt x="228" y="0"/>
                        </a:lnTo>
                        <a:lnTo>
                          <a:pt x="215" y="0"/>
                        </a:lnTo>
                        <a:lnTo>
                          <a:pt x="201" y="3"/>
                        </a:lnTo>
                        <a:lnTo>
                          <a:pt x="190" y="5"/>
                        </a:lnTo>
                        <a:lnTo>
                          <a:pt x="177" y="8"/>
                        </a:lnTo>
                        <a:lnTo>
                          <a:pt x="164" y="11"/>
                        </a:lnTo>
                        <a:lnTo>
                          <a:pt x="153" y="15"/>
                        </a:lnTo>
                        <a:lnTo>
                          <a:pt x="142" y="19"/>
                        </a:lnTo>
                        <a:lnTo>
                          <a:pt x="132" y="24"/>
                        </a:lnTo>
                        <a:lnTo>
                          <a:pt x="121" y="29"/>
                        </a:lnTo>
                        <a:lnTo>
                          <a:pt x="111" y="35"/>
                        </a:lnTo>
                        <a:lnTo>
                          <a:pt x="99" y="42"/>
                        </a:lnTo>
                        <a:lnTo>
                          <a:pt x="88" y="49"/>
                        </a:lnTo>
                        <a:lnTo>
                          <a:pt x="79" y="56"/>
                        </a:lnTo>
                        <a:lnTo>
                          <a:pt x="69" y="64"/>
                        </a:lnTo>
                        <a:lnTo>
                          <a:pt x="59" y="73"/>
                        </a:lnTo>
                        <a:lnTo>
                          <a:pt x="50" y="81"/>
                        </a:lnTo>
                        <a:lnTo>
                          <a:pt x="42" y="89"/>
                        </a:lnTo>
                        <a:lnTo>
                          <a:pt x="34" y="100"/>
                        </a:lnTo>
                        <a:lnTo>
                          <a:pt x="25" y="112"/>
                        </a:lnTo>
                        <a:lnTo>
                          <a:pt x="17" y="126"/>
                        </a:lnTo>
                        <a:lnTo>
                          <a:pt x="12" y="139"/>
                        </a:lnTo>
                        <a:lnTo>
                          <a:pt x="8" y="153"/>
                        </a:lnTo>
                        <a:lnTo>
                          <a:pt x="3" y="166"/>
                        </a:lnTo>
                        <a:lnTo>
                          <a:pt x="1" y="179"/>
                        </a:lnTo>
                        <a:lnTo>
                          <a:pt x="0" y="191"/>
                        </a:lnTo>
                        <a:lnTo>
                          <a:pt x="0" y="203"/>
                        </a:lnTo>
                        <a:lnTo>
                          <a:pt x="0" y="214"/>
                        </a:lnTo>
                        <a:lnTo>
                          <a:pt x="0" y="227"/>
                        </a:lnTo>
                        <a:lnTo>
                          <a:pt x="0" y="238"/>
                        </a:lnTo>
                        <a:lnTo>
                          <a:pt x="3" y="252"/>
                        </a:lnTo>
                        <a:lnTo>
                          <a:pt x="5" y="264"/>
                        </a:lnTo>
                        <a:lnTo>
                          <a:pt x="9" y="277"/>
                        </a:lnTo>
                        <a:lnTo>
                          <a:pt x="14" y="290"/>
                        </a:lnTo>
                        <a:lnTo>
                          <a:pt x="20" y="303"/>
                        </a:lnTo>
                        <a:lnTo>
                          <a:pt x="27" y="314"/>
                        </a:lnTo>
                        <a:lnTo>
                          <a:pt x="34" y="326"/>
                        </a:lnTo>
                        <a:lnTo>
                          <a:pt x="43" y="338"/>
                        </a:lnTo>
                        <a:lnTo>
                          <a:pt x="50" y="349"/>
                        </a:lnTo>
                        <a:lnTo>
                          <a:pt x="58" y="361"/>
                        </a:lnTo>
                        <a:lnTo>
                          <a:pt x="66" y="373"/>
                        </a:lnTo>
                        <a:lnTo>
                          <a:pt x="78" y="390"/>
                        </a:lnTo>
                        <a:lnTo>
                          <a:pt x="90" y="409"/>
                        </a:lnTo>
                        <a:lnTo>
                          <a:pt x="96" y="418"/>
                        </a:lnTo>
                        <a:lnTo>
                          <a:pt x="100" y="426"/>
                        </a:lnTo>
                        <a:lnTo>
                          <a:pt x="104" y="436"/>
                        </a:lnTo>
                        <a:lnTo>
                          <a:pt x="108" y="446"/>
                        </a:lnTo>
                        <a:lnTo>
                          <a:pt x="111" y="456"/>
                        </a:lnTo>
                        <a:lnTo>
                          <a:pt x="114" y="467"/>
                        </a:lnTo>
                        <a:lnTo>
                          <a:pt x="116" y="482"/>
                        </a:lnTo>
                        <a:lnTo>
                          <a:pt x="120" y="498"/>
                        </a:lnTo>
                        <a:lnTo>
                          <a:pt x="121" y="511"/>
                        </a:lnTo>
                        <a:lnTo>
                          <a:pt x="124" y="527"/>
                        </a:lnTo>
                        <a:lnTo>
                          <a:pt x="126" y="539"/>
                        </a:lnTo>
                        <a:lnTo>
                          <a:pt x="128" y="549"/>
                        </a:lnTo>
                        <a:lnTo>
                          <a:pt x="130" y="559"/>
                        </a:lnTo>
                        <a:lnTo>
                          <a:pt x="132" y="561"/>
                        </a:lnTo>
                        <a:lnTo>
                          <a:pt x="132" y="564"/>
                        </a:lnTo>
                        <a:lnTo>
                          <a:pt x="132" y="565"/>
                        </a:lnTo>
                        <a:lnTo>
                          <a:pt x="133" y="566"/>
                        </a:lnTo>
                        <a:lnTo>
                          <a:pt x="134" y="567"/>
                        </a:lnTo>
                        <a:lnTo>
                          <a:pt x="136" y="569"/>
                        </a:lnTo>
                        <a:lnTo>
                          <a:pt x="138" y="571"/>
                        </a:lnTo>
                        <a:lnTo>
                          <a:pt x="140" y="573"/>
                        </a:lnTo>
                        <a:lnTo>
                          <a:pt x="144" y="576"/>
                        </a:lnTo>
                        <a:lnTo>
                          <a:pt x="148" y="577"/>
                        </a:lnTo>
                        <a:lnTo>
                          <a:pt x="154" y="580"/>
                        </a:lnTo>
                        <a:lnTo>
                          <a:pt x="160" y="582"/>
                        </a:lnTo>
                        <a:lnTo>
                          <a:pt x="166" y="584"/>
                        </a:lnTo>
                        <a:lnTo>
                          <a:pt x="171" y="585"/>
                        </a:lnTo>
                        <a:lnTo>
                          <a:pt x="176" y="586"/>
                        </a:lnTo>
                        <a:lnTo>
                          <a:pt x="183" y="587"/>
                        </a:lnTo>
                        <a:lnTo>
                          <a:pt x="190" y="589"/>
                        </a:lnTo>
                        <a:lnTo>
                          <a:pt x="195" y="589"/>
                        </a:lnTo>
                        <a:lnTo>
                          <a:pt x="202" y="590"/>
                        </a:lnTo>
                        <a:lnTo>
                          <a:pt x="209" y="591"/>
                        </a:lnTo>
                        <a:lnTo>
                          <a:pt x="215" y="592"/>
                        </a:lnTo>
                        <a:lnTo>
                          <a:pt x="221" y="592"/>
                        </a:lnTo>
                        <a:lnTo>
                          <a:pt x="228" y="592"/>
                        </a:lnTo>
                        <a:lnTo>
                          <a:pt x="234" y="593"/>
                        </a:lnTo>
                        <a:lnTo>
                          <a:pt x="240" y="593"/>
                        </a:lnTo>
                        <a:lnTo>
                          <a:pt x="245" y="593"/>
                        </a:lnTo>
                        <a:lnTo>
                          <a:pt x="251" y="593"/>
                        </a:lnTo>
                        <a:lnTo>
                          <a:pt x="259" y="593"/>
                        </a:lnTo>
                        <a:lnTo>
                          <a:pt x="265" y="592"/>
                        </a:lnTo>
                        <a:lnTo>
                          <a:pt x="270" y="592"/>
                        </a:lnTo>
                        <a:lnTo>
                          <a:pt x="277" y="592"/>
                        </a:lnTo>
                        <a:lnTo>
                          <a:pt x="284" y="591"/>
                        </a:lnTo>
                        <a:lnTo>
                          <a:pt x="290" y="590"/>
                        </a:lnTo>
                        <a:lnTo>
                          <a:pt x="297" y="589"/>
                        </a:lnTo>
                        <a:lnTo>
                          <a:pt x="302" y="588"/>
                        </a:lnTo>
                        <a:lnTo>
                          <a:pt x="308" y="587"/>
                        </a:lnTo>
                        <a:lnTo>
                          <a:pt x="314" y="586"/>
                        </a:lnTo>
                        <a:lnTo>
                          <a:pt x="319" y="585"/>
                        </a:lnTo>
                        <a:lnTo>
                          <a:pt x="325" y="584"/>
                        </a:lnTo>
                        <a:lnTo>
                          <a:pt x="330" y="582"/>
                        </a:lnTo>
                        <a:lnTo>
                          <a:pt x="335" y="580"/>
                        </a:lnTo>
                        <a:lnTo>
                          <a:pt x="340" y="578"/>
                        </a:lnTo>
                        <a:lnTo>
                          <a:pt x="345" y="577"/>
                        </a:lnTo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rgbClr val="FFFF00"/>
                      </a:gs>
                    </a:gsLst>
                    <a:path path="rect">
                      <a:fillToRect l="100000" b="100000"/>
                    </a:path>
                  </a:gradFill>
                  <a:ln w="12700" cap="rnd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6" name="Freeform 201"/>
                  <p:cNvSpPr>
                    <a:spLocks/>
                  </p:cNvSpPr>
                  <p:nvPr/>
                </p:nvSpPr>
                <p:spPr bwMode="auto">
                  <a:xfrm>
                    <a:off x="7149" y="856"/>
                    <a:ext cx="163" cy="162"/>
                  </a:xfrm>
                  <a:custGeom>
                    <a:avLst/>
                    <a:gdLst>
                      <a:gd name="T0" fmla="*/ 0 w 84"/>
                      <a:gd name="T1" fmla="*/ 0 h 89"/>
                      <a:gd name="T2" fmla="*/ 312 w 84"/>
                      <a:gd name="T3" fmla="*/ 96 h 89"/>
                      <a:gd name="T4" fmla="*/ 600 w 84"/>
                      <a:gd name="T5" fmla="*/ 211 h 89"/>
                      <a:gd name="T6" fmla="*/ 809 w 84"/>
                      <a:gd name="T7" fmla="*/ 331 h 89"/>
                      <a:gd name="T8" fmla="*/ 949 w 84"/>
                      <a:gd name="T9" fmla="*/ 453 h 89"/>
                      <a:gd name="T10" fmla="*/ 1050 w 84"/>
                      <a:gd name="T11" fmla="*/ 573 h 89"/>
                      <a:gd name="T12" fmla="*/ 1118 w 84"/>
                      <a:gd name="T13" fmla="*/ 683 h 89"/>
                      <a:gd name="T14" fmla="*/ 1174 w 84"/>
                      <a:gd name="T15" fmla="*/ 801 h 89"/>
                      <a:gd name="T16" fmla="*/ 768 w 84"/>
                      <a:gd name="T17" fmla="*/ 965 h 89"/>
                      <a:gd name="T18" fmla="*/ 708 w 84"/>
                      <a:gd name="T19" fmla="*/ 801 h 89"/>
                      <a:gd name="T20" fmla="*/ 652 w 84"/>
                      <a:gd name="T21" fmla="*/ 639 h 89"/>
                      <a:gd name="T22" fmla="*/ 553 w 84"/>
                      <a:gd name="T23" fmla="*/ 457 h 89"/>
                      <a:gd name="T24" fmla="*/ 425 w 84"/>
                      <a:gd name="T25" fmla="*/ 319 h 89"/>
                      <a:gd name="T26" fmla="*/ 256 w 84"/>
                      <a:gd name="T27" fmla="*/ 162 h 89"/>
                      <a:gd name="T28" fmla="*/ 0 w 84"/>
                      <a:gd name="T29" fmla="*/ 0 h 8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84" h="89">
                        <a:moveTo>
                          <a:pt x="0" y="0"/>
                        </a:moveTo>
                        <a:lnTo>
                          <a:pt x="22" y="9"/>
                        </a:lnTo>
                        <a:lnTo>
                          <a:pt x="42" y="19"/>
                        </a:lnTo>
                        <a:lnTo>
                          <a:pt x="57" y="30"/>
                        </a:lnTo>
                        <a:lnTo>
                          <a:pt x="67" y="41"/>
                        </a:lnTo>
                        <a:lnTo>
                          <a:pt x="74" y="52"/>
                        </a:lnTo>
                        <a:lnTo>
                          <a:pt x="79" y="62"/>
                        </a:lnTo>
                        <a:lnTo>
                          <a:pt x="83" y="73"/>
                        </a:lnTo>
                        <a:lnTo>
                          <a:pt x="54" y="88"/>
                        </a:lnTo>
                        <a:lnTo>
                          <a:pt x="50" y="73"/>
                        </a:lnTo>
                        <a:lnTo>
                          <a:pt x="46" y="58"/>
                        </a:lnTo>
                        <a:lnTo>
                          <a:pt x="39" y="42"/>
                        </a:lnTo>
                        <a:lnTo>
                          <a:pt x="30" y="29"/>
                        </a:lnTo>
                        <a:lnTo>
                          <a:pt x="18" y="1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0" name="Group 202"/>
                <p:cNvGrpSpPr>
                  <a:grpSpLocks/>
                </p:cNvGrpSpPr>
                <p:nvPr/>
              </p:nvGrpSpPr>
              <p:grpSpPr bwMode="auto">
                <a:xfrm>
                  <a:off x="1344" y="1296"/>
                  <a:ext cx="480" cy="672"/>
                  <a:chOff x="6480" y="720"/>
                  <a:chExt cx="958" cy="1468"/>
                </a:xfrm>
              </p:grpSpPr>
              <p:grpSp>
                <p:nvGrpSpPr>
                  <p:cNvPr id="266" name="Group 203"/>
                  <p:cNvGrpSpPr>
                    <a:grpSpLocks/>
                  </p:cNvGrpSpPr>
                  <p:nvPr/>
                </p:nvGrpSpPr>
                <p:grpSpPr bwMode="auto">
                  <a:xfrm>
                    <a:off x="6768" y="1824"/>
                    <a:ext cx="434" cy="364"/>
                    <a:chOff x="7006" y="1824"/>
                    <a:chExt cx="434" cy="364"/>
                  </a:xfrm>
                </p:grpSpPr>
                <p:grpSp>
                  <p:nvGrpSpPr>
                    <p:cNvPr id="269" name="Group 20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104" y="2112"/>
                      <a:ext cx="238" cy="76"/>
                      <a:chOff x="3155" y="1927"/>
                      <a:chExt cx="123" cy="42"/>
                    </a:xfrm>
                  </p:grpSpPr>
                  <p:sp>
                    <p:nvSpPr>
                      <p:cNvPr id="282" name="Freeform 20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55" y="1927"/>
                        <a:ext cx="123" cy="42"/>
                      </a:xfrm>
                      <a:custGeom>
                        <a:avLst/>
                        <a:gdLst>
                          <a:gd name="T0" fmla="*/ 0 w 123"/>
                          <a:gd name="T1" fmla="*/ 0 h 42"/>
                          <a:gd name="T2" fmla="*/ 24 w 123"/>
                          <a:gd name="T3" fmla="*/ 32 h 42"/>
                          <a:gd name="T4" fmla="*/ 26 w 123"/>
                          <a:gd name="T5" fmla="*/ 34 h 42"/>
                          <a:gd name="T6" fmla="*/ 29 w 123"/>
                          <a:gd name="T7" fmla="*/ 35 h 42"/>
                          <a:gd name="T8" fmla="*/ 33 w 123"/>
                          <a:gd name="T9" fmla="*/ 37 h 42"/>
                          <a:gd name="T10" fmla="*/ 37 w 123"/>
                          <a:gd name="T11" fmla="*/ 38 h 42"/>
                          <a:gd name="T12" fmla="*/ 42 w 123"/>
                          <a:gd name="T13" fmla="*/ 39 h 42"/>
                          <a:gd name="T14" fmla="*/ 46 w 123"/>
                          <a:gd name="T15" fmla="*/ 39 h 42"/>
                          <a:gd name="T16" fmla="*/ 50 w 123"/>
                          <a:gd name="T17" fmla="*/ 40 h 42"/>
                          <a:gd name="T18" fmla="*/ 54 w 123"/>
                          <a:gd name="T19" fmla="*/ 40 h 42"/>
                          <a:gd name="T20" fmla="*/ 59 w 123"/>
                          <a:gd name="T21" fmla="*/ 41 h 42"/>
                          <a:gd name="T22" fmla="*/ 62 w 123"/>
                          <a:gd name="T23" fmla="*/ 41 h 42"/>
                          <a:gd name="T24" fmla="*/ 68 w 123"/>
                          <a:gd name="T25" fmla="*/ 40 h 42"/>
                          <a:gd name="T26" fmla="*/ 72 w 123"/>
                          <a:gd name="T27" fmla="*/ 40 h 42"/>
                          <a:gd name="T28" fmla="*/ 77 w 123"/>
                          <a:gd name="T29" fmla="*/ 39 h 42"/>
                          <a:gd name="T30" fmla="*/ 81 w 123"/>
                          <a:gd name="T31" fmla="*/ 39 h 42"/>
                          <a:gd name="T32" fmla="*/ 85 w 123"/>
                          <a:gd name="T33" fmla="*/ 38 h 42"/>
                          <a:gd name="T34" fmla="*/ 89 w 123"/>
                          <a:gd name="T35" fmla="*/ 37 h 42"/>
                          <a:gd name="T36" fmla="*/ 93 w 123"/>
                          <a:gd name="T37" fmla="*/ 35 h 42"/>
                          <a:gd name="T38" fmla="*/ 95 w 123"/>
                          <a:gd name="T39" fmla="*/ 34 h 42"/>
                          <a:gd name="T40" fmla="*/ 97 w 123"/>
                          <a:gd name="T41" fmla="*/ 33 h 42"/>
                          <a:gd name="T42" fmla="*/ 99 w 123"/>
                          <a:gd name="T43" fmla="*/ 31 h 42"/>
                          <a:gd name="T44" fmla="*/ 122 w 123"/>
                          <a:gd name="T45" fmla="*/ 0 h 42"/>
                          <a:gd name="T46" fmla="*/ 0 w 123"/>
                          <a:gd name="T47" fmla="*/ 0 h 42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  <a:gd name="T66" fmla="*/ 0 60000 65536"/>
                          <a:gd name="T67" fmla="*/ 0 60000 65536"/>
                          <a:gd name="T68" fmla="*/ 0 60000 65536"/>
                          <a:gd name="T69" fmla="*/ 0 60000 65536"/>
                          <a:gd name="T70" fmla="*/ 0 60000 65536"/>
                          <a:gd name="T71" fmla="*/ 0 60000 65536"/>
                        </a:gdLst>
                        <a:ahLst/>
                        <a:cxnLst>
                          <a:cxn ang="T48">
                            <a:pos x="T0" y="T1"/>
                          </a:cxn>
                          <a:cxn ang="T49">
                            <a:pos x="T2" y="T3"/>
                          </a:cxn>
                          <a:cxn ang="T50">
                            <a:pos x="T4" y="T5"/>
                          </a:cxn>
                          <a:cxn ang="T51">
                            <a:pos x="T6" y="T7"/>
                          </a:cxn>
                          <a:cxn ang="T52">
                            <a:pos x="T8" y="T9"/>
                          </a:cxn>
                          <a:cxn ang="T53">
                            <a:pos x="T10" y="T11"/>
                          </a:cxn>
                          <a:cxn ang="T54">
                            <a:pos x="T12" y="T13"/>
                          </a:cxn>
                          <a:cxn ang="T55">
                            <a:pos x="T14" y="T15"/>
                          </a:cxn>
                          <a:cxn ang="T56">
                            <a:pos x="T16" y="T17"/>
                          </a:cxn>
                          <a:cxn ang="T57">
                            <a:pos x="T18" y="T19"/>
                          </a:cxn>
                          <a:cxn ang="T58">
                            <a:pos x="T20" y="T21"/>
                          </a:cxn>
                          <a:cxn ang="T59">
                            <a:pos x="T22" y="T23"/>
                          </a:cxn>
                          <a:cxn ang="T60">
                            <a:pos x="T24" y="T25"/>
                          </a:cxn>
                          <a:cxn ang="T61">
                            <a:pos x="T26" y="T27"/>
                          </a:cxn>
                          <a:cxn ang="T62">
                            <a:pos x="T28" y="T29"/>
                          </a:cxn>
                          <a:cxn ang="T63">
                            <a:pos x="T30" y="T31"/>
                          </a:cxn>
                          <a:cxn ang="T64">
                            <a:pos x="T32" y="T33"/>
                          </a:cxn>
                          <a:cxn ang="T65">
                            <a:pos x="T34" y="T35"/>
                          </a:cxn>
                          <a:cxn ang="T66">
                            <a:pos x="T36" y="T37"/>
                          </a:cxn>
                          <a:cxn ang="T67">
                            <a:pos x="T38" y="T39"/>
                          </a:cxn>
                          <a:cxn ang="T68">
                            <a:pos x="T40" y="T41"/>
                          </a:cxn>
                          <a:cxn ang="T69">
                            <a:pos x="T42" y="T43"/>
                          </a:cxn>
                          <a:cxn ang="T70">
                            <a:pos x="T44" y="T45"/>
                          </a:cxn>
                          <a:cxn ang="T71">
                            <a:pos x="T46" y="T47"/>
                          </a:cxn>
                        </a:cxnLst>
                        <a:rect l="0" t="0" r="r" b="b"/>
                        <a:pathLst>
                          <a:path w="123" h="42">
                            <a:moveTo>
                              <a:pt x="0" y="0"/>
                            </a:moveTo>
                            <a:lnTo>
                              <a:pt x="24" y="32"/>
                            </a:lnTo>
                            <a:lnTo>
                              <a:pt x="26" y="34"/>
                            </a:lnTo>
                            <a:lnTo>
                              <a:pt x="29" y="35"/>
                            </a:lnTo>
                            <a:lnTo>
                              <a:pt x="33" y="37"/>
                            </a:lnTo>
                            <a:lnTo>
                              <a:pt x="37" y="38"/>
                            </a:lnTo>
                            <a:lnTo>
                              <a:pt x="42" y="39"/>
                            </a:lnTo>
                            <a:lnTo>
                              <a:pt x="46" y="39"/>
                            </a:lnTo>
                            <a:lnTo>
                              <a:pt x="50" y="40"/>
                            </a:lnTo>
                            <a:lnTo>
                              <a:pt x="54" y="40"/>
                            </a:lnTo>
                            <a:lnTo>
                              <a:pt x="59" y="41"/>
                            </a:lnTo>
                            <a:lnTo>
                              <a:pt x="62" y="41"/>
                            </a:lnTo>
                            <a:lnTo>
                              <a:pt x="68" y="40"/>
                            </a:lnTo>
                            <a:lnTo>
                              <a:pt x="72" y="40"/>
                            </a:lnTo>
                            <a:lnTo>
                              <a:pt x="77" y="39"/>
                            </a:lnTo>
                            <a:lnTo>
                              <a:pt x="81" y="39"/>
                            </a:lnTo>
                            <a:lnTo>
                              <a:pt x="85" y="38"/>
                            </a:lnTo>
                            <a:lnTo>
                              <a:pt x="89" y="37"/>
                            </a:lnTo>
                            <a:lnTo>
                              <a:pt x="93" y="35"/>
                            </a:lnTo>
                            <a:lnTo>
                              <a:pt x="95" y="34"/>
                            </a:lnTo>
                            <a:lnTo>
                              <a:pt x="97" y="33"/>
                            </a:lnTo>
                            <a:lnTo>
                              <a:pt x="99" y="31"/>
                            </a:lnTo>
                            <a:lnTo>
                              <a:pt x="122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Freeform 20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74" y="1927"/>
                        <a:ext cx="56" cy="42"/>
                      </a:xfrm>
                      <a:custGeom>
                        <a:avLst/>
                        <a:gdLst>
                          <a:gd name="T0" fmla="*/ 0 w 56"/>
                          <a:gd name="T1" fmla="*/ 0 h 42"/>
                          <a:gd name="T2" fmla="*/ 15 w 56"/>
                          <a:gd name="T3" fmla="*/ 37 h 42"/>
                          <a:gd name="T4" fmla="*/ 18 w 56"/>
                          <a:gd name="T5" fmla="*/ 38 h 42"/>
                          <a:gd name="T6" fmla="*/ 23 w 56"/>
                          <a:gd name="T7" fmla="*/ 39 h 42"/>
                          <a:gd name="T8" fmla="*/ 27 w 56"/>
                          <a:gd name="T9" fmla="*/ 39 h 42"/>
                          <a:gd name="T10" fmla="*/ 31 w 56"/>
                          <a:gd name="T11" fmla="*/ 40 h 42"/>
                          <a:gd name="T12" fmla="*/ 35 w 56"/>
                          <a:gd name="T13" fmla="*/ 40 h 42"/>
                          <a:gd name="T14" fmla="*/ 40 w 56"/>
                          <a:gd name="T15" fmla="*/ 41 h 42"/>
                          <a:gd name="T16" fmla="*/ 44 w 56"/>
                          <a:gd name="T17" fmla="*/ 41 h 42"/>
                          <a:gd name="T18" fmla="*/ 49 w 56"/>
                          <a:gd name="T19" fmla="*/ 40 h 42"/>
                          <a:gd name="T20" fmla="*/ 55 w 56"/>
                          <a:gd name="T21" fmla="*/ 0 h 42"/>
                          <a:gd name="T22" fmla="*/ 0 w 56"/>
                          <a:gd name="T23" fmla="*/ 0 h 42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0" t="0" r="r" b="b"/>
                        <a:pathLst>
                          <a:path w="56" h="42">
                            <a:moveTo>
                              <a:pt x="0" y="0"/>
                            </a:moveTo>
                            <a:lnTo>
                              <a:pt x="15" y="37"/>
                            </a:lnTo>
                            <a:lnTo>
                              <a:pt x="18" y="38"/>
                            </a:lnTo>
                            <a:lnTo>
                              <a:pt x="23" y="39"/>
                            </a:lnTo>
                            <a:lnTo>
                              <a:pt x="27" y="39"/>
                            </a:lnTo>
                            <a:lnTo>
                              <a:pt x="31" y="40"/>
                            </a:lnTo>
                            <a:lnTo>
                              <a:pt x="35" y="40"/>
                            </a:lnTo>
                            <a:lnTo>
                              <a:pt x="40" y="41"/>
                            </a:lnTo>
                            <a:lnTo>
                              <a:pt x="44" y="41"/>
                            </a:lnTo>
                            <a:lnTo>
                              <a:pt x="49" y="40"/>
                            </a:lnTo>
                            <a:lnTo>
                              <a:pt x="55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70" name="Freeform 207"/>
                    <p:cNvSpPr>
                      <a:spLocks/>
                    </p:cNvSpPr>
                    <p:nvPr/>
                  </p:nvSpPr>
                  <p:spPr bwMode="auto">
                    <a:xfrm>
                      <a:off x="7006" y="1824"/>
                      <a:ext cx="434" cy="269"/>
                    </a:xfrm>
                    <a:custGeom>
                      <a:avLst/>
                      <a:gdLst>
                        <a:gd name="T0" fmla="*/ 72 w 224"/>
                        <a:gd name="T1" fmla="*/ 44 h 148"/>
                        <a:gd name="T2" fmla="*/ 87 w 224"/>
                        <a:gd name="T3" fmla="*/ 80 h 148"/>
                        <a:gd name="T4" fmla="*/ 72 w 224"/>
                        <a:gd name="T5" fmla="*/ 162 h 148"/>
                        <a:gd name="T6" fmla="*/ 45 w 224"/>
                        <a:gd name="T7" fmla="*/ 211 h 148"/>
                        <a:gd name="T8" fmla="*/ 16 w 224"/>
                        <a:gd name="T9" fmla="*/ 271 h 148"/>
                        <a:gd name="T10" fmla="*/ 60 w 224"/>
                        <a:gd name="T11" fmla="*/ 331 h 148"/>
                        <a:gd name="T12" fmla="*/ 116 w 224"/>
                        <a:gd name="T13" fmla="*/ 389 h 148"/>
                        <a:gd name="T14" fmla="*/ 101 w 224"/>
                        <a:gd name="T15" fmla="*/ 425 h 148"/>
                        <a:gd name="T16" fmla="*/ 45 w 224"/>
                        <a:gd name="T17" fmla="*/ 480 h 148"/>
                        <a:gd name="T18" fmla="*/ 16 w 224"/>
                        <a:gd name="T19" fmla="*/ 522 h 148"/>
                        <a:gd name="T20" fmla="*/ 60 w 224"/>
                        <a:gd name="T21" fmla="*/ 574 h 148"/>
                        <a:gd name="T22" fmla="*/ 101 w 224"/>
                        <a:gd name="T23" fmla="*/ 611 h 148"/>
                        <a:gd name="T24" fmla="*/ 101 w 224"/>
                        <a:gd name="T25" fmla="*/ 667 h 148"/>
                        <a:gd name="T26" fmla="*/ 45 w 224"/>
                        <a:gd name="T27" fmla="*/ 720 h 148"/>
                        <a:gd name="T28" fmla="*/ 0 w 224"/>
                        <a:gd name="T29" fmla="*/ 772 h 148"/>
                        <a:gd name="T30" fmla="*/ 45 w 224"/>
                        <a:gd name="T31" fmla="*/ 829 h 148"/>
                        <a:gd name="T32" fmla="*/ 116 w 224"/>
                        <a:gd name="T33" fmla="*/ 872 h 148"/>
                        <a:gd name="T34" fmla="*/ 116 w 224"/>
                        <a:gd name="T35" fmla="*/ 961 h 148"/>
                        <a:gd name="T36" fmla="*/ 60 w 224"/>
                        <a:gd name="T37" fmla="*/ 1005 h 148"/>
                        <a:gd name="T38" fmla="*/ 72 w 224"/>
                        <a:gd name="T39" fmla="*/ 1043 h 148"/>
                        <a:gd name="T40" fmla="*/ 140 w 224"/>
                        <a:gd name="T41" fmla="*/ 1111 h 148"/>
                        <a:gd name="T42" fmla="*/ 364 w 224"/>
                        <a:gd name="T43" fmla="*/ 1278 h 148"/>
                        <a:gd name="T44" fmla="*/ 568 w 224"/>
                        <a:gd name="T45" fmla="*/ 1398 h 148"/>
                        <a:gd name="T46" fmla="*/ 752 w 224"/>
                        <a:gd name="T47" fmla="*/ 1470 h 148"/>
                        <a:gd name="T48" fmla="*/ 1070 w 224"/>
                        <a:gd name="T49" fmla="*/ 1563 h 148"/>
                        <a:gd name="T50" fmla="*/ 1381 w 224"/>
                        <a:gd name="T51" fmla="*/ 1592 h 148"/>
                        <a:gd name="T52" fmla="*/ 1790 w 224"/>
                        <a:gd name="T53" fmla="*/ 1592 h 148"/>
                        <a:gd name="T54" fmla="*/ 2147 w 224"/>
                        <a:gd name="T55" fmla="*/ 1572 h 148"/>
                        <a:gd name="T56" fmla="*/ 2391 w 224"/>
                        <a:gd name="T57" fmla="*/ 1527 h 148"/>
                        <a:gd name="T58" fmla="*/ 2554 w 224"/>
                        <a:gd name="T59" fmla="*/ 1463 h 148"/>
                        <a:gd name="T60" fmla="*/ 2662 w 224"/>
                        <a:gd name="T61" fmla="*/ 1398 h 148"/>
                        <a:gd name="T62" fmla="*/ 3003 w 224"/>
                        <a:gd name="T63" fmla="*/ 1094 h 148"/>
                        <a:gd name="T64" fmla="*/ 3071 w 224"/>
                        <a:gd name="T65" fmla="*/ 991 h 148"/>
                        <a:gd name="T66" fmla="*/ 3071 w 224"/>
                        <a:gd name="T67" fmla="*/ 949 h 148"/>
                        <a:gd name="T68" fmla="*/ 3034 w 224"/>
                        <a:gd name="T69" fmla="*/ 905 h 148"/>
                        <a:gd name="T70" fmla="*/ 3034 w 224"/>
                        <a:gd name="T71" fmla="*/ 840 h 148"/>
                        <a:gd name="T72" fmla="*/ 3071 w 224"/>
                        <a:gd name="T73" fmla="*/ 800 h 148"/>
                        <a:gd name="T74" fmla="*/ 3112 w 224"/>
                        <a:gd name="T75" fmla="*/ 751 h 148"/>
                        <a:gd name="T76" fmla="*/ 3143 w 224"/>
                        <a:gd name="T77" fmla="*/ 698 h 148"/>
                        <a:gd name="T78" fmla="*/ 3086 w 224"/>
                        <a:gd name="T79" fmla="*/ 654 h 148"/>
                        <a:gd name="T80" fmla="*/ 3048 w 224"/>
                        <a:gd name="T81" fmla="*/ 611 h 148"/>
                        <a:gd name="T82" fmla="*/ 3048 w 224"/>
                        <a:gd name="T83" fmla="*/ 571 h 148"/>
                        <a:gd name="T84" fmla="*/ 3112 w 224"/>
                        <a:gd name="T85" fmla="*/ 505 h 148"/>
                        <a:gd name="T86" fmla="*/ 3112 w 224"/>
                        <a:gd name="T87" fmla="*/ 449 h 148"/>
                        <a:gd name="T88" fmla="*/ 3071 w 224"/>
                        <a:gd name="T89" fmla="*/ 389 h 148"/>
                        <a:gd name="T90" fmla="*/ 3048 w 224"/>
                        <a:gd name="T91" fmla="*/ 336 h 148"/>
                        <a:gd name="T92" fmla="*/ 3071 w 224"/>
                        <a:gd name="T93" fmla="*/ 280 h 148"/>
                        <a:gd name="T94" fmla="*/ 3112 w 224"/>
                        <a:gd name="T95" fmla="*/ 251 h 148"/>
                        <a:gd name="T96" fmla="*/ 3143 w 224"/>
                        <a:gd name="T97" fmla="*/ 198 h 148"/>
                        <a:gd name="T98" fmla="*/ 3096 w 224"/>
                        <a:gd name="T99" fmla="*/ 145 h 148"/>
                        <a:gd name="T100" fmla="*/ 3055 w 224"/>
                        <a:gd name="T101" fmla="*/ 89 h 148"/>
                        <a:gd name="T102" fmla="*/ 3071 w 224"/>
                        <a:gd name="T103" fmla="*/ 29 h 148"/>
                        <a:gd name="T104" fmla="*/ 87 w 224"/>
                        <a:gd name="T105" fmla="*/ 0 h 148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</a:gdLst>
                      <a:ahLst/>
                      <a:cxnLst>
                        <a:cxn ang="T106">
                          <a:pos x="T0" y="T1"/>
                        </a:cxn>
                        <a:cxn ang="T107">
                          <a:pos x="T2" y="T3"/>
                        </a:cxn>
                        <a:cxn ang="T108">
                          <a:pos x="T4" y="T5"/>
                        </a:cxn>
                        <a:cxn ang="T109">
                          <a:pos x="T6" y="T7"/>
                        </a:cxn>
                        <a:cxn ang="T110">
                          <a:pos x="T8" y="T9"/>
                        </a:cxn>
                        <a:cxn ang="T111">
                          <a:pos x="T10" y="T11"/>
                        </a:cxn>
                        <a:cxn ang="T112">
                          <a:pos x="T12" y="T13"/>
                        </a:cxn>
                        <a:cxn ang="T113">
                          <a:pos x="T14" y="T15"/>
                        </a:cxn>
                        <a:cxn ang="T114">
                          <a:pos x="T16" y="T17"/>
                        </a:cxn>
                        <a:cxn ang="T115">
                          <a:pos x="T18" y="T19"/>
                        </a:cxn>
                        <a:cxn ang="T116">
                          <a:pos x="T20" y="T21"/>
                        </a:cxn>
                        <a:cxn ang="T117">
                          <a:pos x="T22" y="T23"/>
                        </a:cxn>
                        <a:cxn ang="T118">
                          <a:pos x="T24" y="T25"/>
                        </a:cxn>
                        <a:cxn ang="T119">
                          <a:pos x="T26" y="T27"/>
                        </a:cxn>
                        <a:cxn ang="T120">
                          <a:pos x="T28" y="T29"/>
                        </a:cxn>
                        <a:cxn ang="T121">
                          <a:pos x="T30" y="T31"/>
                        </a:cxn>
                        <a:cxn ang="T122">
                          <a:pos x="T32" y="T33"/>
                        </a:cxn>
                        <a:cxn ang="T123">
                          <a:pos x="T34" y="T35"/>
                        </a:cxn>
                        <a:cxn ang="T124">
                          <a:pos x="T36" y="T37"/>
                        </a:cxn>
                        <a:cxn ang="T125">
                          <a:pos x="T38" y="T39"/>
                        </a:cxn>
                        <a:cxn ang="T126">
                          <a:pos x="T40" y="T41"/>
                        </a:cxn>
                        <a:cxn ang="T127">
                          <a:pos x="T42" y="T43"/>
                        </a:cxn>
                        <a:cxn ang="T128">
                          <a:pos x="T44" y="T45"/>
                        </a:cxn>
                        <a:cxn ang="T129">
                          <a:pos x="T46" y="T47"/>
                        </a:cxn>
                        <a:cxn ang="T130">
                          <a:pos x="T48" y="T49"/>
                        </a:cxn>
                        <a:cxn ang="T131">
                          <a:pos x="T50" y="T51"/>
                        </a:cxn>
                        <a:cxn ang="T132">
                          <a:pos x="T52" y="T53"/>
                        </a:cxn>
                        <a:cxn ang="T133">
                          <a:pos x="T54" y="T55"/>
                        </a:cxn>
                        <a:cxn ang="T134">
                          <a:pos x="T56" y="T57"/>
                        </a:cxn>
                        <a:cxn ang="T135">
                          <a:pos x="T58" y="T59"/>
                        </a:cxn>
                        <a:cxn ang="T136">
                          <a:pos x="T60" y="T61"/>
                        </a:cxn>
                        <a:cxn ang="T137">
                          <a:pos x="T62" y="T63"/>
                        </a:cxn>
                        <a:cxn ang="T138">
                          <a:pos x="T64" y="T65"/>
                        </a:cxn>
                        <a:cxn ang="T139">
                          <a:pos x="T66" y="T67"/>
                        </a:cxn>
                        <a:cxn ang="T140">
                          <a:pos x="T68" y="T69"/>
                        </a:cxn>
                        <a:cxn ang="T141">
                          <a:pos x="T70" y="T71"/>
                        </a:cxn>
                        <a:cxn ang="T142">
                          <a:pos x="T72" y="T73"/>
                        </a:cxn>
                        <a:cxn ang="T143">
                          <a:pos x="T74" y="T75"/>
                        </a:cxn>
                        <a:cxn ang="T144">
                          <a:pos x="T76" y="T77"/>
                        </a:cxn>
                        <a:cxn ang="T145">
                          <a:pos x="T78" y="T79"/>
                        </a:cxn>
                        <a:cxn ang="T146">
                          <a:pos x="T80" y="T81"/>
                        </a:cxn>
                        <a:cxn ang="T147">
                          <a:pos x="T82" y="T83"/>
                        </a:cxn>
                        <a:cxn ang="T148">
                          <a:pos x="T84" y="T85"/>
                        </a:cxn>
                        <a:cxn ang="T149">
                          <a:pos x="T86" y="T87"/>
                        </a:cxn>
                        <a:cxn ang="T150">
                          <a:pos x="T88" y="T89"/>
                        </a:cxn>
                        <a:cxn ang="T151">
                          <a:pos x="T90" y="T91"/>
                        </a:cxn>
                        <a:cxn ang="T152">
                          <a:pos x="T92" y="T93"/>
                        </a:cxn>
                        <a:cxn ang="T153">
                          <a:pos x="T94" y="T95"/>
                        </a:cxn>
                        <a:cxn ang="T154">
                          <a:pos x="T96" y="T97"/>
                        </a:cxn>
                        <a:cxn ang="T155">
                          <a:pos x="T98" y="T99"/>
                        </a:cxn>
                        <a:cxn ang="T156">
                          <a:pos x="T100" y="T101"/>
                        </a:cxn>
                        <a:cxn ang="T157">
                          <a:pos x="T102" y="T103"/>
                        </a:cxn>
                        <a:cxn ang="T158">
                          <a:pos x="T104" y="T105"/>
                        </a:cxn>
                      </a:cxnLst>
                      <a:rect l="0" t="0" r="r" b="b"/>
                      <a:pathLst>
                        <a:path w="224" h="148">
                          <a:moveTo>
                            <a:pt x="6" y="0"/>
                          </a:moveTo>
                          <a:lnTo>
                            <a:pt x="5" y="4"/>
                          </a:lnTo>
                          <a:lnTo>
                            <a:pt x="5" y="5"/>
                          </a:lnTo>
                          <a:lnTo>
                            <a:pt x="6" y="7"/>
                          </a:lnTo>
                          <a:lnTo>
                            <a:pt x="6" y="12"/>
                          </a:lnTo>
                          <a:lnTo>
                            <a:pt x="5" y="15"/>
                          </a:lnTo>
                          <a:lnTo>
                            <a:pt x="4" y="17"/>
                          </a:lnTo>
                          <a:lnTo>
                            <a:pt x="3" y="19"/>
                          </a:lnTo>
                          <a:lnTo>
                            <a:pt x="1" y="23"/>
                          </a:lnTo>
                          <a:lnTo>
                            <a:pt x="1" y="25"/>
                          </a:lnTo>
                          <a:lnTo>
                            <a:pt x="3" y="28"/>
                          </a:lnTo>
                          <a:lnTo>
                            <a:pt x="4" y="30"/>
                          </a:lnTo>
                          <a:lnTo>
                            <a:pt x="7" y="33"/>
                          </a:lnTo>
                          <a:lnTo>
                            <a:pt x="8" y="36"/>
                          </a:lnTo>
                          <a:lnTo>
                            <a:pt x="8" y="37"/>
                          </a:lnTo>
                          <a:lnTo>
                            <a:pt x="7" y="39"/>
                          </a:lnTo>
                          <a:lnTo>
                            <a:pt x="5" y="41"/>
                          </a:lnTo>
                          <a:lnTo>
                            <a:pt x="3" y="44"/>
                          </a:lnTo>
                          <a:lnTo>
                            <a:pt x="1" y="46"/>
                          </a:lnTo>
                          <a:lnTo>
                            <a:pt x="1" y="48"/>
                          </a:lnTo>
                          <a:lnTo>
                            <a:pt x="3" y="50"/>
                          </a:lnTo>
                          <a:lnTo>
                            <a:pt x="4" y="53"/>
                          </a:lnTo>
                          <a:lnTo>
                            <a:pt x="6" y="55"/>
                          </a:lnTo>
                          <a:lnTo>
                            <a:pt x="7" y="56"/>
                          </a:lnTo>
                          <a:lnTo>
                            <a:pt x="8" y="58"/>
                          </a:lnTo>
                          <a:lnTo>
                            <a:pt x="7" y="61"/>
                          </a:lnTo>
                          <a:lnTo>
                            <a:pt x="5" y="64"/>
                          </a:lnTo>
                          <a:lnTo>
                            <a:pt x="3" y="66"/>
                          </a:lnTo>
                          <a:lnTo>
                            <a:pt x="0" y="69"/>
                          </a:lnTo>
                          <a:lnTo>
                            <a:pt x="0" y="71"/>
                          </a:lnTo>
                          <a:lnTo>
                            <a:pt x="1" y="73"/>
                          </a:lnTo>
                          <a:lnTo>
                            <a:pt x="3" y="76"/>
                          </a:lnTo>
                          <a:lnTo>
                            <a:pt x="5" y="78"/>
                          </a:lnTo>
                          <a:lnTo>
                            <a:pt x="8" y="80"/>
                          </a:lnTo>
                          <a:lnTo>
                            <a:pt x="9" y="84"/>
                          </a:lnTo>
                          <a:lnTo>
                            <a:pt x="8" y="88"/>
                          </a:lnTo>
                          <a:lnTo>
                            <a:pt x="5" y="91"/>
                          </a:lnTo>
                          <a:lnTo>
                            <a:pt x="4" y="92"/>
                          </a:lnTo>
                          <a:lnTo>
                            <a:pt x="4" y="95"/>
                          </a:lnTo>
                          <a:lnTo>
                            <a:pt x="5" y="96"/>
                          </a:lnTo>
                          <a:lnTo>
                            <a:pt x="7" y="98"/>
                          </a:lnTo>
                          <a:lnTo>
                            <a:pt x="10" y="102"/>
                          </a:lnTo>
                          <a:lnTo>
                            <a:pt x="15" y="108"/>
                          </a:lnTo>
                          <a:lnTo>
                            <a:pt x="26" y="117"/>
                          </a:lnTo>
                          <a:lnTo>
                            <a:pt x="35" y="124"/>
                          </a:lnTo>
                          <a:lnTo>
                            <a:pt x="40" y="128"/>
                          </a:lnTo>
                          <a:lnTo>
                            <a:pt x="46" y="131"/>
                          </a:lnTo>
                          <a:lnTo>
                            <a:pt x="53" y="135"/>
                          </a:lnTo>
                          <a:lnTo>
                            <a:pt x="62" y="139"/>
                          </a:lnTo>
                          <a:lnTo>
                            <a:pt x="76" y="143"/>
                          </a:lnTo>
                          <a:lnTo>
                            <a:pt x="87" y="145"/>
                          </a:lnTo>
                          <a:lnTo>
                            <a:pt x="98" y="146"/>
                          </a:lnTo>
                          <a:lnTo>
                            <a:pt x="112" y="147"/>
                          </a:lnTo>
                          <a:lnTo>
                            <a:pt x="127" y="146"/>
                          </a:lnTo>
                          <a:lnTo>
                            <a:pt x="140" y="146"/>
                          </a:lnTo>
                          <a:lnTo>
                            <a:pt x="152" y="144"/>
                          </a:lnTo>
                          <a:lnTo>
                            <a:pt x="162" y="142"/>
                          </a:lnTo>
                          <a:lnTo>
                            <a:pt x="170" y="140"/>
                          </a:lnTo>
                          <a:lnTo>
                            <a:pt x="176" y="137"/>
                          </a:lnTo>
                          <a:lnTo>
                            <a:pt x="181" y="134"/>
                          </a:lnTo>
                          <a:lnTo>
                            <a:pt x="185" y="132"/>
                          </a:lnTo>
                          <a:lnTo>
                            <a:pt x="189" y="128"/>
                          </a:lnTo>
                          <a:lnTo>
                            <a:pt x="203" y="113"/>
                          </a:lnTo>
                          <a:lnTo>
                            <a:pt x="213" y="100"/>
                          </a:lnTo>
                          <a:lnTo>
                            <a:pt x="217" y="94"/>
                          </a:lnTo>
                          <a:lnTo>
                            <a:pt x="218" y="91"/>
                          </a:lnTo>
                          <a:lnTo>
                            <a:pt x="218" y="89"/>
                          </a:lnTo>
                          <a:lnTo>
                            <a:pt x="218" y="87"/>
                          </a:lnTo>
                          <a:lnTo>
                            <a:pt x="216" y="84"/>
                          </a:lnTo>
                          <a:lnTo>
                            <a:pt x="215" y="83"/>
                          </a:lnTo>
                          <a:lnTo>
                            <a:pt x="214" y="80"/>
                          </a:lnTo>
                          <a:lnTo>
                            <a:pt x="215" y="77"/>
                          </a:lnTo>
                          <a:lnTo>
                            <a:pt x="216" y="76"/>
                          </a:lnTo>
                          <a:lnTo>
                            <a:pt x="218" y="73"/>
                          </a:lnTo>
                          <a:lnTo>
                            <a:pt x="219" y="72"/>
                          </a:lnTo>
                          <a:lnTo>
                            <a:pt x="221" y="69"/>
                          </a:lnTo>
                          <a:lnTo>
                            <a:pt x="223" y="67"/>
                          </a:lnTo>
                          <a:lnTo>
                            <a:pt x="223" y="64"/>
                          </a:lnTo>
                          <a:lnTo>
                            <a:pt x="221" y="62"/>
                          </a:lnTo>
                          <a:lnTo>
                            <a:pt x="219" y="60"/>
                          </a:lnTo>
                          <a:lnTo>
                            <a:pt x="218" y="58"/>
                          </a:lnTo>
                          <a:lnTo>
                            <a:pt x="216" y="56"/>
                          </a:lnTo>
                          <a:lnTo>
                            <a:pt x="215" y="54"/>
                          </a:lnTo>
                          <a:lnTo>
                            <a:pt x="216" y="52"/>
                          </a:lnTo>
                          <a:lnTo>
                            <a:pt x="218" y="49"/>
                          </a:lnTo>
                          <a:lnTo>
                            <a:pt x="221" y="46"/>
                          </a:lnTo>
                          <a:lnTo>
                            <a:pt x="221" y="44"/>
                          </a:lnTo>
                          <a:lnTo>
                            <a:pt x="221" y="41"/>
                          </a:lnTo>
                          <a:lnTo>
                            <a:pt x="220" y="38"/>
                          </a:lnTo>
                          <a:lnTo>
                            <a:pt x="218" y="36"/>
                          </a:lnTo>
                          <a:lnTo>
                            <a:pt x="217" y="34"/>
                          </a:lnTo>
                          <a:lnTo>
                            <a:pt x="216" y="31"/>
                          </a:lnTo>
                          <a:lnTo>
                            <a:pt x="216" y="29"/>
                          </a:lnTo>
                          <a:lnTo>
                            <a:pt x="218" y="26"/>
                          </a:lnTo>
                          <a:lnTo>
                            <a:pt x="219" y="24"/>
                          </a:lnTo>
                          <a:lnTo>
                            <a:pt x="221" y="23"/>
                          </a:lnTo>
                          <a:lnTo>
                            <a:pt x="223" y="20"/>
                          </a:lnTo>
                          <a:lnTo>
                            <a:pt x="223" y="18"/>
                          </a:lnTo>
                          <a:lnTo>
                            <a:pt x="222" y="16"/>
                          </a:lnTo>
                          <a:lnTo>
                            <a:pt x="220" y="13"/>
                          </a:lnTo>
                          <a:lnTo>
                            <a:pt x="218" y="11"/>
                          </a:lnTo>
                          <a:lnTo>
                            <a:pt x="217" y="8"/>
                          </a:lnTo>
                          <a:lnTo>
                            <a:pt x="217" y="5"/>
                          </a:lnTo>
                          <a:lnTo>
                            <a:pt x="218" y="3"/>
                          </a:lnTo>
                          <a:lnTo>
                            <a:pt x="217" y="0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Freeform 208"/>
                    <p:cNvSpPr>
                      <a:spLocks/>
                    </p:cNvSpPr>
                    <p:nvPr/>
                  </p:nvSpPr>
                  <p:spPr bwMode="auto">
                    <a:xfrm>
                      <a:off x="7012" y="1908"/>
                      <a:ext cx="54" cy="39"/>
                    </a:xfrm>
                    <a:custGeom>
                      <a:avLst/>
                      <a:gdLst>
                        <a:gd name="T0" fmla="*/ 15 w 28"/>
                        <a:gd name="T1" fmla="*/ 0 h 21"/>
                        <a:gd name="T2" fmla="*/ 44 w 28"/>
                        <a:gd name="T3" fmla="*/ 24 h 21"/>
                        <a:gd name="T4" fmla="*/ 71 w 28"/>
                        <a:gd name="T5" fmla="*/ 59 h 21"/>
                        <a:gd name="T6" fmla="*/ 137 w 28"/>
                        <a:gd name="T7" fmla="*/ 97 h 21"/>
                        <a:gd name="T8" fmla="*/ 208 w 28"/>
                        <a:gd name="T9" fmla="*/ 128 h 21"/>
                        <a:gd name="T10" fmla="*/ 293 w 28"/>
                        <a:gd name="T11" fmla="*/ 156 h 21"/>
                        <a:gd name="T12" fmla="*/ 372 w 28"/>
                        <a:gd name="T13" fmla="*/ 165 h 21"/>
                        <a:gd name="T14" fmla="*/ 332 w 28"/>
                        <a:gd name="T15" fmla="*/ 210 h 21"/>
                        <a:gd name="T16" fmla="*/ 237 w 28"/>
                        <a:gd name="T17" fmla="*/ 204 h 21"/>
                        <a:gd name="T18" fmla="*/ 137 w 28"/>
                        <a:gd name="T19" fmla="*/ 204 h 21"/>
                        <a:gd name="T20" fmla="*/ 71 w 28"/>
                        <a:gd name="T21" fmla="*/ 238 h 21"/>
                        <a:gd name="T22" fmla="*/ 85 w 28"/>
                        <a:gd name="T23" fmla="*/ 210 h 21"/>
                        <a:gd name="T24" fmla="*/ 85 w 28"/>
                        <a:gd name="T25" fmla="*/ 180 h 21"/>
                        <a:gd name="T26" fmla="*/ 56 w 28"/>
                        <a:gd name="T27" fmla="*/ 141 h 21"/>
                        <a:gd name="T28" fmla="*/ 29 w 28"/>
                        <a:gd name="T29" fmla="*/ 121 h 21"/>
                        <a:gd name="T30" fmla="*/ 0 w 28"/>
                        <a:gd name="T31" fmla="*/ 69 h 21"/>
                        <a:gd name="T32" fmla="*/ 0 w 28"/>
                        <a:gd name="T33" fmla="*/ 37 h 21"/>
                        <a:gd name="T34" fmla="*/ 15 w 28"/>
                        <a:gd name="T35" fmla="*/ 0 h 21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0" t="0" r="r" b="b"/>
                      <a:pathLst>
                        <a:path w="28" h="21">
                          <a:moveTo>
                            <a:pt x="1" y="0"/>
                          </a:moveTo>
                          <a:lnTo>
                            <a:pt x="3" y="2"/>
                          </a:lnTo>
                          <a:lnTo>
                            <a:pt x="5" y="5"/>
                          </a:lnTo>
                          <a:lnTo>
                            <a:pt x="10" y="8"/>
                          </a:lnTo>
                          <a:lnTo>
                            <a:pt x="15" y="11"/>
                          </a:lnTo>
                          <a:lnTo>
                            <a:pt x="21" y="13"/>
                          </a:lnTo>
                          <a:lnTo>
                            <a:pt x="27" y="14"/>
                          </a:lnTo>
                          <a:lnTo>
                            <a:pt x="24" y="18"/>
                          </a:lnTo>
                          <a:lnTo>
                            <a:pt x="17" y="17"/>
                          </a:lnTo>
                          <a:lnTo>
                            <a:pt x="10" y="17"/>
                          </a:lnTo>
                          <a:lnTo>
                            <a:pt x="5" y="20"/>
                          </a:lnTo>
                          <a:lnTo>
                            <a:pt x="6" y="18"/>
                          </a:lnTo>
                          <a:lnTo>
                            <a:pt x="6" y="15"/>
                          </a:lnTo>
                          <a:lnTo>
                            <a:pt x="4" y="12"/>
                          </a:lnTo>
                          <a:lnTo>
                            <a:pt x="2" y="10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Freeform 209"/>
                    <p:cNvSpPr>
                      <a:spLocks/>
                    </p:cNvSpPr>
                    <p:nvPr/>
                  </p:nvSpPr>
                  <p:spPr bwMode="auto">
                    <a:xfrm>
                      <a:off x="7012" y="1954"/>
                      <a:ext cx="72" cy="33"/>
                    </a:xfrm>
                    <a:custGeom>
                      <a:avLst/>
                      <a:gdLst>
                        <a:gd name="T0" fmla="*/ 0 w 37"/>
                        <a:gd name="T1" fmla="*/ 13 h 18"/>
                        <a:gd name="T2" fmla="*/ 16 w 37"/>
                        <a:gd name="T3" fmla="*/ 0 h 18"/>
                        <a:gd name="T4" fmla="*/ 31 w 37"/>
                        <a:gd name="T5" fmla="*/ 13 h 18"/>
                        <a:gd name="T6" fmla="*/ 72 w 37"/>
                        <a:gd name="T7" fmla="*/ 37 h 18"/>
                        <a:gd name="T8" fmla="*/ 140 w 37"/>
                        <a:gd name="T9" fmla="*/ 44 h 18"/>
                        <a:gd name="T10" fmla="*/ 212 w 37"/>
                        <a:gd name="T11" fmla="*/ 68 h 18"/>
                        <a:gd name="T12" fmla="*/ 344 w 37"/>
                        <a:gd name="T13" fmla="*/ 81 h 18"/>
                        <a:gd name="T14" fmla="*/ 473 w 37"/>
                        <a:gd name="T15" fmla="*/ 105 h 18"/>
                        <a:gd name="T16" fmla="*/ 516 w 37"/>
                        <a:gd name="T17" fmla="*/ 178 h 18"/>
                        <a:gd name="T18" fmla="*/ 360 w 37"/>
                        <a:gd name="T19" fmla="*/ 161 h 18"/>
                        <a:gd name="T20" fmla="*/ 243 w 37"/>
                        <a:gd name="T21" fmla="*/ 149 h 18"/>
                        <a:gd name="T22" fmla="*/ 140 w 37"/>
                        <a:gd name="T23" fmla="*/ 161 h 18"/>
                        <a:gd name="T24" fmla="*/ 88 w 37"/>
                        <a:gd name="T25" fmla="*/ 193 h 18"/>
                        <a:gd name="T26" fmla="*/ 88 w 37"/>
                        <a:gd name="T27" fmla="*/ 172 h 18"/>
                        <a:gd name="T28" fmla="*/ 88 w 37"/>
                        <a:gd name="T29" fmla="*/ 134 h 18"/>
                        <a:gd name="T30" fmla="*/ 72 w 37"/>
                        <a:gd name="T31" fmla="*/ 112 h 18"/>
                        <a:gd name="T32" fmla="*/ 31 w 37"/>
                        <a:gd name="T33" fmla="*/ 81 h 18"/>
                        <a:gd name="T34" fmla="*/ 0 w 37"/>
                        <a:gd name="T35" fmla="*/ 44 h 18"/>
                        <a:gd name="T36" fmla="*/ 0 w 37"/>
                        <a:gd name="T37" fmla="*/ 13 h 18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37" h="18">
                          <a:moveTo>
                            <a:pt x="0" y="1"/>
                          </a:moveTo>
                          <a:lnTo>
                            <a:pt x="1" y="0"/>
                          </a:lnTo>
                          <a:lnTo>
                            <a:pt x="2" y="1"/>
                          </a:lnTo>
                          <a:lnTo>
                            <a:pt x="5" y="3"/>
                          </a:lnTo>
                          <a:lnTo>
                            <a:pt x="10" y="4"/>
                          </a:lnTo>
                          <a:lnTo>
                            <a:pt x="15" y="6"/>
                          </a:lnTo>
                          <a:lnTo>
                            <a:pt x="24" y="7"/>
                          </a:lnTo>
                          <a:lnTo>
                            <a:pt x="33" y="9"/>
                          </a:lnTo>
                          <a:lnTo>
                            <a:pt x="36" y="16"/>
                          </a:lnTo>
                          <a:lnTo>
                            <a:pt x="25" y="14"/>
                          </a:lnTo>
                          <a:lnTo>
                            <a:pt x="17" y="13"/>
                          </a:lnTo>
                          <a:lnTo>
                            <a:pt x="10" y="14"/>
                          </a:lnTo>
                          <a:lnTo>
                            <a:pt x="6" y="17"/>
                          </a:lnTo>
                          <a:lnTo>
                            <a:pt x="6" y="15"/>
                          </a:lnTo>
                          <a:lnTo>
                            <a:pt x="6" y="12"/>
                          </a:lnTo>
                          <a:lnTo>
                            <a:pt x="5" y="10"/>
                          </a:lnTo>
                          <a:lnTo>
                            <a:pt x="2" y="7"/>
                          </a:lnTo>
                          <a:lnTo>
                            <a:pt x="0" y="4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Freeform 210"/>
                    <p:cNvSpPr>
                      <a:spLocks/>
                    </p:cNvSpPr>
                    <p:nvPr/>
                  </p:nvSpPr>
                  <p:spPr bwMode="auto">
                    <a:xfrm>
                      <a:off x="7008" y="1992"/>
                      <a:ext cx="85" cy="42"/>
                    </a:xfrm>
                    <a:custGeom>
                      <a:avLst/>
                      <a:gdLst>
                        <a:gd name="T0" fmla="*/ 0 w 44"/>
                        <a:gd name="T1" fmla="*/ 29 h 23"/>
                        <a:gd name="T2" fmla="*/ 29 w 44"/>
                        <a:gd name="T3" fmla="*/ 0 h 23"/>
                        <a:gd name="T4" fmla="*/ 71 w 44"/>
                        <a:gd name="T5" fmla="*/ 29 h 23"/>
                        <a:gd name="T6" fmla="*/ 108 w 44"/>
                        <a:gd name="T7" fmla="*/ 53 h 23"/>
                        <a:gd name="T8" fmla="*/ 153 w 44"/>
                        <a:gd name="T9" fmla="*/ 80 h 23"/>
                        <a:gd name="T10" fmla="*/ 240 w 44"/>
                        <a:gd name="T11" fmla="*/ 97 h 23"/>
                        <a:gd name="T12" fmla="*/ 317 w 44"/>
                        <a:gd name="T13" fmla="*/ 110 h 23"/>
                        <a:gd name="T14" fmla="*/ 417 w 44"/>
                        <a:gd name="T15" fmla="*/ 133 h 23"/>
                        <a:gd name="T16" fmla="*/ 572 w 44"/>
                        <a:gd name="T17" fmla="*/ 163 h 23"/>
                        <a:gd name="T18" fmla="*/ 597 w 44"/>
                        <a:gd name="T19" fmla="*/ 243 h 23"/>
                        <a:gd name="T20" fmla="*/ 448 w 44"/>
                        <a:gd name="T21" fmla="*/ 201 h 23"/>
                        <a:gd name="T22" fmla="*/ 348 w 44"/>
                        <a:gd name="T23" fmla="*/ 177 h 23"/>
                        <a:gd name="T24" fmla="*/ 265 w 44"/>
                        <a:gd name="T25" fmla="*/ 163 h 23"/>
                        <a:gd name="T26" fmla="*/ 193 w 44"/>
                        <a:gd name="T27" fmla="*/ 163 h 23"/>
                        <a:gd name="T28" fmla="*/ 153 w 44"/>
                        <a:gd name="T29" fmla="*/ 177 h 23"/>
                        <a:gd name="T30" fmla="*/ 108 w 44"/>
                        <a:gd name="T31" fmla="*/ 214 h 23"/>
                        <a:gd name="T32" fmla="*/ 108 w 44"/>
                        <a:gd name="T33" fmla="*/ 177 h 23"/>
                        <a:gd name="T34" fmla="*/ 71 w 44"/>
                        <a:gd name="T35" fmla="*/ 133 h 23"/>
                        <a:gd name="T36" fmla="*/ 29 w 44"/>
                        <a:gd name="T37" fmla="*/ 97 h 23"/>
                        <a:gd name="T38" fmla="*/ 0 w 44"/>
                        <a:gd name="T39" fmla="*/ 68 h 23"/>
                        <a:gd name="T40" fmla="*/ 0 w 44"/>
                        <a:gd name="T41" fmla="*/ 29 h 23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0" t="0" r="r" b="b"/>
                      <a:pathLst>
                        <a:path w="44" h="23">
                          <a:moveTo>
                            <a:pt x="0" y="3"/>
                          </a:moveTo>
                          <a:lnTo>
                            <a:pt x="2" y="0"/>
                          </a:lnTo>
                          <a:lnTo>
                            <a:pt x="5" y="3"/>
                          </a:lnTo>
                          <a:lnTo>
                            <a:pt x="8" y="5"/>
                          </a:lnTo>
                          <a:lnTo>
                            <a:pt x="11" y="7"/>
                          </a:lnTo>
                          <a:lnTo>
                            <a:pt x="17" y="9"/>
                          </a:lnTo>
                          <a:lnTo>
                            <a:pt x="23" y="10"/>
                          </a:lnTo>
                          <a:lnTo>
                            <a:pt x="30" y="12"/>
                          </a:lnTo>
                          <a:lnTo>
                            <a:pt x="41" y="15"/>
                          </a:lnTo>
                          <a:lnTo>
                            <a:pt x="43" y="22"/>
                          </a:lnTo>
                          <a:lnTo>
                            <a:pt x="32" y="18"/>
                          </a:lnTo>
                          <a:lnTo>
                            <a:pt x="25" y="16"/>
                          </a:lnTo>
                          <a:lnTo>
                            <a:pt x="19" y="15"/>
                          </a:lnTo>
                          <a:lnTo>
                            <a:pt x="14" y="15"/>
                          </a:lnTo>
                          <a:lnTo>
                            <a:pt x="11" y="16"/>
                          </a:lnTo>
                          <a:lnTo>
                            <a:pt x="8" y="19"/>
                          </a:lnTo>
                          <a:lnTo>
                            <a:pt x="8" y="16"/>
                          </a:lnTo>
                          <a:lnTo>
                            <a:pt x="5" y="12"/>
                          </a:lnTo>
                          <a:lnTo>
                            <a:pt x="2" y="9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Freeform 211"/>
                    <p:cNvSpPr>
                      <a:spLocks/>
                    </p:cNvSpPr>
                    <p:nvPr/>
                  </p:nvSpPr>
                  <p:spPr bwMode="auto">
                    <a:xfrm>
                      <a:off x="7018" y="2036"/>
                      <a:ext cx="100" cy="87"/>
                    </a:xfrm>
                    <a:custGeom>
                      <a:avLst/>
                      <a:gdLst>
                        <a:gd name="T0" fmla="*/ 0 w 52"/>
                        <a:gd name="T1" fmla="*/ 80 h 48"/>
                        <a:gd name="T2" fmla="*/ 0 w 52"/>
                        <a:gd name="T3" fmla="*/ 44 h 48"/>
                        <a:gd name="T4" fmla="*/ 0 w 52"/>
                        <a:gd name="T5" fmla="*/ 24 h 48"/>
                        <a:gd name="T6" fmla="*/ 15 w 52"/>
                        <a:gd name="T7" fmla="*/ 0 h 48"/>
                        <a:gd name="T8" fmla="*/ 71 w 52"/>
                        <a:gd name="T9" fmla="*/ 29 h 48"/>
                        <a:gd name="T10" fmla="*/ 148 w 52"/>
                        <a:gd name="T11" fmla="*/ 65 h 48"/>
                        <a:gd name="T12" fmla="*/ 233 w 52"/>
                        <a:gd name="T13" fmla="*/ 89 h 48"/>
                        <a:gd name="T14" fmla="*/ 356 w 52"/>
                        <a:gd name="T15" fmla="*/ 118 h 48"/>
                        <a:gd name="T16" fmla="*/ 517 w 52"/>
                        <a:gd name="T17" fmla="*/ 145 h 48"/>
                        <a:gd name="T18" fmla="*/ 548 w 52"/>
                        <a:gd name="T19" fmla="*/ 198 h 48"/>
                        <a:gd name="T20" fmla="*/ 462 w 52"/>
                        <a:gd name="T21" fmla="*/ 174 h 48"/>
                        <a:gd name="T22" fmla="*/ 385 w 52"/>
                        <a:gd name="T23" fmla="*/ 174 h 48"/>
                        <a:gd name="T24" fmla="*/ 325 w 52"/>
                        <a:gd name="T25" fmla="*/ 174 h 48"/>
                        <a:gd name="T26" fmla="*/ 313 w 52"/>
                        <a:gd name="T27" fmla="*/ 203 h 48"/>
                        <a:gd name="T28" fmla="*/ 340 w 52"/>
                        <a:gd name="T29" fmla="*/ 239 h 48"/>
                        <a:gd name="T30" fmla="*/ 385 w 52"/>
                        <a:gd name="T31" fmla="*/ 279 h 48"/>
                        <a:gd name="T32" fmla="*/ 448 w 52"/>
                        <a:gd name="T33" fmla="*/ 335 h 48"/>
                        <a:gd name="T34" fmla="*/ 548 w 52"/>
                        <a:gd name="T35" fmla="*/ 388 h 48"/>
                        <a:gd name="T36" fmla="*/ 696 w 52"/>
                        <a:gd name="T37" fmla="*/ 453 h 48"/>
                        <a:gd name="T38" fmla="*/ 696 w 52"/>
                        <a:gd name="T39" fmla="*/ 506 h 48"/>
                        <a:gd name="T40" fmla="*/ 625 w 52"/>
                        <a:gd name="T41" fmla="*/ 477 h 48"/>
                        <a:gd name="T42" fmla="*/ 548 w 52"/>
                        <a:gd name="T43" fmla="*/ 440 h 48"/>
                        <a:gd name="T44" fmla="*/ 440 w 52"/>
                        <a:gd name="T45" fmla="*/ 388 h 48"/>
                        <a:gd name="T46" fmla="*/ 340 w 52"/>
                        <a:gd name="T47" fmla="*/ 323 h 48"/>
                        <a:gd name="T48" fmla="*/ 263 w 52"/>
                        <a:gd name="T49" fmla="*/ 279 h 48"/>
                        <a:gd name="T50" fmla="*/ 192 w 52"/>
                        <a:gd name="T51" fmla="*/ 214 h 48"/>
                        <a:gd name="T52" fmla="*/ 121 w 52"/>
                        <a:gd name="T53" fmla="*/ 161 h 48"/>
                        <a:gd name="T54" fmla="*/ 44 w 52"/>
                        <a:gd name="T55" fmla="*/ 118 h 48"/>
                        <a:gd name="T56" fmla="*/ 0 w 52"/>
                        <a:gd name="T57" fmla="*/ 80 h 48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</a:gdLst>
                      <a:ahLst/>
                      <a:cxnLst>
                        <a:cxn ang="T58">
                          <a:pos x="T0" y="T1"/>
                        </a:cxn>
                        <a:cxn ang="T59">
                          <a:pos x="T2" y="T3"/>
                        </a:cxn>
                        <a:cxn ang="T60">
                          <a:pos x="T4" y="T5"/>
                        </a:cxn>
                        <a:cxn ang="T61">
                          <a:pos x="T6" y="T7"/>
                        </a:cxn>
                        <a:cxn ang="T62">
                          <a:pos x="T8" y="T9"/>
                        </a:cxn>
                        <a:cxn ang="T63">
                          <a:pos x="T10" y="T11"/>
                        </a:cxn>
                        <a:cxn ang="T64">
                          <a:pos x="T12" y="T13"/>
                        </a:cxn>
                        <a:cxn ang="T65">
                          <a:pos x="T14" y="T15"/>
                        </a:cxn>
                        <a:cxn ang="T66">
                          <a:pos x="T16" y="T17"/>
                        </a:cxn>
                        <a:cxn ang="T67">
                          <a:pos x="T18" y="T19"/>
                        </a:cxn>
                        <a:cxn ang="T68">
                          <a:pos x="T20" y="T21"/>
                        </a:cxn>
                        <a:cxn ang="T69">
                          <a:pos x="T22" y="T23"/>
                        </a:cxn>
                        <a:cxn ang="T70">
                          <a:pos x="T24" y="T25"/>
                        </a:cxn>
                        <a:cxn ang="T71">
                          <a:pos x="T26" y="T27"/>
                        </a:cxn>
                        <a:cxn ang="T72">
                          <a:pos x="T28" y="T29"/>
                        </a:cxn>
                        <a:cxn ang="T73">
                          <a:pos x="T30" y="T31"/>
                        </a:cxn>
                        <a:cxn ang="T74">
                          <a:pos x="T32" y="T33"/>
                        </a:cxn>
                        <a:cxn ang="T75">
                          <a:pos x="T34" y="T35"/>
                        </a:cxn>
                        <a:cxn ang="T76">
                          <a:pos x="T36" y="T37"/>
                        </a:cxn>
                        <a:cxn ang="T77">
                          <a:pos x="T38" y="T39"/>
                        </a:cxn>
                        <a:cxn ang="T78">
                          <a:pos x="T40" y="T41"/>
                        </a:cxn>
                        <a:cxn ang="T79">
                          <a:pos x="T42" y="T43"/>
                        </a:cxn>
                        <a:cxn ang="T80">
                          <a:pos x="T44" y="T45"/>
                        </a:cxn>
                        <a:cxn ang="T81">
                          <a:pos x="T46" y="T47"/>
                        </a:cxn>
                        <a:cxn ang="T82">
                          <a:pos x="T48" y="T49"/>
                        </a:cxn>
                        <a:cxn ang="T83">
                          <a:pos x="T50" y="T51"/>
                        </a:cxn>
                        <a:cxn ang="T84">
                          <a:pos x="T52" y="T53"/>
                        </a:cxn>
                        <a:cxn ang="T85">
                          <a:pos x="T54" y="T55"/>
                        </a:cxn>
                        <a:cxn ang="T86">
                          <a:pos x="T56" y="T57"/>
                        </a:cxn>
                      </a:cxnLst>
                      <a:rect l="0" t="0" r="r" b="b"/>
                      <a:pathLst>
                        <a:path w="52" h="48">
                          <a:moveTo>
                            <a:pt x="0" y="7"/>
                          </a:moveTo>
                          <a:lnTo>
                            <a:pt x="0" y="4"/>
                          </a:lnTo>
                          <a:lnTo>
                            <a:pt x="0" y="2"/>
                          </a:lnTo>
                          <a:lnTo>
                            <a:pt x="1" y="0"/>
                          </a:lnTo>
                          <a:lnTo>
                            <a:pt x="5" y="3"/>
                          </a:lnTo>
                          <a:lnTo>
                            <a:pt x="11" y="6"/>
                          </a:lnTo>
                          <a:lnTo>
                            <a:pt x="17" y="8"/>
                          </a:lnTo>
                          <a:lnTo>
                            <a:pt x="26" y="11"/>
                          </a:lnTo>
                          <a:lnTo>
                            <a:pt x="38" y="13"/>
                          </a:lnTo>
                          <a:lnTo>
                            <a:pt x="40" y="18"/>
                          </a:lnTo>
                          <a:lnTo>
                            <a:pt x="34" y="16"/>
                          </a:lnTo>
                          <a:lnTo>
                            <a:pt x="28" y="16"/>
                          </a:lnTo>
                          <a:lnTo>
                            <a:pt x="24" y="16"/>
                          </a:lnTo>
                          <a:lnTo>
                            <a:pt x="23" y="19"/>
                          </a:lnTo>
                          <a:lnTo>
                            <a:pt x="25" y="22"/>
                          </a:lnTo>
                          <a:lnTo>
                            <a:pt x="28" y="26"/>
                          </a:lnTo>
                          <a:lnTo>
                            <a:pt x="33" y="31"/>
                          </a:lnTo>
                          <a:lnTo>
                            <a:pt x="40" y="36"/>
                          </a:lnTo>
                          <a:lnTo>
                            <a:pt x="51" y="42"/>
                          </a:lnTo>
                          <a:lnTo>
                            <a:pt x="51" y="47"/>
                          </a:lnTo>
                          <a:lnTo>
                            <a:pt x="46" y="44"/>
                          </a:lnTo>
                          <a:lnTo>
                            <a:pt x="40" y="41"/>
                          </a:lnTo>
                          <a:lnTo>
                            <a:pt x="32" y="36"/>
                          </a:lnTo>
                          <a:lnTo>
                            <a:pt x="25" y="30"/>
                          </a:lnTo>
                          <a:lnTo>
                            <a:pt x="19" y="26"/>
                          </a:lnTo>
                          <a:lnTo>
                            <a:pt x="14" y="20"/>
                          </a:lnTo>
                          <a:lnTo>
                            <a:pt x="9" y="15"/>
                          </a:lnTo>
                          <a:lnTo>
                            <a:pt x="3" y="11"/>
                          </a:lnTo>
                          <a:lnTo>
                            <a:pt x="0" y="7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Freeform 212"/>
                    <p:cNvSpPr>
                      <a:spLocks/>
                    </p:cNvSpPr>
                    <p:nvPr/>
                  </p:nvSpPr>
                  <p:spPr bwMode="auto">
                    <a:xfrm>
                      <a:off x="7020" y="1881"/>
                      <a:ext cx="42" cy="31"/>
                    </a:xfrm>
                    <a:custGeom>
                      <a:avLst/>
                      <a:gdLst>
                        <a:gd name="T0" fmla="*/ 0 w 22"/>
                        <a:gd name="T1" fmla="*/ 0 h 17"/>
                        <a:gd name="T2" fmla="*/ 29 w 22"/>
                        <a:gd name="T3" fmla="*/ 24 h 17"/>
                        <a:gd name="T4" fmla="*/ 69 w 22"/>
                        <a:gd name="T5" fmla="*/ 44 h 17"/>
                        <a:gd name="T6" fmla="*/ 132 w 22"/>
                        <a:gd name="T7" fmla="*/ 80 h 17"/>
                        <a:gd name="T8" fmla="*/ 189 w 22"/>
                        <a:gd name="T9" fmla="*/ 109 h 17"/>
                        <a:gd name="T10" fmla="*/ 237 w 22"/>
                        <a:gd name="T11" fmla="*/ 133 h 17"/>
                        <a:gd name="T12" fmla="*/ 277 w 22"/>
                        <a:gd name="T13" fmla="*/ 157 h 17"/>
                        <a:gd name="T14" fmla="*/ 200 w 22"/>
                        <a:gd name="T15" fmla="*/ 177 h 17"/>
                        <a:gd name="T16" fmla="*/ 132 w 22"/>
                        <a:gd name="T17" fmla="*/ 157 h 17"/>
                        <a:gd name="T18" fmla="*/ 55 w 22"/>
                        <a:gd name="T19" fmla="*/ 133 h 17"/>
                        <a:gd name="T20" fmla="*/ 0 w 22"/>
                        <a:gd name="T21" fmla="*/ 97 h 17"/>
                        <a:gd name="T22" fmla="*/ 0 w 22"/>
                        <a:gd name="T23" fmla="*/ 80 h 17"/>
                        <a:gd name="T24" fmla="*/ 0 w 22"/>
                        <a:gd name="T25" fmla="*/ 29 h 17"/>
                        <a:gd name="T26" fmla="*/ 0 w 22"/>
                        <a:gd name="T27" fmla="*/ 0 h 17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0" t="0" r="r" b="b"/>
                      <a:pathLst>
                        <a:path w="22" h="17">
                          <a:moveTo>
                            <a:pt x="0" y="0"/>
                          </a:moveTo>
                          <a:lnTo>
                            <a:pt x="2" y="2"/>
                          </a:lnTo>
                          <a:lnTo>
                            <a:pt x="5" y="4"/>
                          </a:lnTo>
                          <a:lnTo>
                            <a:pt x="10" y="7"/>
                          </a:lnTo>
                          <a:lnTo>
                            <a:pt x="14" y="10"/>
                          </a:lnTo>
                          <a:lnTo>
                            <a:pt x="18" y="12"/>
                          </a:lnTo>
                          <a:lnTo>
                            <a:pt x="21" y="14"/>
                          </a:lnTo>
                          <a:lnTo>
                            <a:pt x="15" y="16"/>
                          </a:lnTo>
                          <a:lnTo>
                            <a:pt x="10" y="14"/>
                          </a:lnTo>
                          <a:lnTo>
                            <a:pt x="4" y="12"/>
                          </a:lnTo>
                          <a:lnTo>
                            <a:pt x="0" y="9"/>
                          </a:lnTo>
                          <a:lnTo>
                            <a:pt x="0" y="7"/>
                          </a:lnTo>
                          <a:lnTo>
                            <a:pt x="0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Freeform 213"/>
                    <p:cNvSpPr>
                      <a:spLocks/>
                    </p:cNvSpPr>
                    <p:nvPr/>
                  </p:nvSpPr>
                  <p:spPr bwMode="auto">
                    <a:xfrm>
                      <a:off x="7008" y="1824"/>
                      <a:ext cx="349" cy="258"/>
                    </a:xfrm>
                    <a:custGeom>
                      <a:avLst/>
                      <a:gdLst>
                        <a:gd name="T0" fmla="*/ 1202 w 180"/>
                        <a:gd name="T1" fmla="*/ 347 h 142"/>
                        <a:gd name="T2" fmla="*/ 1008 w 180"/>
                        <a:gd name="T3" fmla="*/ 389 h 142"/>
                        <a:gd name="T4" fmla="*/ 589 w 180"/>
                        <a:gd name="T5" fmla="*/ 440 h 142"/>
                        <a:gd name="T6" fmla="*/ 0 w 180"/>
                        <a:gd name="T7" fmla="*/ 456 h 142"/>
                        <a:gd name="T8" fmla="*/ 708 w 180"/>
                        <a:gd name="T9" fmla="*/ 534 h 142"/>
                        <a:gd name="T10" fmla="*/ 1501 w 180"/>
                        <a:gd name="T11" fmla="*/ 505 h 142"/>
                        <a:gd name="T12" fmla="*/ 2049 w 180"/>
                        <a:gd name="T13" fmla="*/ 389 h 142"/>
                        <a:gd name="T14" fmla="*/ 2230 w 180"/>
                        <a:gd name="T15" fmla="*/ 372 h 142"/>
                        <a:gd name="T16" fmla="*/ 2150 w 180"/>
                        <a:gd name="T17" fmla="*/ 456 h 142"/>
                        <a:gd name="T18" fmla="*/ 1749 w 180"/>
                        <a:gd name="T19" fmla="*/ 574 h 142"/>
                        <a:gd name="T20" fmla="*/ 1041 w 180"/>
                        <a:gd name="T21" fmla="*/ 683 h 142"/>
                        <a:gd name="T22" fmla="*/ 605 w 180"/>
                        <a:gd name="T23" fmla="*/ 772 h 142"/>
                        <a:gd name="T24" fmla="*/ 1413 w 180"/>
                        <a:gd name="T25" fmla="*/ 763 h 142"/>
                        <a:gd name="T26" fmla="*/ 1954 w 180"/>
                        <a:gd name="T27" fmla="*/ 683 h 142"/>
                        <a:gd name="T28" fmla="*/ 2274 w 180"/>
                        <a:gd name="T29" fmla="*/ 610 h 142"/>
                        <a:gd name="T30" fmla="*/ 2274 w 180"/>
                        <a:gd name="T31" fmla="*/ 667 h 142"/>
                        <a:gd name="T32" fmla="*/ 2003 w 180"/>
                        <a:gd name="T33" fmla="*/ 785 h 142"/>
                        <a:gd name="T34" fmla="*/ 1507 w 180"/>
                        <a:gd name="T35" fmla="*/ 905 h 142"/>
                        <a:gd name="T36" fmla="*/ 816 w 180"/>
                        <a:gd name="T37" fmla="*/ 983 h 142"/>
                        <a:gd name="T38" fmla="*/ 1041 w 180"/>
                        <a:gd name="T39" fmla="*/ 1037 h 142"/>
                        <a:gd name="T40" fmla="*/ 1669 w 180"/>
                        <a:gd name="T41" fmla="*/ 1014 h 142"/>
                        <a:gd name="T42" fmla="*/ 2166 w 180"/>
                        <a:gd name="T43" fmla="*/ 918 h 142"/>
                        <a:gd name="T44" fmla="*/ 2214 w 180"/>
                        <a:gd name="T45" fmla="*/ 961 h 142"/>
                        <a:gd name="T46" fmla="*/ 2063 w 180"/>
                        <a:gd name="T47" fmla="*/ 1043 h 142"/>
                        <a:gd name="T48" fmla="*/ 1685 w 180"/>
                        <a:gd name="T49" fmla="*/ 1159 h 142"/>
                        <a:gd name="T50" fmla="*/ 1249 w 180"/>
                        <a:gd name="T51" fmla="*/ 1199 h 142"/>
                        <a:gd name="T52" fmla="*/ 568 w 180"/>
                        <a:gd name="T53" fmla="*/ 1212 h 142"/>
                        <a:gd name="T54" fmla="*/ 1033 w 180"/>
                        <a:gd name="T55" fmla="*/ 1285 h 142"/>
                        <a:gd name="T56" fmla="*/ 1474 w 180"/>
                        <a:gd name="T57" fmla="*/ 1285 h 142"/>
                        <a:gd name="T58" fmla="*/ 1865 w 180"/>
                        <a:gd name="T59" fmla="*/ 1241 h 142"/>
                        <a:gd name="T60" fmla="*/ 2018 w 180"/>
                        <a:gd name="T61" fmla="*/ 1254 h 142"/>
                        <a:gd name="T62" fmla="*/ 1939 w 180"/>
                        <a:gd name="T63" fmla="*/ 1330 h 142"/>
                        <a:gd name="T64" fmla="*/ 1714 w 180"/>
                        <a:gd name="T65" fmla="*/ 1386 h 142"/>
                        <a:gd name="T66" fmla="*/ 876 w 180"/>
                        <a:gd name="T67" fmla="*/ 1439 h 142"/>
                        <a:gd name="T68" fmla="*/ 1553 w 180"/>
                        <a:gd name="T69" fmla="*/ 1470 h 142"/>
                        <a:gd name="T70" fmla="*/ 1609 w 180"/>
                        <a:gd name="T71" fmla="*/ 1523 h 142"/>
                        <a:gd name="T72" fmla="*/ 1865 w 180"/>
                        <a:gd name="T73" fmla="*/ 1470 h 142"/>
                        <a:gd name="T74" fmla="*/ 2049 w 180"/>
                        <a:gd name="T75" fmla="*/ 1374 h 142"/>
                        <a:gd name="T76" fmla="*/ 2443 w 180"/>
                        <a:gd name="T77" fmla="*/ 1001 h 142"/>
                        <a:gd name="T78" fmla="*/ 2455 w 180"/>
                        <a:gd name="T79" fmla="*/ 925 h 142"/>
                        <a:gd name="T80" fmla="*/ 2406 w 180"/>
                        <a:gd name="T81" fmla="*/ 865 h 142"/>
                        <a:gd name="T82" fmla="*/ 2455 w 180"/>
                        <a:gd name="T83" fmla="*/ 785 h 142"/>
                        <a:gd name="T84" fmla="*/ 2530 w 180"/>
                        <a:gd name="T85" fmla="*/ 719 h 142"/>
                        <a:gd name="T86" fmla="*/ 2470 w 180"/>
                        <a:gd name="T87" fmla="*/ 630 h 142"/>
                        <a:gd name="T88" fmla="*/ 2422 w 180"/>
                        <a:gd name="T89" fmla="*/ 565 h 142"/>
                        <a:gd name="T90" fmla="*/ 2499 w 180"/>
                        <a:gd name="T91" fmla="*/ 492 h 142"/>
                        <a:gd name="T92" fmla="*/ 2486 w 180"/>
                        <a:gd name="T93" fmla="*/ 389 h 142"/>
                        <a:gd name="T94" fmla="*/ 2429 w 180"/>
                        <a:gd name="T95" fmla="*/ 331 h 142"/>
                        <a:gd name="T96" fmla="*/ 2470 w 180"/>
                        <a:gd name="T97" fmla="*/ 251 h 142"/>
                        <a:gd name="T98" fmla="*/ 2530 w 180"/>
                        <a:gd name="T99" fmla="*/ 174 h 142"/>
                        <a:gd name="T100" fmla="*/ 2455 w 180"/>
                        <a:gd name="T101" fmla="*/ 96 h 142"/>
                        <a:gd name="T102" fmla="*/ 2195 w 180"/>
                        <a:gd name="T103" fmla="*/ 109 h 142"/>
                        <a:gd name="T104" fmla="*/ 1638 w 180"/>
                        <a:gd name="T105" fmla="*/ 227 h 142"/>
                        <a:gd name="T106" fmla="*/ 1008 w 180"/>
                        <a:gd name="T107" fmla="*/ 294 h 142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</a:gdLst>
                      <a:ahLst/>
                      <a:cxnLst>
                        <a:cxn ang="T108">
                          <a:pos x="T0" y="T1"/>
                        </a:cxn>
                        <a:cxn ang="T109">
                          <a:pos x="T2" y="T3"/>
                        </a:cxn>
                        <a:cxn ang="T110">
                          <a:pos x="T4" y="T5"/>
                        </a:cxn>
                        <a:cxn ang="T111">
                          <a:pos x="T6" y="T7"/>
                        </a:cxn>
                        <a:cxn ang="T112">
                          <a:pos x="T8" y="T9"/>
                        </a:cxn>
                        <a:cxn ang="T113">
                          <a:pos x="T10" y="T11"/>
                        </a:cxn>
                        <a:cxn ang="T114">
                          <a:pos x="T12" y="T13"/>
                        </a:cxn>
                        <a:cxn ang="T115">
                          <a:pos x="T14" y="T15"/>
                        </a:cxn>
                        <a:cxn ang="T116">
                          <a:pos x="T16" y="T17"/>
                        </a:cxn>
                        <a:cxn ang="T117">
                          <a:pos x="T18" y="T19"/>
                        </a:cxn>
                        <a:cxn ang="T118">
                          <a:pos x="T20" y="T21"/>
                        </a:cxn>
                        <a:cxn ang="T119">
                          <a:pos x="T22" y="T23"/>
                        </a:cxn>
                        <a:cxn ang="T120">
                          <a:pos x="T24" y="T25"/>
                        </a:cxn>
                        <a:cxn ang="T121">
                          <a:pos x="T26" y="T27"/>
                        </a:cxn>
                        <a:cxn ang="T122">
                          <a:pos x="T28" y="T29"/>
                        </a:cxn>
                        <a:cxn ang="T123">
                          <a:pos x="T30" y="T31"/>
                        </a:cxn>
                        <a:cxn ang="T124">
                          <a:pos x="T32" y="T33"/>
                        </a:cxn>
                        <a:cxn ang="T125">
                          <a:pos x="T34" y="T35"/>
                        </a:cxn>
                        <a:cxn ang="T126">
                          <a:pos x="T36" y="T37"/>
                        </a:cxn>
                        <a:cxn ang="T127">
                          <a:pos x="T38" y="T39"/>
                        </a:cxn>
                        <a:cxn ang="T128">
                          <a:pos x="T40" y="T41"/>
                        </a:cxn>
                        <a:cxn ang="T129">
                          <a:pos x="T42" y="T43"/>
                        </a:cxn>
                        <a:cxn ang="T130">
                          <a:pos x="T44" y="T45"/>
                        </a:cxn>
                        <a:cxn ang="T131">
                          <a:pos x="T46" y="T47"/>
                        </a:cxn>
                        <a:cxn ang="T132">
                          <a:pos x="T48" y="T49"/>
                        </a:cxn>
                        <a:cxn ang="T133">
                          <a:pos x="T50" y="T51"/>
                        </a:cxn>
                        <a:cxn ang="T134">
                          <a:pos x="T52" y="T53"/>
                        </a:cxn>
                        <a:cxn ang="T135">
                          <a:pos x="T54" y="T55"/>
                        </a:cxn>
                        <a:cxn ang="T136">
                          <a:pos x="T56" y="T57"/>
                        </a:cxn>
                        <a:cxn ang="T137">
                          <a:pos x="T58" y="T59"/>
                        </a:cxn>
                        <a:cxn ang="T138">
                          <a:pos x="T60" y="T61"/>
                        </a:cxn>
                        <a:cxn ang="T139">
                          <a:pos x="T62" y="T63"/>
                        </a:cxn>
                        <a:cxn ang="T140">
                          <a:pos x="T64" y="T65"/>
                        </a:cxn>
                        <a:cxn ang="T141">
                          <a:pos x="T66" y="T67"/>
                        </a:cxn>
                        <a:cxn ang="T142">
                          <a:pos x="T68" y="T69"/>
                        </a:cxn>
                        <a:cxn ang="T143">
                          <a:pos x="T70" y="T71"/>
                        </a:cxn>
                        <a:cxn ang="T144">
                          <a:pos x="T72" y="T73"/>
                        </a:cxn>
                        <a:cxn ang="T145">
                          <a:pos x="T74" y="T75"/>
                        </a:cxn>
                        <a:cxn ang="T146">
                          <a:pos x="T76" y="T77"/>
                        </a:cxn>
                        <a:cxn ang="T147">
                          <a:pos x="T78" y="T79"/>
                        </a:cxn>
                        <a:cxn ang="T148">
                          <a:pos x="T80" y="T81"/>
                        </a:cxn>
                        <a:cxn ang="T149">
                          <a:pos x="T82" y="T83"/>
                        </a:cxn>
                        <a:cxn ang="T150">
                          <a:pos x="T84" y="T85"/>
                        </a:cxn>
                        <a:cxn ang="T151">
                          <a:pos x="T86" y="T87"/>
                        </a:cxn>
                        <a:cxn ang="T152">
                          <a:pos x="T88" y="T89"/>
                        </a:cxn>
                        <a:cxn ang="T153">
                          <a:pos x="T90" y="T91"/>
                        </a:cxn>
                        <a:cxn ang="T154">
                          <a:pos x="T92" y="T93"/>
                        </a:cxn>
                        <a:cxn ang="T155">
                          <a:pos x="T94" y="T95"/>
                        </a:cxn>
                        <a:cxn ang="T156">
                          <a:pos x="T96" y="T97"/>
                        </a:cxn>
                        <a:cxn ang="T157">
                          <a:pos x="T98" y="T99"/>
                        </a:cxn>
                        <a:cxn ang="T158">
                          <a:pos x="T100" y="T101"/>
                        </a:cxn>
                        <a:cxn ang="T159">
                          <a:pos x="T102" y="T103"/>
                        </a:cxn>
                        <a:cxn ang="T160">
                          <a:pos x="T104" y="T105"/>
                        </a:cxn>
                        <a:cxn ang="T161">
                          <a:pos x="T106" y="T107"/>
                        </a:cxn>
                      </a:cxnLst>
                      <a:rect l="0" t="0" r="r" b="b"/>
                      <a:pathLst>
                        <a:path w="180" h="142">
                          <a:moveTo>
                            <a:pt x="71" y="27"/>
                          </a:moveTo>
                          <a:lnTo>
                            <a:pt x="45" y="29"/>
                          </a:lnTo>
                          <a:lnTo>
                            <a:pt x="85" y="32"/>
                          </a:lnTo>
                          <a:lnTo>
                            <a:pt x="82" y="34"/>
                          </a:lnTo>
                          <a:lnTo>
                            <a:pt x="77" y="35"/>
                          </a:lnTo>
                          <a:lnTo>
                            <a:pt x="71" y="36"/>
                          </a:lnTo>
                          <a:lnTo>
                            <a:pt x="63" y="38"/>
                          </a:lnTo>
                          <a:lnTo>
                            <a:pt x="54" y="40"/>
                          </a:lnTo>
                          <a:lnTo>
                            <a:pt x="42" y="40"/>
                          </a:lnTo>
                          <a:lnTo>
                            <a:pt x="29" y="42"/>
                          </a:lnTo>
                          <a:lnTo>
                            <a:pt x="15" y="42"/>
                          </a:lnTo>
                          <a:lnTo>
                            <a:pt x="0" y="42"/>
                          </a:lnTo>
                          <a:lnTo>
                            <a:pt x="23" y="47"/>
                          </a:lnTo>
                          <a:lnTo>
                            <a:pt x="37" y="49"/>
                          </a:lnTo>
                          <a:lnTo>
                            <a:pt x="50" y="49"/>
                          </a:lnTo>
                          <a:lnTo>
                            <a:pt x="65" y="49"/>
                          </a:lnTo>
                          <a:lnTo>
                            <a:pt x="87" y="48"/>
                          </a:lnTo>
                          <a:lnTo>
                            <a:pt x="106" y="46"/>
                          </a:lnTo>
                          <a:lnTo>
                            <a:pt x="121" y="42"/>
                          </a:lnTo>
                          <a:lnTo>
                            <a:pt x="138" y="38"/>
                          </a:lnTo>
                          <a:lnTo>
                            <a:pt x="145" y="36"/>
                          </a:lnTo>
                          <a:lnTo>
                            <a:pt x="152" y="34"/>
                          </a:lnTo>
                          <a:lnTo>
                            <a:pt x="156" y="33"/>
                          </a:lnTo>
                          <a:lnTo>
                            <a:pt x="158" y="34"/>
                          </a:lnTo>
                          <a:lnTo>
                            <a:pt x="158" y="36"/>
                          </a:lnTo>
                          <a:lnTo>
                            <a:pt x="157" y="39"/>
                          </a:lnTo>
                          <a:lnTo>
                            <a:pt x="152" y="42"/>
                          </a:lnTo>
                          <a:lnTo>
                            <a:pt x="145" y="46"/>
                          </a:lnTo>
                          <a:lnTo>
                            <a:pt x="136" y="49"/>
                          </a:lnTo>
                          <a:lnTo>
                            <a:pt x="124" y="53"/>
                          </a:lnTo>
                          <a:lnTo>
                            <a:pt x="109" y="57"/>
                          </a:lnTo>
                          <a:lnTo>
                            <a:pt x="91" y="60"/>
                          </a:lnTo>
                          <a:lnTo>
                            <a:pt x="74" y="63"/>
                          </a:lnTo>
                          <a:lnTo>
                            <a:pt x="55" y="65"/>
                          </a:lnTo>
                          <a:lnTo>
                            <a:pt x="23" y="68"/>
                          </a:lnTo>
                          <a:lnTo>
                            <a:pt x="43" y="71"/>
                          </a:lnTo>
                          <a:lnTo>
                            <a:pt x="59" y="73"/>
                          </a:lnTo>
                          <a:lnTo>
                            <a:pt x="79" y="73"/>
                          </a:lnTo>
                          <a:lnTo>
                            <a:pt x="100" y="70"/>
                          </a:lnTo>
                          <a:lnTo>
                            <a:pt x="116" y="68"/>
                          </a:lnTo>
                          <a:lnTo>
                            <a:pt x="128" y="65"/>
                          </a:lnTo>
                          <a:lnTo>
                            <a:pt x="138" y="63"/>
                          </a:lnTo>
                          <a:lnTo>
                            <a:pt x="149" y="59"/>
                          </a:lnTo>
                          <a:lnTo>
                            <a:pt x="157" y="57"/>
                          </a:lnTo>
                          <a:lnTo>
                            <a:pt x="161" y="56"/>
                          </a:lnTo>
                          <a:lnTo>
                            <a:pt x="163" y="56"/>
                          </a:lnTo>
                          <a:lnTo>
                            <a:pt x="162" y="58"/>
                          </a:lnTo>
                          <a:lnTo>
                            <a:pt x="161" y="61"/>
                          </a:lnTo>
                          <a:lnTo>
                            <a:pt x="158" y="64"/>
                          </a:lnTo>
                          <a:lnTo>
                            <a:pt x="150" y="68"/>
                          </a:lnTo>
                          <a:lnTo>
                            <a:pt x="142" y="72"/>
                          </a:lnTo>
                          <a:lnTo>
                            <a:pt x="133" y="75"/>
                          </a:lnTo>
                          <a:lnTo>
                            <a:pt x="121" y="79"/>
                          </a:lnTo>
                          <a:lnTo>
                            <a:pt x="107" y="83"/>
                          </a:lnTo>
                          <a:lnTo>
                            <a:pt x="86" y="87"/>
                          </a:lnTo>
                          <a:lnTo>
                            <a:pt x="71" y="89"/>
                          </a:lnTo>
                          <a:lnTo>
                            <a:pt x="58" y="90"/>
                          </a:lnTo>
                          <a:lnTo>
                            <a:pt x="37" y="91"/>
                          </a:lnTo>
                          <a:lnTo>
                            <a:pt x="58" y="94"/>
                          </a:lnTo>
                          <a:lnTo>
                            <a:pt x="74" y="95"/>
                          </a:lnTo>
                          <a:lnTo>
                            <a:pt x="88" y="95"/>
                          </a:lnTo>
                          <a:lnTo>
                            <a:pt x="103" y="95"/>
                          </a:lnTo>
                          <a:lnTo>
                            <a:pt x="118" y="93"/>
                          </a:lnTo>
                          <a:lnTo>
                            <a:pt x="129" y="91"/>
                          </a:lnTo>
                          <a:lnTo>
                            <a:pt x="138" y="88"/>
                          </a:lnTo>
                          <a:lnTo>
                            <a:pt x="153" y="84"/>
                          </a:lnTo>
                          <a:lnTo>
                            <a:pt x="155" y="84"/>
                          </a:lnTo>
                          <a:lnTo>
                            <a:pt x="157" y="85"/>
                          </a:lnTo>
                          <a:lnTo>
                            <a:pt x="157" y="88"/>
                          </a:lnTo>
                          <a:lnTo>
                            <a:pt x="155" y="90"/>
                          </a:lnTo>
                          <a:lnTo>
                            <a:pt x="151" y="93"/>
                          </a:lnTo>
                          <a:lnTo>
                            <a:pt x="146" y="96"/>
                          </a:lnTo>
                          <a:lnTo>
                            <a:pt x="137" y="100"/>
                          </a:lnTo>
                          <a:lnTo>
                            <a:pt x="128" y="104"/>
                          </a:lnTo>
                          <a:lnTo>
                            <a:pt x="119" y="106"/>
                          </a:lnTo>
                          <a:lnTo>
                            <a:pt x="109" y="108"/>
                          </a:lnTo>
                          <a:lnTo>
                            <a:pt x="100" y="109"/>
                          </a:lnTo>
                          <a:lnTo>
                            <a:pt x="88" y="110"/>
                          </a:lnTo>
                          <a:lnTo>
                            <a:pt x="74" y="111"/>
                          </a:lnTo>
                          <a:lnTo>
                            <a:pt x="61" y="111"/>
                          </a:lnTo>
                          <a:lnTo>
                            <a:pt x="40" y="111"/>
                          </a:lnTo>
                          <a:lnTo>
                            <a:pt x="51" y="114"/>
                          </a:lnTo>
                          <a:lnTo>
                            <a:pt x="62" y="117"/>
                          </a:lnTo>
                          <a:lnTo>
                            <a:pt x="73" y="118"/>
                          </a:lnTo>
                          <a:lnTo>
                            <a:pt x="83" y="118"/>
                          </a:lnTo>
                          <a:lnTo>
                            <a:pt x="93" y="119"/>
                          </a:lnTo>
                          <a:lnTo>
                            <a:pt x="104" y="118"/>
                          </a:lnTo>
                          <a:lnTo>
                            <a:pt x="112" y="118"/>
                          </a:lnTo>
                          <a:lnTo>
                            <a:pt x="121" y="117"/>
                          </a:lnTo>
                          <a:lnTo>
                            <a:pt x="132" y="114"/>
                          </a:lnTo>
                          <a:lnTo>
                            <a:pt x="140" y="113"/>
                          </a:lnTo>
                          <a:lnTo>
                            <a:pt x="143" y="113"/>
                          </a:lnTo>
                          <a:lnTo>
                            <a:pt x="143" y="115"/>
                          </a:lnTo>
                          <a:lnTo>
                            <a:pt x="143" y="117"/>
                          </a:lnTo>
                          <a:lnTo>
                            <a:pt x="140" y="119"/>
                          </a:lnTo>
                          <a:lnTo>
                            <a:pt x="137" y="122"/>
                          </a:lnTo>
                          <a:lnTo>
                            <a:pt x="133" y="123"/>
                          </a:lnTo>
                          <a:lnTo>
                            <a:pt x="128" y="125"/>
                          </a:lnTo>
                          <a:lnTo>
                            <a:pt x="121" y="127"/>
                          </a:lnTo>
                          <a:lnTo>
                            <a:pt x="105" y="129"/>
                          </a:lnTo>
                          <a:lnTo>
                            <a:pt x="91" y="130"/>
                          </a:lnTo>
                          <a:lnTo>
                            <a:pt x="62" y="132"/>
                          </a:lnTo>
                          <a:lnTo>
                            <a:pt x="99" y="134"/>
                          </a:lnTo>
                          <a:lnTo>
                            <a:pt x="107" y="134"/>
                          </a:lnTo>
                          <a:lnTo>
                            <a:pt x="110" y="135"/>
                          </a:lnTo>
                          <a:lnTo>
                            <a:pt x="112" y="136"/>
                          </a:lnTo>
                          <a:lnTo>
                            <a:pt x="112" y="139"/>
                          </a:lnTo>
                          <a:lnTo>
                            <a:pt x="114" y="140"/>
                          </a:lnTo>
                          <a:lnTo>
                            <a:pt x="118" y="141"/>
                          </a:lnTo>
                          <a:lnTo>
                            <a:pt x="126" y="138"/>
                          </a:lnTo>
                          <a:lnTo>
                            <a:pt x="132" y="135"/>
                          </a:lnTo>
                          <a:lnTo>
                            <a:pt x="137" y="133"/>
                          </a:lnTo>
                          <a:lnTo>
                            <a:pt x="141" y="130"/>
                          </a:lnTo>
                          <a:lnTo>
                            <a:pt x="145" y="126"/>
                          </a:lnTo>
                          <a:lnTo>
                            <a:pt x="159" y="111"/>
                          </a:lnTo>
                          <a:lnTo>
                            <a:pt x="169" y="99"/>
                          </a:lnTo>
                          <a:lnTo>
                            <a:pt x="173" y="92"/>
                          </a:lnTo>
                          <a:lnTo>
                            <a:pt x="174" y="89"/>
                          </a:lnTo>
                          <a:lnTo>
                            <a:pt x="174" y="88"/>
                          </a:lnTo>
                          <a:lnTo>
                            <a:pt x="174" y="85"/>
                          </a:lnTo>
                          <a:lnTo>
                            <a:pt x="172" y="83"/>
                          </a:lnTo>
                          <a:lnTo>
                            <a:pt x="171" y="81"/>
                          </a:lnTo>
                          <a:lnTo>
                            <a:pt x="170" y="79"/>
                          </a:lnTo>
                          <a:lnTo>
                            <a:pt x="171" y="76"/>
                          </a:lnTo>
                          <a:lnTo>
                            <a:pt x="172" y="74"/>
                          </a:lnTo>
                          <a:lnTo>
                            <a:pt x="174" y="72"/>
                          </a:lnTo>
                          <a:lnTo>
                            <a:pt x="175" y="70"/>
                          </a:lnTo>
                          <a:lnTo>
                            <a:pt x="177" y="68"/>
                          </a:lnTo>
                          <a:lnTo>
                            <a:pt x="179" y="66"/>
                          </a:lnTo>
                          <a:lnTo>
                            <a:pt x="179" y="63"/>
                          </a:lnTo>
                          <a:lnTo>
                            <a:pt x="177" y="60"/>
                          </a:lnTo>
                          <a:lnTo>
                            <a:pt x="175" y="58"/>
                          </a:lnTo>
                          <a:lnTo>
                            <a:pt x="174" y="56"/>
                          </a:lnTo>
                          <a:lnTo>
                            <a:pt x="172" y="54"/>
                          </a:lnTo>
                          <a:lnTo>
                            <a:pt x="171" y="52"/>
                          </a:lnTo>
                          <a:lnTo>
                            <a:pt x="172" y="50"/>
                          </a:lnTo>
                          <a:lnTo>
                            <a:pt x="174" y="47"/>
                          </a:lnTo>
                          <a:lnTo>
                            <a:pt x="177" y="45"/>
                          </a:lnTo>
                          <a:lnTo>
                            <a:pt x="177" y="42"/>
                          </a:lnTo>
                          <a:lnTo>
                            <a:pt x="177" y="39"/>
                          </a:lnTo>
                          <a:lnTo>
                            <a:pt x="176" y="36"/>
                          </a:lnTo>
                          <a:lnTo>
                            <a:pt x="174" y="34"/>
                          </a:lnTo>
                          <a:lnTo>
                            <a:pt x="173" y="32"/>
                          </a:lnTo>
                          <a:lnTo>
                            <a:pt x="172" y="30"/>
                          </a:lnTo>
                          <a:lnTo>
                            <a:pt x="172" y="27"/>
                          </a:lnTo>
                          <a:lnTo>
                            <a:pt x="174" y="24"/>
                          </a:lnTo>
                          <a:lnTo>
                            <a:pt x="175" y="23"/>
                          </a:lnTo>
                          <a:lnTo>
                            <a:pt x="177" y="21"/>
                          </a:lnTo>
                          <a:lnTo>
                            <a:pt x="179" y="18"/>
                          </a:lnTo>
                          <a:lnTo>
                            <a:pt x="179" y="16"/>
                          </a:lnTo>
                          <a:lnTo>
                            <a:pt x="178" y="14"/>
                          </a:lnTo>
                          <a:lnTo>
                            <a:pt x="176" y="12"/>
                          </a:lnTo>
                          <a:lnTo>
                            <a:pt x="174" y="9"/>
                          </a:lnTo>
                          <a:lnTo>
                            <a:pt x="173" y="6"/>
                          </a:lnTo>
                          <a:lnTo>
                            <a:pt x="173" y="0"/>
                          </a:lnTo>
                          <a:lnTo>
                            <a:pt x="155" y="10"/>
                          </a:lnTo>
                          <a:lnTo>
                            <a:pt x="143" y="14"/>
                          </a:lnTo>
                          <a:lnTo>
                            <a:pt x="131" y="17"/>
                          </a:lnTo>
                          <a:lnTo>
                            <a:pt x="116" y="21"/>
                          </a:lnTo>
                          <a:lnTo>
                            <a:pt x="102" y="23"/>
                          </a:lnTo>
                          <a:lnTo>
                            <a:pt x="89" y="25"/>
                          </a:lnTo>
                          <a:lnTo>
                            <a:pt x="71" y="27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77" name="Group 21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29" y="1834"/>
                      <a:ext cx="104" cy="163"/>
                      <a:chOff x="3248" y="1816"/>
                      <a:chExt cx="54" cy="90"/>
                    </a:xfrm>
                  </p:grpSpPr>
                  <p:sp>
                    <p:nvSpPr>
                      <p:cNvPr id="278" name="Freeform 2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58" y="1840"/>
                        <a:ext cx="42" cy="17"/>
                      </a:xfrm>
                      <a:custGeom>
                        <a:avLst/>
                        <a:gdLst>
                          <a:gd name="T0" fmla="*/ 41 w 42"/>
                          <a:gd name="T1" fmla="*/ 2 h 17"/>
                          <a:gd name="T2" fmla="*/ 37 w 42"/>
                          <a:gd name="T3" fmla="*/ 0 h 17"/>
                          <a:gd name="T4" fmla="*/ 24 w 42"/>
                          <a:gd name="T5" fmla="*/ 5 h 17"/>
                          <a:gd name="T6" fmla="*/ 12 w 42"/>
                          <a:gd name="T7" fmla="*/ 10 h 17"/>
                          <a:gd name="T8" fmla="*/ 0 w 42"/>
                          <a:gd name="T9" fmla="*/ 13 h 17"/>
                          <a:gd name="T10" fmla="*/ 2 w 42"/>
                          <a:gd name="T11" fmla="*/ 16 h 17"/>
                          <a:gd name="T12" fmla="*/ 10 w 42"/>
                          <a:gd name="T13" fmla="*/ 16 h 17"/>
                          <a:gd name="T14" fmla="*/ 21 w 42"/>
                          <a:gd name="T15" fmla="*/ 14 h 17"/>
                          <a:gd name="T16" fmla="*/ 32 w 42"/>
                          <a:gd name="T17" fmla="*/ 8 h 17"/>
                          <a:gd name="T18" fmla="*/ 41 w 42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2" h="17">
                            <a:moveTo>
                              <a:pt x="41" y="2"/>
                            </a:moveTo>
                            <a:lnTo>
                              <a:pt x="37" y="0"/>
                            </a:lnTo>
                            <a:lnTo>
                              <a:pt x="24" y="5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21" y="14"/>
                            </a:lnTo>
                            <a:lnTo>
                              <a:pt x="32" y="8"/>
                            </a:lnTo>
                            <a:lnTo>
                              <a:pt x="41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9" name="Freeform 2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6" y="1863"/>
                        <a:ext cx="36" cy="17"/>
                      </a:xfrm>
                      <a:custGeom>
                        <a:avLst/>
                        <a:gdLst>
                          <a:gd name="T0" fmla="*/ 35 w 36"/>
                          <a:gd name="T1" fmla="*/ 2 h 17"/>
                          <a:gd name="T2" fmla="*/ 33 w 36"/>
                          <a:gd name="T3" fmla="*/ 0 h 17"/>
                          <a:gd name="T4" fmla="*/ 21 w 36"/>
                          <a:gd name="T5" fmla="*/ 6 h 17"/>
                          <a:gd name="T6" fmla="*/ 11 w 36"/>
                          <a:gd name="T7" fmla="*/ 10 h 17"/>
                          <a:gd name="T8" fmla="*/ 0 w 36"/>
                          <a:gd name="T9" fmla="*/ 13 h 17"/>
                          <a:gd name="T10" fmla="*/ 2 w 36"/>
                          <a:gd name="T11" fmla="*/ 16 h 17"/>
                          <a:gd name="T12" fmla="*/ 10 w 36"/>
                          <a:gd name="T13" fmla="*/ 16 h 17"/>
                          <a:gd name="T14" fmla="*/ 18 w 36"/>
                          <a:gd name="T15" fmla="*/ 14 h 17"/>
                          <a:gd name="T16" fmla="*/ 26 w 36"/>
                          <a:gd name="T17" fmla="*/ 9 h 17"/>
                          <a:gd name="T18" fmla="*/ 35 w 36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6" h="17">
                            <a:moveTo>
                              <a:pt x="35" y="2"/>
                            </a:moveTo>
                            <a:lnTo>
                              <a:pt x="33" y="0"/>
                            </a:lnTo>
                            <a:lnTo>
                              <a:pt x="21" y="6"/>
                            </a:lnTo>
                            <a:lnTo>
                              <a:pt x="11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18" y="14"/>
                            </a:lnTo>
                            <a:lnTo>
                              <a:pt x="26" y="9"/>
                            </a:lnTo>
                            <a:lnTo>
                              <a:pt x="35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Freeform 2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3" y="1889"/>
                        <a:ext cx="38" cy="17"/>
                      </a:xfrm>
                      <a:custGeom>
                        <a:avLst/>
                        <a:gdLst>
                          <a:gd name="T0" fmla="*/ 37 w 38"/>
                          <a:gd name="T1" fmla="*/ 2 h 17"/>
                          <a:gd name="T2" fmla="*/ 34 w 38"/>
                          <a:gd name="T3" fmla="*/ 0 h 17"/>
                          <a:gd name="T4" fmla="*/ 23 w 38"/>
                          <a:gd name="T5" fmla="*/ 6 h 17"/>
                          <a:gd name="T6" fmla="*/ 12 w 38"/>
                          <a:gd name="T7" fmla="*/ 10 h 17"/>
                          <a:gd name="T8" fmla="*/ 0 w 38"/>
                          <a:gd name="T9" fmla="*/ 13 h 17"/>
                          <a:gd name="T10" fmla="*/ 2 w 38"/>
                          <a:gd name="T11" fmla="*/ 16 h 17"/>
                          <a:gd name="T12" fmla="*/ 10 w 38"/>
                          <a:gd name="T13" fmla="*/ 15 h 17"/>
                          <a:gd name="T14" fmla="*/ 20 w 38"/>
                          <a:gd name="T15" fmla="*/ 13 h 17"/>
                          <a:gd name="T16" fmla="*/ 30 w 38"/>
                          <a:gd name="T17" fmla="*/ 8 h 17"/>
                          <a:gd name="T18" fmla="*/ 37 w 38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8" h="17">
                            <a:moveTo>
                              <a:pt x="37" y="2"/>
                            </a:moveTo>
                            <a:lnTo>
                              <a:pt x="34" y="0"/>
                            </a:lnTo>
                            <a:lnTo>
                              <a:pt x="23" y="6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0" y="8"/>
                            </a:lnTo>
                            <a:lnTo>
                              <a:pt x="37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1" name="Freeform 2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48" y="1816"/>
                        <a:ext cx="43" cy="17"/>
                      </a:xfrm>
                      <a:custGeom>
                        <a:avLst/>
                        <a:gdLst>
                          <a:gd name="T0" fmla="*/ 42 w 43"/>
                          <a:gd name="T1" fmla="*/ 2 h 17"/>
                          <a:gd name="T2" fmla="*/ 37 w 43"/>
                          <a:gd name="T3" fmla="*/ 0 h 17"/>
                          <a:gd name="T4" fmla="*/ 23 w 43"/>
                          <a:gd name="T5" fmla="*/ 5 h 17"/>
                          <a:gd name="T6" fmla="*/ 12 w 43"/>
                          <a:gd name="T7" fmla="*/ 9 h 17"/>
                          <a:gd name="T8" fmla="*/ 0 w 43"/>
                          <a:gd name="T9" fmla="*/ 12 h 17"/>
                          <a:gd name="T10" fmla="*/ 2 w 43"/>
                          <a:gd name="T11" fmla="*/ 16 h 17"/>
                          <a:gd name="T12" fmla="*/ 10 w 43"/>
                          <a:gd name="T13" fmla="*/ 15 h 17"/>
                          <a:gd name="T14" fmla="*/ 20 w 43"/>
                          <a:gd name="T15" fmla="*/ 13 h 17"/>
                          <a:gd name="T16" fmla="*/ 31 w 43"/>
                          <a:gd name="T17" fmla="*/ 9 h 17"/>
                          <a:gd name="T18" fmla="*/ 42 w 43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3" h="17">
                            <a:moveTo>
                              <a:pt x="42" y="2"/>
                            </a:moveTo>
                            <a:lnTo>
                              <a:pt x="37" y="0"/>
                            </a:lnTo>
                            <a:lnTo>
                              <a:pt x="23" y="5"/>
                            </a:lnTo>
                            <a:lnTo>
                              <a:pt x="12" y="9"/>
                            </a:lnTo>
                            <a:lnTo>
                              <a:pt x="0" y="12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1" y="9"/>
                            </a:lnTo>
                            <a:lnTo>
                              <a:pt x="42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267" name="Freeform 219"/>
                  <p:cNvSpPr>
                    <a:spLocks/>
                  </p:cNvSpPr>
                  <p:nvPr/>
                </p:nvSpPr>
                <p:spPr bwMode="auto">
                  <a:xfrm>
                    <a:off x="6480" y="720"/>
                    <a:ext cx="958" cy="1079"/>
                  </a:xfrm>
                  <a:custGeom>
                    <a:avLst/>
                    <a:gdLst>
                      <a:gd name="T0" fmla="*/ 4994 w 494"/>
                      <a:gd name="T1" fmla="*/ 6227 h 594"/>
                      <a:gd name="T2" fmla="*/ 5048 w 494"/>
                      <a:gd name="T3" fmla="*/ 6174 h 594"/>
                      <a:gd name="T4" fmla="*/ 5077 w 494"/>
                      <a:gd name="T5" fmla="*/ 6131 h 594"/>
                      <a:gd name="T6" fmla="*/ 5118 w 494"/>
                      <a:gd name="T7" fmla="*/ 5989 h 594"/>
                      <a:gd name="T8" fmla="*/ 5389 w 494"/>
                      <a:gd name="T9" fmla="*/ 4946 h 594"/>
                      <a:gd name="T10" fmla="*/ 5585 w 494"/>
                      <a:gd name="T11" fmla="*/ 4574 h 594"/>
                      <a:gd name="T12" fmla="*/ 5769 w 494"/>
                      <a:gd name="T13" fmla="*/ 4309 h 594"/>
                      <a:gd name="T14" fmla="*/ 6126 w 494"/>
                      <a:gd name="T15" fmla="*/ 3920 h 594"/>
                      <a:gd name="T16" fmla="*/ 6475 w 494"/>
                      <a:gd name="T17" fmla="*/ 3531 h 594"/>
                      <a:gd name="T18" fmla="*/ 6731 w 494"/>
                      <a:gd name="T19" fmla="*/ 3172 h 594"/>
                      <a:gd name="T20" fmla="*/ 6886 w 494"/>
                      <a:gd name="T21" fmla="*/ 2812 h 594"/>
                      <a:gd name="T22" fmla="*/ 6972 w 494"/>
                      <a:gd name="T23" fmla="*/ 2349 h 594"/>
                      <a:gd name="T24" fmla="*/ 6912 w 494"/>
                      <a:gd name="T25" fmla="*/ 1936 h 594"/>
                      <a:gd name="T26" fmla="*/ 6762 w 494"/>
                      <a:gd name="T27" fmla="*/ 1535 h 594"/>
                      <a:gd name="T28" fmla="*/ 6522 w 494"/>
                      <a:gd name="T29" fmla="*/ 1161 h 594"/>
                      <a:gd name="T30" fmla="*/ 6097 w 494"/>
                      <a:gd name="T31" fmla="*/ 785 h 594"/>
                      <a:gd name="T32" fmla="*/ 5645 w 494"/>
                      <a:gd name="T33" fmla="*/ 509 h 594"/>
                      <a:gd name="T34" fmla="*/ 5077 w 494"/>
                      <a:gd name="T35" fmla="*/ 263 h 594"/>
                      <a:gd name="T36" fmla="*/ 4396 w 494"/>
                      <a:gd name="T37" fmla="*/ 80 h 594"/>
                      <a:gd name="T38" fmla="*/ 3844 w 494"/>
                      <a:gd name="T39" fmla="*/ 0 h 594"/>
                      <a:gd name="T40" fmla="*/ 3223 w 494"/>
                      <a:gd name="T41" fmla="*/ 0 h 594"/>
                      <a:gd name="T42" fmla="*/ 2686 w 494"/>
                      <a:gd name="T43" fmla="*/ 53 h 594"/>
                      <a:gd name="T44" fmla="*/ 2166 w 494"/>
                      <a:gd name="T45" fmla="*/ 162 h 594"/>
                      <a:gd name="T46" fmla="*/ 1714 w 494"/>
                      <a:gd name="T47" fmla="*/ 316 h 594"/>
                      <a:gd name="T48" fmla="*/ 1249 w 494"/>
                      <a:gd name="T49" fmla="*/ 534 h 594"/>
                      <a:gd name="T50" fmla="*/ 832 w 494"/>
                      <a:gd name="T51" fmla="*/ 799 h 594"/>
                      <a:gd name="T52" fmla="*/ 481 w 494"/>
                      <a:gd name="T53" fmla="*/ 1092 h 594"/>
                      <a:gd name="T54" fmla="*/ 169 w 494"/>
                      <a:gd name="T55" fmla="*/ 1511 h 594"/>
                      <a:gd name="T56" fmla="*/ 16 w 494"/>
                      <a:gd name="T57" fmla="*/ 1947 h 594"/>
                      <a:gd name="T58" fmla="*/ 0 w 494"/>
                      <a:gd name="T59" fmla="*/ 2332 h 594"/>
                      <a:gd name="T60" fmla="*/ 45 w 494"/>
                      <a:gd name="T61" fmla="*/ 2745 h 594"/>
                      <a:gd name="T62" fmla="*/ 196 w 494"/>
                      <a:gd name="T63" fmla="*/ 3157 h 594"/>
                      <a:gd name="T64" fmla="*/ 481 w 494"/>
                      <a:gd name="T65" fmla="*/ 3548 h 594"/>
                      <a:gd name="T66" fmla="*/ 816 w 494"/>
                      <a:gd name="T67" fmla="*/ 3933 h 594"/>
                      <a:gd name="T68" fmla="*/ 1274 w 494"/>
                      <a:gd name="T69" fmla="*/ 4454 h 594"/>
                      <a:gd name="T70" fmla="*/ 1474 w 494"/>
                      <a:gd name="T71" fmla="*/ 4748 h 594"/>
                      <a:gd name="T72" fmla="*/ 1613 w 494"/>
                      <a:gd name="T73" fmla="*/ 5081 h 594"/>
                      <a:gd name="T74" fmla="*/ 1714 w 494"/>
                      <a:gd name="T75" fmla="*/ 5564 h 594"/>
                      <a:gd name="T76" fmla="*/ 1809 w 494"/>
                      <a:gd name="T77" fmla="*/ 5976 h 594"/>
                      <a:gd name="T78" fmla="*/ 1866 w 494"/>
                      <a:gd name="T79" fmla="*/ 6143 h 594"/>
                      <a:gd name="T80" fmla="*/ 1895 w 494"/>
                      <a:gd name="T81" fmla="*/ 6174 h 594"/>
                      <a:gd name="T82" fmla="*/ 1978 w 494"/>
                      <a:gd name="T83" fmla="*/ 6240 h 594"/>
                      <a:gd name="T84" fmla="*/ 2182 w 494"/>
                      <a:gd name="T85" fmla="*/ 6320 h 594"/>
                      <a:gd name="T86" fmla="*/ 2422 w 494"/>
                      <a:gd name="T87" fmla="*/ 6372 h 594"/>
                      <a:gd name="T88" fmla="*/ 2686 w 494"/>
                      <a:gd name="T89" fmla="*/ 6414 h 594"/>
                      <a:gd name="T90" fmla="*/ 2952 w 494"/>
                      <a:gd name="T91" fmla="*/ 6438 h 594"/>
                      <a:gd name="T92" fmla="*/ 3223 w 494"/>
                      <a:gd name="T93" fmla="*/ 6445 h 594"/>
                      <a:gd name="T94" fmla="*/ 3464 w 494"/>
                      <a:gd name="T95" fmla="*/ 6454 h 594"/>
                      <a:gd name="T96" fmla="*/ 3749 w 494"/>
                      <a:gd name="T97" fmla="*/ 6445 h 594"/>
                      <a:gd name="T98" fmla="*/ 4020 w 494"/>
                      <a:gd name="T99" fmla="*/ 6438 h 594"/>
                      <a:gd name="T100" fmla="*/ 4272 w 494"/>
                      <a:gd name="T101" fmla="*/ 6401 h 594"/>
                      <a:gd name="T102" fmla="*/ 4513 w 494"/>
                      <a:gd name="T103" fmla="*/ 6372 h 594"/>
                      <a:gd name="T104" fmla="*/ 4742 w 494"/>
                      <a:gd name="T105" fmla="*/ 6320 h 594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94" h="594">
                        <a:moveTo>
                          <a:pt x="345" y="577"/>
                        </a:moveTo>
                        <a:lnTo>
                          <a:pt x="349" y="574"/>
                        </a:lnTo>
                        <a:lnTo>
                          <a:pt x="353" y="572"/>
                        </a:lnTo>
                        <a:lnTo>
                          <a:pt x="354" y="570"/>
                        </a:lnTo>
                        <a:lnTo>
                          <a:pt x="356" y="568"/>
                        </a:lnTo>
                        <a:lnTo>
                          <a:pt x="357" y="567"/>
                        </a:lnTo>
                        <a:lnTo>
                          <a:pt x="358" y="566"/>
                        </a:lnTo>
                        <a:lnTo>
                          <a:pt x="358" y="565"/>
                        </a:lnTo>
                        <a:lnTo>
                          <a:pt x="359" y="563"/>
                        </a:lnTo>
                        <a:lnTo>
                          <a:pt x="360" y="561"/>
                        </a:lnTo>
                        <a:lnTo>
                          <a:pt x="360" y="559"/>
                        </a:lnTo>
                        <a:lnTo>
                          <a:pt x="362" y="550"/>
                        </a:lnTo>
                        <a:lnTo>
                          <a:pt x="376" y="473"/>
                        </a:lnTo>
                        <a:lnTo>
                          <a:pt x="379" y="462"/>
                        </a:lnTo>
                        <a:lnTo>
                          <a:pt x="381" y="454"/>
                        </a:lnTo>
                        <a:lnTo>
                          <a:pt x="385" y="443"/>
                        </a:lnTo>
                        <a:lnTo>
                          <a:pt x="390" y="431"/>
                        </a:lnTo>
                        <a:lnTo>
                          <a:pt x="395" y="420"/>
                        </a:lnTo>
                        <a:lnTo>
                          <a:pt x="400" y="411"/>
                        </a:lnTo>
                        <a:lnTo>
                          <a:pt x="404" y="403"/>
                        </a:lnTo>
                        <a:lnTo>
                          <a:pt x="408" y="396"/>
                        </a:lnTo>
                        <a:lnTo>
                          <a:pt x="416" y="383"/>
                        </a:lnTo>
                        <a:lnTo>
                          <a:pt x="424" y="371"/>
                        </a:lnTo>
                        <a:lnTo>
                          <a:pt x="433" y="360"/>
                        </a:lnTo>
                        <a:lnTo>
                          <a:pt x="439" y="351"/>
                        </a:lnTo>
                        <a:lnTo>
                          <a:pt x="451" y="335"/>
                        </a:lnTo>
                        <a:lnTo>
                          <a:pt x="458" y="324"/>
                        </a:lnTo>
                        <a:lnTo>
                          <a:pt x="465" y="314"/>
                        </a:lnTo>
                        <a:lnTo>
                          <a:pt x="470" y="304"/>
                        </a:lnTo>
                        <a:lnTo>
                          <a:pt x="476" y="291"/>
                        </a:lnTo>
                        <a:lnTo>
                          <a:pt x="480" y="280"/>
                        </a:lnTo>
                        <a:lnTo>
                          <a:pt x="484" y="268"/>
                        </a:lnTo>
                        <a:lnTo>
                          <a:pt x="487" y="258"/>
                        </a:lnTo>
                        <a:lnTo>
                          <a:pt x="490" y="247"/>
                        </a:lnTo>
                        <a:lnTo>
                          <a:pt x="492" y="232"/>
                        </a:lnTo>
                        <a:lnTo>
                          <a:pt x="493" y="216"/>
                        </a:lnTo>
                        <a:lnTo>
                          <a:pt x="493" y="201"/>
                        </a:lnTo>
                        <a:lnTo>
                          <a:pt x="491" y="189"/>
                        </a:lnTo>
                        <a:lnTo>
                          <a:pt x="489" y="178"/>
                        </a:lnTo>
                        <a:lnTo>
                          <a:pt x="487" y="167"/>
                        </a:lnTo>
                        <a:lnTo>
                          <a:pt x="483" y="154"/>
                        </a:lnTo>
                        <a:lnTo>
                          <a:pt x="478" y="141"/>
                        </a:lnTo>
                        <a:lnTo>
                          <a:pt x="473" y="129"/>
                        </a:lnTo>
                        <a:lnTo>
                          <a:pt x="468" y="117"/>
                        </a:lnTo>
                        <a:lnTo>
                          <a:pt x="461" y="107"/>
                        </a:lnTo>
                        <a:lnTo>
                          <a:pt x="451" y="94"/>
                        </a:lnTo>
                        <a:lnTo>
                          <a:pt x="441" y="82"/>
                        </a:lnTo>
                        <a:lnTo>
                          <a:pt x="431" y="72"/>
                        </a:lnTo>
                        <a:lnTo>
                          <a:pt x="421" y="63"/>
                        </a:lnTo>
                        <a:lnTo>
                          <a:pt x="411" y="55"/>
                        </a:lnTo>
                        <a:lnTo>
                          <a:pt x="399" y="47"/>
                        </a:lnTo>
                        <a:lnTo>
                          <a:pt x="388" y="39"/>
                        </a:lnTo>
                        <a:lnTo>
                          <a:pt x="374" y="32"/>
                        </a:lnTo>
                        <a:lnTo>
                          <a:pt x="359" y="24"/>
                        </a:lnTo>
                        <a:lnTo>
                          <a:pt x="344" y="17"/>
                        </a:lnTo>
                        <a:lnTo>
                          <a:pt x="327" y="12"/>
                        </a:lnTo>
                        <a:lnTo>
                          <a:pt x="311" y="7"/>
                        </a:lnTo>
                        <a:lnTo>
                          <a:pt x="299" y="5"/>
                        </a:lnTo>
                        <a:lnTo>
                          <a:pt x="285" y="2"/>
                        </a:lnTo>
                        <a:lnTo>
                          <a:pt x="272" y="0"/>
                        </a:lnTo>
                        <a:lnTo>
                          <a:pt x="257" y="0"/>
                        </a:lnTo>
                        <a:lnTo>
                          <a:pt x="243" y="0"/>
                        </a:lnTo>
                        <a:lnTo>
                          <a:pt x="228" y="0"/>
                        </a:lnTo>
                        <a:lnTo>
                          <a:pt x="215" y="0"/>
                        </a:lnTo>
                        <a:lnTo>
                          <a:pt x="201" y="3"/>
                        </a:lnTo>
                        <a:lnTo>
                          <a:pt x="190" y="5"/>
                        </a:lnTo>
                        <a:lnTo>
                          <a:pt x="177" y="8"/>
                        </a:lnTo>
                        <a:lnTo>
                          <a:pt x="164" y="11"/>
                        </a:lnTo>
                        <a:lnTo>
                          <a:pt x="153" y="15"/>
                        </a:lnTo>
                        <a:lnTo>
                          <a:pt x="142" y="19"/>
                        </a:lnTo>
                        <a:lnTo>
                          <a:pt x="132" y="24"/>
                        </a:lnTo>
                        <a:lnTo>
                          <a:pt x="121" y="29"/>
                        </a:lnTo>
                        <a:lnTo>
                          <a:pt x="111" y="35"/>
                        </a:lnTo>
                        <a:lnTo>
                          <a:pt x="99" y="42"/>
                        </a:lnTo>
                        <a:lnTo>
                          <a:pt x="88" y="49"/>
                        </a:lnTo>
                        <a:lnTo>
                          <a:pt x="79" y="56"/>
                        </a:lnTo>
                        <a:lnTo>
                          <a:pt x="69" y="64"/>
                        </a:lnTo>
                        <a:lnTo>
                          <a:pt x="59" y="73"/>
                        </a:lnTo>
                        <a:lnTo>
                          <a:pt x="50" y="81"/>
                        </a:lnTo>
                        <a:lnTo>
                          <a:pt x="42" y="89"/>
                        </a:lnTo>
                        <a:lnTo>
                          <a:pt x="34" y="100"/>
                        </a:lnTo>
                        <a:lnTo>
                          <a:pt x="25" y="112"/>
                        </a:lnTo>
                        <a:lnTo>
                          <a:pt x="17" y="126"/>
                        </a:lnTo>
                        <a:lnTo>
                          <a:pt x="12" y="139"/>
                        </a:lnTo>
                        <a:lnTo>
                          <a:pt x="8" y="153"/>
                        </a:lnTo>
                        <a:lnTo>
                          <a:pt x="3" y="166"/>
                        </a:lnTo>
                        <a:lnTo>
                          <a:pt x="1" y="179"/>
                        </a:lnTo>
                        <a:lnTo>
                          <a:pt x="0" y="191"/>
                        </a:lnTo>
                        <a:lnTo>
                          <a:pt x="0" y="203"/>
                        </a:lnTo>
                        <a:lnTo>
                          <a:pt x="0" y="214"/>
                        </a:lnTo>
                        <a:lnTo>
                          <a:pt x="0" y="227"/>
                        </a:lnTo>
                        <a:lnTo>
                          <a:pt x="0" y="238"/>
                        </a:lnTo>
                        <a:lnTo>
                          <a:pt x="3" y="252"/>
                        </a:lnTo>
                        <a:lnTo>
                          <a:pt x="5" y="264"/>
                        </a:lnTo>
                        <a:lnTo>
                          <a:pt x="9" y="277"/>
                        </a:lnTo>
                        <a:lnTo>
                          <a:pt x="14" y="290"/>
                        </a:lnTo>
                        <a:lnTo>
                          <a:pt x="20" y="303"/>
                        </a:lnTo>
                        <a:lnTo>
                          <a:pt x="27" y="314"/>
                        </a:lnTo>
                        <a:lnTo>
                          <a:pt x="34" y="326"/>
                        </a:lnTo>
                        <a:lnTo>
                          <a:pt x="43" y="338"/>
                        </a:lnTo>
                        <a:lnTo>
                          <a:pt x="50" y="349"/>
                        </a:lnTo>
                        <a:lnTo>
                          <a:pt x="58" y="361"/>
                        </a:lnTo>
                        <a:lnTo>
                          <a:pt x="66" y="373"/>
                        </a:lnTo>
                        <a:lnTo>
                          <a:pt x="78" y="390"/>
                        </a:lnTo>
                        <a:lnTo>
                          <a:pt x="90" y="409"/>
                        </a:lnTo>
                        <a:lnTo>
                          <a:pt x="96" y="418"/>
                        </a:lnTo>
                        <a:lnTo>
                          <a:pt x="100" y="426"/>
                        </a:lnTo>
                        <a:lnTo>
                          <a:pt x="104" y="436"/>
                        </a:lnTo>
                        <a:lnTo>
                          <a:pt x="108" y="446"/>
                        </a:lnTo>
                        <a:lnTo>
                          <a:pt x="111" y="456"/>
                        </a:lnTo>
                        <a:lnTo>
                          <a:pt x="114" y="467"/>
                        </a:lnTo>
                        <a:lnTo>
                          <a:pt x="116" y="482"/>
                        </a:lnTo>
                        <a:lnTo>
                          <a:pt x="120" y="498"/>
                        </a:lnTo>
                        <a:lnTo>
                          <a:pt x="121" y="511"/>
                        </a:lnTo>
                        <a:lnTo>
                          <a:pt x="124" y="527"/>
                        </a:lnTo>
                        <a:lnTo>
                          <a:pt x="126" y="539"/>
                        </a:lnTo>
                        <a:lnTo>
                          <a:pt x="128" y="549"/>
                        </a:lnTo>
                        <a:lnTo>
                          <a:pt x="130" y="559"/>
                        </a:lnTo>
                        <a:lnTo>
                          <a:pt x="132" y="561"/>
                        </a:lnTo>
                        <a:lnTo>
                          <a:pt x="132" y="564"/>
                        </a:lnTo>
                        <a:lnTo>
                          <a:pt x="132" y="565"/>
                        </a:lnTo>
                        <a:lnTo>
                          <a:pt x="133" y="566"/>
                        </a:lnTo>
                        <a:lnTo>
                          <a:pt x="134" y="567"/>
                        </a:lnTo>
                        <a:lnTo>
                          <a:pt x="136" y="569"/>
                        </a:lnTo>
                        <a:lnTo>
                          <a:pt x="138" y="571"/>
                        </a:lnTo>
                        <a:lnTo>
                          <a:pt x="140" y="573"/>
                        </a:lnTo>
                        <a:lnTo>
                          <a:pt x="144" y="576"/>
                        </a:lnTo>
                        <a:lnTo>
                          <a:pt x="148" y="577"/>
                        </a:lnTo>
                        <a:lnTo>
                          <a:pt x="154" y="580"/>
                        </a:lnTo>
                        <a:lnTo>
                          <a:pt x="160" y="582"/>
                        </a:lnTo>
                        <a:lnTo>
                          <a:pt x="166" y="584"/>
                        </a:lnTo>
                        <a:lnTo>
                          <a:pt x="171" y="585"/>
                        </a:lnTo>
                        <a:lnTo>
                          <a:pt x="176" y="586"/>
                        </a:lnTo>
                        <a:lnTo>
                          <a:pt x="183" y="587"/>
                        </a:lnTo>
                        <a:lnTo>
                          <a:pt x="190" y="589"/>
                        </a:lnTo>
                        <a:lnTo>
                          <a:pt x="195" y="589"/>
                        </a:lnTo>
                        <a:lnTo>
                          <a:pt x="202" y="590"/>
                        </a:lnTo>
                        <a:lnTo>
                          <a:pt x="209" y="591"/>
                        </a:lnTo>
                        <a:lnTo>
                          <a:pt x="215" y="592"/>
                        </a:lnTo>
                        <a:lnTo>
                          <a:pt x="221" y="592"/>
                        </a:lnTo>
                        <a:lnTo>
                          <a:pt x="228" y="592"/>
                        </a:lnTo>
                        <a:lnTo>
                          <a:pt x="234" y="593"/>
                        </a:lnTo>
                        <a:lnTo>
                          <a:pt x="240" y="593"/>
                        </a:lnTo>
                        <a:lnTo>
                          <a:pt x="245" y="593"/>
                        </a:lnTo>
                        <a:lnTo>
                          <a:pt x="251" y="593"/>
                        </a:lnTo>
                        <a:lnTo>
                          <a:pt x="259" y="593"/>
                        </a:lnTo>
                        <a:lnTo>
                          <a:pt x="265" y="592"/>
                        </a:lnTo>
                        <a:lnTo>
                          <a:pt x="270" y="592"/>
                        </a:lnTo>
                        <a:lnTo>
                          <a:pt x="277" y="592"/>
                        </a:lnTo>
                        <a:lnTo>
                          <a:pt x="284" y="591"/>
                        </a:lnTo>
                        <a:lnTo>
                          <a:pt x="290" y="590"/>
                        </a:lnTo>
                        <a:lnTo>
                          <a:pt x="297" y="589"/>
                        </a:lnTo>
                        <a:lnTo>
                          <a:pt x="302" y="588"/>
                        </a:lnTo>
                        <a:lnTo>
                          <a:pt x="308" y="587"/>
                        </a:lnTo>
                        <a:lnTo>
                          <a:pt x="314" y="586"/>
                        </a:lnTo>
                        <a:lnTo>
                          <a:pt x="319" y="585"/>
                        </a:lnTo>
                        <a:lnTo>
                          <a:pt x="325" y="584"/>
                        </a:lnTo>
                        <a:lnTo>
                          <a:pt x="330" y="582"/>
                        </a:lnTo>
                        <a:lnTo>
                          <a:pt x="335" y="580"/>
                        </a:lnTo>
                        <a:lnTo>
                          <a:pt x="340" y="578"/>
                        </a:lnTo>
                        <a:lnTo>
                          <a:pt x="345" y="577"/>
                        </a:lnTo>
                      </a:path>
                    </a:pathLst>
                  </a:custGeom>
                  <a:solidFill>
                    <a:schemeClr val="tx1"/>
                  </a:solidFill>
                  <a:ln w="12700" cap="rnd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8" name="Freeform 220"/>
                  <p:cNvSpPr>
                    <a:spLocks/>
                  </p:cNvSpPr>
                  <p:nvPr/>
                </p:nvSpPr>
                <p:spPr bwMode="auto">
                  <a:xfrm>
                    <a:off x="7149" y="856"/>
                    <a:ext cx="163" cy="162"/>
                  </a:xfrm>
                  <a:custGeom>
                    <a:avLst/>
                    <a:gdLst>
                      <a:gd name="T0" fmla="*/ 0 w 84"/>
                      <a:gd name="T1" fmla="*/ 0 h 89"/>
                      <a:gd name="T2" fmla="*/ 312 w 84"/>
                      <a:gd name="T3" fmla="*/ 96 h 89"/>
                      <a:gd name="T4" fmla="*/ 600 w 84"/>
                      <a:gd name="T5" fmla="*/ 211 h 89"/>
                      <a:gd name="T6" fmla="*/ 809 w 84"/>
                      <a:gd name="T7" fmla="*/ 331 h 89"/>
                      <a:gd name="T8" fmla="*/ 949 w 84"/>
                      <a:gd name="T9" fmla="*/ 453 h 89"/>
                      <a:gd name="T10" fmla="*/ 1050 w 84"/>
                      <a:gd name="T11" fmla="*/ 573 h 89"/>
                      <a:gd name="T12" fmla="*/ 1118 w 84"/>
                      <a:gd name="T13" fmla="*/ 683 h 89"/>
                      <a:gd name="T14" fmla="*/ 1174 w 84"/>
                      <a:gd name="T15" fmla="*/ 801 h 89"/>
                      <a:gd name="T16" fmla="*/ 768 w 84"/>
                      <a:gd name="T17" fmla="*/ 965 h 89"/>
                      <a:gd name="T18" fmla="*/ 708 w 84"/>
                      <a:gd name="T19" fmla="*/ 801 h 89"/>
                      <a:gd name="T20" fmla="*/ 652 w 84"/>
                      <a:gd name="T21" fmla="*/ 639 h 89"/>
                      <a:gd name="T22" fmla="*/ 553 w 84"/>
                      <a:gd name="T23" fmla="*/ 457 h 89"/>
                      <a:gd name="T24" fmla="*/ 425 w 84"/>
                      <a:gd name="T25" fmla="*/ 319 h 89"/>
                      <a:gd name="T26" fmla="*/ 256 w 84"/>
                      <a:gd name="T27" fmla="*/ 162 h 89"/>
                      <a:gd name="T28" fmla="*/ 0 w 84"/>
                      <a:gd name="T29" fmla="*/ 0 h 8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84" h="89">
                        <a:moveTo>
                          <a:pt x="0" y="0"/>
                        </a:moveTo>
                        <a:lnTo>
                          <a:pt x="22" y="9"/>
                        </a:lnTo>
                        <a:lnTo>
                          <a:pt x="42" y="19"/>
                        </a:lnTo>
                        <a:lnTo>
                          <a:pt x="57" y="30"/>
                        </a:lnTo>
                        <a:lnTo>
                          <a:pt x="67" y="41"/>
                        </a:lnTo>
                        <a:lnTo>
                          <a:pt x="74" y="52"/>
                        </a:lnTo>
                        <a:lnTo>
                          <a:pt x="79" y="62"/>
                        </a:lnTo>
                        <a:lnTo>
                          <a:pt x="83" y="73"/>
                        </a:lnTo>
                        <a:lnTo>
                          <a:pt x="54" y="88"/>
                        </a:lnTo>
                        <a:lnTo>
                          <a:pt x="50" y="73"/>
                        </a:lnTo>
                        <a:lnTo>
                          <a:pt x="46" y="58"/>
                        </a:lnTo>
                        <a:lnTo>
                          <a:pt x="39" y="42"/>
                        </a:lnTo>
                        <a:lnTo>
                          <a:pt x="30" y="29"/>
                        </a:lnTo>
                        <a:lnTo>
                          <a:pt x="18" y="1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1" name="Group 221"/>
                <p:cNvGrpSpPr>
                  <a:grpSpLocks/>
                </p:cNvGrpSpPr>
                <p:nvPr/>
              </p:nvGrpSpPr>
              <p:grpSpPr bwMode="auto">
                <a:xfrm>
                  <a:off x="1968" y="1296"/>
                  <a:ext cx="480" cy="672"/>
                  <a:chOff x="6480" y="720"/>
                  <a:chExt cx="958" cy="1468"/>
                </a:xfrm>
              </p:grpSpPr>
              <p:grpSp>
                <p:nvGrpSpPr>
                  <p:cNvPr id="248" name="Group 222"/>
                  <p:cNvGrpSpPr>
                    <a:grpSpLocks/>
                  </p:cNvGrpSpPr>
                  <p:nvPr/>
                </p:nvGrpSpPr>
                <p:grpSpPr bwMode="auto">
                  <a:xfrm>
                    <a:off x="6768" y="1824"/>
                    <a:ext cx="434" cy="364"/>
                    <a:chOff x="7006" y="1824"/>
                    <a:chExt cx="434" cy="364"/>
                  </a:xfrm>
                </p:grpSpPr>
                <p:grpSp>
                  <p:nvGrpSpPr>
                    <p:cNvPr id="251" name="Group 22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104" y="2112"/>
                      <a:ext cx="238" cy="76"/>
                      <a:chOff x="3155" y="1927"/>
                      <a:chExt cx="123" cy="42"/>
                    </a:xfrm>
                  </p:grpSpPr>
                  <p:sp>
                    <p:nvSpPr>
                      <p:cNvPr id="264" name="Freeform 2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55" y="1927"/>
                        <a:ext cx="123" cy="42"/>
                      </a:xfrm>
                      <a:custGeom>
                        <a:avLst/>
                        <a:gdLst>
                          <a:gd name="T0" fmla="*/ 0 w 123"/>
                          <a:gd name="T1" fmla="*/ 0 h 42"/>
                          <a:gd name="T2" fmla="*/ 24 w 123"/>
                          <a:gd name="T3" fmla="*/ 32 h 42"/>
                          <a:gd name="T4" fmla="*/ 26 w 123"/>
                          <a:gd name="T5" fmla="*/ 34 h 42"/>
                          <a:gd name="T6" fmla="*/ 29 w 123"/>
                          <a:gd name="T7" fmla="*/ 35 h 42"/>
                          <a:gd name="T8" fmla="*/ 33 w 123"/>
                          <a:gd name="T9" fmla="*/ 37 h 42"/>
                          <a:gd name="T10" fmla="*/ 37 w 123"/>
                          <a:gd name="T11" fmla="*/ 38 h 42"/>
                          <a:gd name="T12" fmla="*/ 42 w 123"/>
                          <a:gd name="T13" fmla="*/ 39 h 42"/>
                          <a:gd name="T14" fmla="*/ 46 w 123"/>
                          <a:gd name="T15" fmla="*/ 39 h 42"/>
                          <a:gd name="T16" fmla="*/ 50 w 123"/>
                          <a:gd name="T17" fmla="*/ 40 h 42"/>
                          <a:gd name="T18" fmla="*/ 54 w 123"/>
                          <a:gd name="T19" fmla="*/ 40 h 42"/>
                          <a:gd name="T20" fmla="*/ 59 w 123"/>
                          <a:gd name="T21" fmla="*/ 41 h 42"/>
                          <a:gd name="T22" fmla="*/ 62 w 123"/>
                          <a:gd name="T23" fmla="*/ 41 h 42"/>
                          <a:gd name="T24" fmla="*/ 68 w 123"/>
                          <a:gd name="T25" fmla="*/ 40 h 42"/>
                          <a:gd name="T26" fmla="*/ 72 w 123"/>
                          <a:gd name="T27" fmla="*/ 40 h 42"/>
                          <a:gd name="T28" fmla="*/ 77 w 123"/>
                          <a:gd name="T29" fmla="*/ 39 h 42"/>
                          <a:gd name="T30" fmla="*/ 81 w 123"/>
                          <a:gd name="T31" fmla="*/ 39 h 42"/>
                          <a:gd name="T32" fmla="*/ 85 w 123"/>
                          <a:gd name="T33" fmla="*/ 38 h 42"/>
                          <a:gd name="T34" fmla="*/ 89 w 123"/>
                          <a:gd name="T35" fmla="*/ 37 h 42"/>
                          <a:gd name="T36" fmla="*/ 93 w 123"/>
                          <a:gd name="T37" fmla="*/ 35 h 42"/>
                          <a:gd name="T38" fmla="*/ 95 w 123"/>
                          <a:gd name="T39" fmla="*/ 34 h 42"/>
                          <a:gd name="T40" fmla="*/ 97 w 123"/>
                          <a:gd name="T41" fmla="*/ 33 h 42"/>
                          <a:gd name="T42" fmla="*/ 99 w 123"/>
                          <a:gd name="T43" fmla="*/ 31 h 42"/>
                          <a:gd name="T44" fmla="*/ 122 w 123"/>
                          <a:gd name="T45" fmla="*/ 0 h 42"/>
                          <a:gd name="T46" fmla="*/ 0 w 123"/>
                          <a:gd name="T47" fmla="*/ 0 h 42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  <a:gd name="T66" fmla="*/ 0 60000 65536"/>
                          <a:gd name="T67" fmla="*/ 0 60000 65536"/>
                          <a:gd name="T68" fmla="*/ 0 60000 65536"/>
                          <a:gd name="T69" fmla="*/ 0 60000 65536"/>
                          <a:gd name="T70" fmla="*/ 0 60000 65536"/>
                          <a:gd name="T71" fmla="*/ 0 60000 65536"/>
                        </a:gdLst>
                        <a:ahLst/>
                        <a:cxnLst>
                          <a:cxn ang="T48">
                            <a:pos x="T0" y="T1"/>
                          </a:cxn>
                          <a:cxn ang="T49">
                            <a:pos x="T2" y="T3"/>
                          </a:cxn>
                          <a:cxn ang="T50">
                            <a:pos x="T4" y="T5"/>
                          </a:cxn>
                          <a:cxn ang="T51">
                            <a:pos x="T6" y="T7"/>
                          </a:cxn>
                          <a:cxn ang="T52">
                            <a:pos x="T8" y="T9"/>
                          </a:cxn>
                          <a:cxn ang="T53">
                            <a:pos x="T10" y="T11"/>
                          </a:cxn>
                          <a:cxn ang="T54">
                            <a:pos x="T12" y="T13"/>
                          </a:cxn>
                          <a:cxn ang="T55">
                            <a:pos x="T14" y="T15"/>
                          </a:cxn>
                          <a:cxn ang="T56">
                            <a:pos x="T16" y="T17"/>
                          </a:cxn>
                          <a:cxn ang="T57">
                            <a:pos x="T18" y="T19"/>
                          </a:cxn>
                          <a:cxn ang="T58">
                            <a:pos x="T20" y="T21"/>
                          </a:cxn>
                          <a:cxn ang="T59">
                            <a:pos x="T22" y="T23"/>
                          </a:cxn>
                          <a:cxn ang="T60">
                            <a:pos x="T24" y="T25"/>
                          </a:cxn>
                          <a:cxn ang="T61">
                            <a:pos x="T26" y="T27"/>
                          </a:cxn>
                          <a:cxn ang="T62">
                            <a:pos x="T28" y="T29"/>
                          </a:cxn>
                          <a:cxn ang="T63">
                            <a:pos x="T30" y="T31"/>
                          </a:cxn>
                          <a:cxn ang="T64">
                            <a:pos x="T32" y="T33"/>
                          </a:cxn>
                          <a:cxn ang="T65">
                            <a:pos x="T34" y="T35"/>
                          </a:cxn>
                          <a:cxn ang="T66">
                            <a:pos x="T36" y="T37"/>
                          </a:cxn>
                          <a:cxn ang="T67">
                            <a:pos x="T38" y="T39"/>
                          </a:cxn>
                          <a:cxn ang="T68">
                            <a:pos x="T40" y="T41"/>
                          </a:cxn>
                          <a:cxn ang="T69">
                            <a:pos x="T42" y="T43"/>
                          </a:cxn>
                          <a:cxn ang="T70">
                            <a:pos x="T44" y="T45"/>
                          </a:cxn>
                          <a:cxn ang="T71">
                            <a:pos x="T46" y="T47"/>
                          </a:cxn>
                        </a:cxnLst>
                        <a:rect l="0" t="0" r="r" b="b"/>
                        <a:pathLst>
                          <a:path w="123" h="42">
                            <a:moveTo>
                              <a:pt x="0" y="0"/>
                            </a:moveTo>
                            <a:lnTo>
                              <a:pt x="24" y="32"/>
                            </a:lnTo>
                            <a:lnTo>
                              <a:pt x="26" y="34"/>
                            </a:lnTo>
                            <a:lnTo>
                              <a:pt x="29" y="35"/>
                            </a:lnTo>
                            <a:lnTo>
                              <a:pt x="33" y="37"/>
                            </a:lnTo>
                            <a:lnTo>
                              <a:pt x="37" y="38"/>
                            </a:lnTo>
                            <a:lnTo>
                              <a:pt x="42" y="39"/>
                            </a:lnTo>
                            <a:lnTo>
                              <a:pt x="46" y="39"/>
                            </a:lnTo>
                            <a:lnTo>
                              <a:pt x="50" y="40"/>
                            </a:lnTo>
                            <a:lnTo>
                              <a:pt x="54" y="40"/>
                            </a:lnTo>
                            <a:lnTo>
                              <a:pt x="59" y="41"/>
                            </a:lnTo>
                            <a:lnTo>
                              <a:pt x="62" y="41"/>
                            </a:lnTo>
                            <a:lnTo>
                              <a:pt x="68" y="40"/>
                            </a:lnTo>
                            <a:lnTo>
                              <a:pt x="72" y="40"/>
                            </a:lnTo>
                            <a:lnTo>
                              <a:pt x="77" y="39"/>
                            </a:lnTo>
                            <a:lnTo>
                              <a:pt x="81" y="39"/>
                            </a:lnTo>
                            <a:lnTo>
                              <a:pt x="85" y="38"/>
                            </a:lnTo>
                            <a:lnTo>
                              <a:pt x="89" y="37"/>
                            </a:lnTo>
                            <a:lnTo>
                              <a:pt x="93" y="35"/>
                            </a:lnTo>
                            <a:lnTo>
                              <a:pt x="95" y="34"/>
                            </a:lnTo>
                            <a:lnTo>
                              <a:pt x="97" y="33"/>
                            </a:lnTo>
                            <a:lnTo>
                              <a:pt x="99" y="31"/>
                            </a:lnTo>
                            <a:lnTo>
                              <a:pt x="122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5" name="Freeform 2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74" y="1927"/>
                        <a:ext cx="56" cy="42"/>
                      </a:xfrm>
                      <a:custGeom>
                        <a:avLst/>
                        <a:gdLst>
                          <a:gd name="T0" fmla="*/ 0 w 56"/>
                          <a:gd name="T1" fmla="*/ 0 h 42"/>
                          <a:gd name="T2" fmla="*/ 15 w 56"/>
                          <a:gd name="T3" fmla="*/ 37 h 42"/>
                          <a:gd name="T4" fmla="*/ 18 w 56"/>
                          <a:gd name="T5" fmla="*/ 38 h 42"/>
                          <a:gd name="T6" fmla="*/ 23 w 56"/>
                          <a:gd name="T7" fmla="*/ 39 h 42"/>
                          <a:gd name="T8" fmla="*/ 27 w 56"/>
                          <a:gd name="T9" fmla="*/ 39 h 42"/>
                          <a:gd name="T10" fmla="*/ 31 w 56"/>
                          <a:gd name="T11" fmla="*/ 40 h 42"/>
                          <a:gd name="T12" fmla="*/ 35 w 56"/>
                          <a:gd name="T13" fmla="*/ 40 h 42"/>
                          <a:gd name="T14" fmla="*/ 40 w 56"/>
                          <a:gd name="T15" fmla="*/ 41 h 42"/>
                          <a:gd name="T16" fmla="*/ 44 w 56"/>
                          <a:gd name="T17" fmla="*/ 41 h 42"/>
                          <a:gd name="T18" fmla="*/ 49 w 56"/>
                          <a:gd name="T19" fmla="*/ 40 h 42"/>
                          <a:gd name="T20" fmla="*/ 55 w 56"/>
                          <a:gd name="T21" fmla="*/ 0 h 42"/>
                          <a:gd name="T22" fmla="*/ 0 w 56"/>
                          <a:gd name="T23" fmla="*/ 0 h 42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0" t="0" r="r" b="b"/>
                        <a:pathLst>
                          <a:path w="56" h="42">
                            <a:moveTo>
                              <a:pt x="0" y="0"/>
                            </a:moveTo>
                            <a:lnTo>
                              <a:pt x="15" y="37"/>
                            </a:lnTo>
                            <a:lnTo>
                              <a:pt x="18" y="38"/>
                            </a:lnTo>
                            <a:lnTo>
                              <a:pt x="23" y="39"/>
                            </a:lnTo>
                            <a:lnTo>
                              <a:pt x="27" y="39"/>
                            </a:lnTo>
                            <a:lnTo>
                              <a:pt x="31" y="40"/>
                            </a:lnTo>
                            <a:lnTo>
                              <a:pt x="35" y="40"/>
                            </a:lnTo>
                            <a:lnTo>
                              <a:pt x="40" y="41"/>
                            </a:lnTo>
                            <a:lnTo>
                              <a:pt x="44" y="41"/>
                            </a:lnTo>
                            <a:lnTo>
                              <a:pt x="49" y="40"/>
                            </a:lnTo>
                            <a:lnTo>
                              <a:pt x="55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40404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52" name="Freeform 226"/>
                    <p:cNvSpPr>
                      <a:spLocks/>
                    </p:cNvSpPr>
                    <p:nvPr/>
                  </p:nvSpPr>
                  <p:spPr bwMode="auto">
                    <a:xfrm>
                      <a:off x="7006" y="1824"/>
                      <a:ext cx="434" cy="269"/>
                    </a:xfrm>
                    <a:custGeom>
                      <a:avLst/>
                      <a:gdLst>
                        <a:gd name="T0" fmla="*/ 72 w 224"/>
                        <a:gd name="T1" fmla="*/ 44 h 148"/>
                        <a:gd name="T2" fmla="*/ 87 w 224"/>
                        <a:gd name="T3" fmla="*/ 80 h 148"/>
                        <a:gd name="T4" fmla="*/ 72 w 224"/>
                        <a:gd name="T5" fmla="*/ 162 h 148"/>
                        <a:gd name="T6" fmla="*/ 45 w 224"/>
                        <a:gd name="T7" fmla="*/ 211 h 148"/>
                        <a:gd name="T8" fmla="*/ 16 w 224"/>
                        <a:gd name="T9" fmla="*/ 271 h 148"/>
                        <a:gd name="T10" fmla="*/ 60 w 224"/>
                        <a:gd name="T11" fmla="*/ 331 h 148"/>
                        <a:gd name="T12" fmla="*/ 116 w 224"/>
                        <a:gd name="T13" fmla="*/ 389 h 148"/>
                        <a:gd name="T14" fmla="*/ 101 w 224"/>
                        <a:gd name="T15" fmla="*/ 425 h 148"/>
                        <a:gd name="T16" fmla="*/ 45 w 224"/>
                        <a:gd name="T17" fmla="*/ 480 h 148"/>
                        <a:gd name="T18" fmla="*/ 16 w 224"/>
                        <a:gd name="T19" fmla="*/ 522 h 148"/>
                        <a:gd name="T20" fmla="*/ 60 w 224"/>
                        <a:gd name="T21" fmla="*/ 574 h 148"/>
                        <a:gd name="T22" fmla="*/ 101 w 224"/>
                        <a:gd name="T23" fmla="*/ 611 h 148"/>
                        <a:gd name="T24" fmla="*/ 101 w 224"/>
                        <a:gd name="T25" fmla="*/ 667 h 148"/>
                        <a:gd name="T26" fmla="*/ 45 w 224"/>
                        <a:gd name="T27" fmla="*/ 720 h 148"/>
                        <a:gd name="T28" fmla="*/ 0 w 224"/>
                        <a:gd name="T29" fmla="*/ 772 h 148"/>
                        <a:gd name="T30" fmla="*/ 45 w 224"/>
                        <a:gd name="T31" fmla="*/ 829 h 148"/>
                        <a:gd name="T32" fmla="*/ 116 w 224"/>
                        <a:gd name="T33" fmla="*/ 872 h 148"/>
                        <a:gd name="T34" fmla="*/ 116 w 224"/>
                        <a:gd name="T35" fmla="*/ 961 h 148"/>
                        <a:gd name="T36" fmla="*/ 60 w 224"/>
                        <a:gd name="T37" fmla="*/ 1005 h 148"/>
                        <a:gd name="T38" fmla="*/ 72 w 224"/>
                        <a:gd name="T39" fmla="*/ 1043 h 148"/>
                        <a:gd name="T40" fmla="*/ 140 w 224"/>
                        <a:gd name="T41" fmla="*/ 1111 h 148"/>
                        <a:gd name="T42" fmla="*/ 364 w 224"/>
                        <a:gd name="T43" fmla="*/ 1278 h 148"/>
                        <a:gd name="T44" fmla="*/ 568 w 224"/>
                        <a:gd name="T45" fmla="*/ 1398 h 148"/>
                        <a:gd name="T46" fmla="*/ 752 w 224"/>
                        <a:gd name="T47" fmla="*/ 1470 h 148"/>
                        <a:gd name="T48" fmla="*/ 1070 w 224"/>
                        <a:gd name="T49" fmla="*/ 1563 h 148"/>
                        <a:gd name="T50" fmla="*/ 1381 w 224"/>
                        <a:gd name="T51" fmla="*/ 1592 h 148"/>
                        <a:gd name="T52" fmla="*/ 1790 w 224"/>
                        <a:gd name="T53" fmla="*/ 1592 h 148"/>
                        <a:gd name="T54" fmla="*/ 2147 w 224"/>
                        <a:gd name="T55" fmla="*/ 1572 h 148"/>
                        <a:gd name="T56" fmla="*/ 2391 w 224"/>
                        <a:gd name="T57" fmla="*/ 1527 h 148"/>
                        <a:gd name="T58" fmla="*/ 2554 w 224"/>
                        <a:gd name="T59" fmla="*/ 1463 h 148"/>
                        <a:gd name="T60" fmla="*/ 2662 w 224"/>
                        <a:gd name="T61" fmla="*/ 1398 h 148"/>
                        <a:gd name="T62" fmla="*/ 3003 w 224"/>
                        <a:gd name="T63" fmla="*/ 1094 h 148"/>
                        <a:gd name="T64" fmla="*/ 3071 w 224"/>
                        <a:gd name="T65" fmla="*/ 991 h 148"/>
                        <a:gd name="T66" fmla="*/ 3071 w 224"/>
                        <a:gd name="T67" fmla="*/ 949 h 148"/>
                        <a:gd name="T68" fmla="*/ 3034 w 224"/>
                        <a:gd name="T69" fmla="*/ 905 h 148"/>
                        <a:gd name="T70" fmla="*/ 3034 w 224"/>
                        <a:gd name="T71" fmla="*/ 840 h 148"/>
                        <a:gd name="T72" fmla="*/ 3071 w 224"/>
                        <a:gd name="T73" fmla="*/ 800 h 148"/>
                        <a:gd name="T74" fmla="*/ 3112 w 224"/>
                        <a:gd name="T75" fmla="*/ 751 h 148"/>
                        <a:gd name="T76" fmla="*/ 3143 w 224"/>
                        <a:gd name="T77" fmla="*/ 698 h 148"/>
                        <a:gd name="T78" fmla="*/ 3086 w 224"/>
                        <a:gd name="T79" fmla="*/ 654 h 148"/>
                        <a:gd name="T80" fmla="*/ 3048 w 224"/>
                        <a:gd name="T81" fmla="*/ 611 h 148"/>
                        <a:gd name="T82" fmla="*/ 3048 w 224"/>
                        <a:gd name="T83" fmla="*/ 571 h 148"/>
                        <a:gd name="T84" fmla="*/ 3112 w 224"/>
                        <a:gd name="T85" fmla="*/ 505 h 148"/>
                        <a:gd name="T86" fmla="*/ 3112 w 224"/>
                        <a:gd name="T87" fmla="*/ 449 h 148"/>
                        <a:gd name="T88" fmla="*/ 3071 w 224"/>
                        <a:gd name="T89" fmla="*/ 389 h 148"/>
                        <a:gd name="T90" fmla="*/ 3048 w 224"/>
                        <a:gd name="T91" fmla="*/ 336 h 148"/>
                        <a:gd name="T92" fmla="*/ 3071 w 224"/>
                        <a:gd name="T93" fmla="*/ 280 h 148"/>
                        <a:gd name="T94" fmla="*/ 3112 w 224"/>
                        <a:gd name="T95" fmla="*/ 251 h 148"/>
                        <a:gd name="T96" fmla="*/ 3143 w 224"/>
                        <a:gd name="T97" fmla="*/ 198 h 148"/>
                        <a:gd name="T98" fmla="*/ 3096 w 224"/>
                        <a:gd name="T99" fmla="*/ 145 h 148"/>
                        <a:gd name="T100" fmla="*/ 3055 w 224"/>
                        <a:gd name="T101" fmla="*/ 89 h 148"/>
                        <a:gd name="T102" fmla="*/ 3071 w 224"/>
                        <a:gd name="T103" fmla="*/ 29 h 148"/>
                        <a:gd name="T104" fmla="*/ 87 w 224"/>
                        <a:gd name="T105" fmla="*/ 0 h 148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</a:gdLst>
                      <a:ahLst/>
                      <a:cxnLst>
                        <a:cxn ang="T106">
                          <a:pos x="T0" y="T1"/>
                        </a:cxn>
                        <a:cxn ang="T107">
                          <a:pos x="T2" y="T3"/>
                        </a:cxn>
                        <a:cxn ang="T108">
                          <a:pos x="T4" y="T5"/>
                        </a:cxn>
                        <a:cxn ang="T109">
                          <a:pos x="T6" y="T7"/>
                        </a:cxn>
                        <a:cxn ang="T110">
                          <a:pos x="T8" y="T9"/>
                        </a:cxn>
                        <a:cxn ang="T111">
                          <a:pos x="T10" y="T11"/>
                        </a:cxn>
                        <a:cxn ang="T112">
                          <a:pos x="T12" y="T13"/>
                        </a:cxn>
                        <a:cxn ang="T113">
                          <a:pos x="T14" y="T15"/>
                        </a:cxn>
                        <a:cxn ang="T114">
                          <a:pos x="T16" y="T17"/>
                        </a:cxn>
                        <a:cxn ang="T115">
                          <a:pos x="T18" y="T19"/>
                        </a:cxn>
                        <a:cxn ang="T116">
                          <a:pos x="T20" y="T21"/>
                        </a:cxn>
                        <a:cxn ang="T117">
                          <a:pos x="T22" y="T23"/>
                        </a:cxn>
                        <a:cxn ang="T118">
                          <a:pos x="T24" y="T25"/>
                        </a:cxn>
                        <a:cxn ang="T119">
                          <a:pos x="T26" y="T27"/>
                        </a:cxn>
                        <a:cxn ang="T120">
                          <a:pos x="T28" y="T29"/>
                        </a:cxn>
                        <a:cxn ang="T121">
                          <a:pos x="T30" y="T31"/>
                        </a:cxn>
                        <a:cxn ang="T122">
                          <a:pos x="T32" y="T33"/>
                        </a:cxn>
                        <a:cxn ang="T123">
                          <a:pos x="T34" y="T35"/>
                        </a:cxn>
                        <a:cxn ang="T124">
                          <a:pos x="T36" y="T37"/>
                        </a:cxn>
                        <a:cxn ang="T125">
                          <a:pos x="T38" y="T39"/>
                        </a:cxn>
                        <a:cxn ang="T126">
                          <a:pos x="T40" y="T41"/>
                        </a:cxn>
                        <a:cxn ang="T127">
                          <a:pos x="T42" y="T43"/>
                        </a:cxn>
                        <a:cxn ang="T128">
                          <a:pos x="T44" y="T45"/>
                        </a:cxn>
                        <a:cxn ang="T129">
                          <a:pos x="T46" y="T47"/>
                        </a:cxn>
                        <a:cxn ang="T130">
                          <a:pos x="T48" y="T49"/>
                        </a:cxn>
                        <a:cxn ang="T131">
                          <a:pos x="T50" y="T51"/>
                        </a:cxn>
                        <a:cxn ang="T132">
                          <a:pos x="T52" y="T53"/>
                        </a:cxn>
                        <a:cxn ang="T133">
                          <a:pos x="T54" y="T55"/>
                        </a:cxn>
                        <a:cxn ang="T134">
                          <a:pos x="T56" y="T57"/>
                        </a:cxn>
                        <a:cxn ang="T135">
                          <a:pos x="T58" y="T59"/>
                        </a:cxn>
                        <a:cxn ang="T136">
                          <a:pos x="T60" y="T61"/>
                        </a:cxn>
                        <a:cxn ang="T137">
                          <a:pos x="T62" y="T63"/>
                        </a:cxn>
                        <a:cxn ang="T138">
                          <a:pos x="T64" y="T65"/>
                        </a:cxn>
                        <a:cxn ang="T139">
                          <a:pos x="T66" y="T67"/>
                        </a:cxn>
                        <a:cxn ang="T140">
                          <a:pos x="T68" y="T69"/>
                        </a:cxn>
                        <a:cxn ang="T141">
                          <a:pos x="T70" y="T71"/>
                        </a:cxn>
                        <a:cxn ang="T142">
                          <a:pos x="T72" y="T73"/>
                        </a:cxn>
                        <a:cxn ang="T143">
                          <a:pos x="T74" y="T75"/>
                        </a:cxn>
                        <a:cxn ang="T144">
                          <a:pos x="T76" y="T77"/>
                        </a:cxn>
                        <a:cxn ang="T145">
                          <a:pos x="T78" y="T79"/>
                        </a:cxn>
                        <a:cxn ang="T146">
                          <a:pos x="T80" y="T81"/>
                        </a:cxn>
                        <a:cxn ang="T147">
                          <a:pos x="T82" y="T83"/>
                        </a:cxn>
                        <a:cxn ang="T148">
                          <a:pos x="T84" y="T85"/>
                        </a:cxn>
                        <a:cxn ang="T149">
                          <a:pos x="T86" y="T87"/>
                        </a:cxn>
                        <a:cxn ang="T150">
                          <a:pos x="T88" y="T89"/>
                        </a:cxn>
                        <a:cxn ang="T151">
                          <a:pos x="T90" y="T91"/>
                        </a:cxn>
                        <a:cxn ang="T152">
                          <a:pos x="T92" y="T93"/>
                        </a:cxn>
                        <a:cxn ang="T153">
                          <a:pos x="T94" y="T95"/>
                        </a:cxn>
                        <a:cxn ang="T154">
                          <a:pos x="T96" y="T97"/>
                        </a:cxn>
                        <a:cxn ang="T155">
                          <a:pos x="T98" y="T99"/>
                        </a:cxn>
                        <a:cxn ang="T156">
                          <a:pos x="T100" y="T101"/>
                        </a:cxn>
                        <a:cxn ang="T157">
                          <a:pos x="T102" y="T103"/>
                        </a:cxn>
                        <a:cxn ang="T158">
                          <a:pos x="T104" y="T105"/>
                        </a:cxn>
                      </a:cxnLst>
                      <a:rect l="0" t="0" r="r" b="b"/>
                      <a:pathLst>
                        <a:path w="224" h="148">
                          <a:moveTo>
                            <a:pt x="6" y="0"/>
                          </a:moveTo>
                          <a:lnTo>
                            <a:pt x="5" y="4"/>
                          </a:lnTo>
                          <a:lnTo>
                            <a:pt x="5" y="5"/>
                          </a:lnTo>
                          <a:lnTo>
                            <a:pt x="6" y="7"/>
                          </a:lnTo>
                          <a:lnTo>
                            <a:pt x="6" y="12"/>
                          </a:lnTo>
                          <a:lnTo>
                            <a:pt x="5" y="15"/>
                          </a:lnTo>
                          <a:lnTo>
                            <a:pt x="4" y="17"/>
                          </a:lnTo>
                          <a:lnTo>
                            <a:pt x="3" y="19"/>
                          </a:lnTo>
                          <a:lnTo>
                            <a:pt x="1" y="23"/>
                          </a:lnTo>
                          <a:lnTo>
                            <a:pt x="1" y="25"/>
                          </a:lnTo>
                          <a:lnTo>
                            <a:pt x="3" y="28"/>
                          </a:lnTo>
                          <a:lnTo>
                            <a:pt x="4" y="30"/>
                          </a:lnTo>
                          <a:lnTo>
                            <a:pt x="7" y="33"/>
                          </a:lnTo>
                          <a:lnTo>
                            <a:pt x="8" y="36"/>
                          </a:lnTo>
                          <a:lnTo>
                            <a:pt x="8" y="37"/>
                          </a:lnTo>
                          <a:lnTo>
                            <a:pt x="7" y="39"/>
                          </a:lnTo>
                          <a:lnTo>
                            <a:pt x="5" y="41"/>
                          </a:lnTo>
                          <a:lnTo>
                            <a:pt x="3" y="44"/>
                          </a:lnTo>
                          <a:lnTo>
                            <a:pt x="1" y="46"/>
                          </a:lnTo>
                          <a:lnTo>
                            <a:pt x="1" y="48"/>
                          </a:lnTo>
                          <a:lnTo>
                            <a:pt x="3" y="50"/>
                          </a:lnTo>
                          <a:lnTo>
                            <a:pt x="4" y="53"/>
                          </a:lnTo>
                          <a:lnTo>
                            <a:pt x="6" y="55"/>
                          </a:lnTo>
                          <a:lnTo>
                            <a:pt x="7" y="56"/>
                          </a:lnTo>
                          <a:lnTo>
                            <a:pt x="8" y="58"/>
                          </a:lnTo>
                          <a:lnTo>
                            <a:pt x="7" y="61"/>
                          </a:lnTo>
                          <a:lnTo>
                            <a:pt x="5" y="64"/>
                          </a:lnTo>
                          <a:lnTo>
                            <a:pt x="3" y="66"/>
                          </a:lnTo>
                          <a:lnTo>
                            <a:pt x="0" y="69"/>
                          </a:lnTo>
                          <a:lnTo>
                            <a:pt x="0" y="71"/>
                          </a:lnTo>
                          <a:lnTo>
                            <a:pt x="1" y="73"/>
                          </a:lnTo>
                          <a:lnTo>
                            <a:pt x="3" y="76"/>
                          </a:lnTo>
                          <a:lnTo>
                            <a:pt x="5" y="78"/>
                          </a:lnTo>
                          <a:lnTo>
                            <a:pt x="8" y="80"/>
                          </a:lnTo>
                          <a:lnTo>
                            <a:pt x="9" y="84"/>
                          </a:lnTo>
                          <a:lnTo>
                            <a:pt x="8" y="88"/>
                          </a:lnTo>
                          <a:lnTo>
                            <a:pt x="5" y="91"/>
                          </a:lnTo>
                          <a:lnTo>
                            <a:pt x="4" y="92"/>
                          </a:lnTo>
                          <a:lnTo>
                            <a:pt x="4" y="95"/>
                          </a:lnTo>
                          <a:lnTo>
                            <a:pt x="5" y="96"/>
                          </a:lnTo>
                          <a:lnTo>
                            <a:pt x="7" y="98"/>
                          </a:lnTo>
                          <a:lnTo>
                            <a:pt x="10" y="102"/>
                          </a:lnTo>
                          <a:lnTo>
                            <a:pt x="15" y="108"/>
                          </a:lnTo>
                          <a:lnTo>
                            <a:pt x="26" y="117"/>
                          </a:lnTo>
                          <a:lnTo>
                            <a:pt x="35" y="124"/>
                          </a:lnTo>
                          <a:lnTo>
                            <a:pt x="40" y="128"/>
                          </a:lnTo>
                          <a:lnTo>
                            <a:pt x="46" y="131"/>
                          </a:lnTo>
                          <a:lnTo>
                            <a:pt x="53" y="135"/>
                          </a:lnTo>
                          <a:lnTo>
                            <a:pt x="62" y="139"/>
                          </a:lnTo>
                          <a:lnTo>
                            <a:pt x="76" y="143"/>
                          </a:lnTo>
                          <a:lnTo>
                            <a:pt x="87" y="145"/>
                          </a:lnTo>
                          <a:lnTo>
                            <a:pt x="98" y="146"/>
                          </a:lnTo>
                          <a:lnTo>
                            <a:pt x="112" y="147"/>
                          </a:lnTo>
                          <a:lnTo>
                            <a:pt x="127" y="146"/>
                          </a:lnTo>
                          <a:lnTo>
                            <a:pt x="140" y="146"/>
                          </a:lnTo>
                          <a:lnTo>
                            <a:pt x="152" y="144"/>
                          </a:lnTo>
                          <a:lnTo>
                            <a:pt x="162" y="142"/>
                          </a:lnTo>
                          <a:lnTo>
                            <a:pt x="170" y="140"/>
                          </a:lnTo>
                          <a:lnTo>
                            <a:pt x="176" y="137"/>
                          </a:lnTo>
                          <a:lnTo>
                            <a:pt x="181" y="134"/>
                          </a:lnTo>
                          <a:lnTo>
                            <a:pt x="185" y="132"/>
                          </a:lnTo>
                          <a:lnTo>
                            <a:pt x="189" y="128"/>
                          </a:lnTo>
                          <a:lnTo>
                            <a:pt x="203" y="113"/>
                          </a:lnTo>
                          <a:lnTo>
                            <a:pt x="213" y="100"/>
                          </a:lnTo>
                          <a:lnTo>
                            <a:pt x="217" y="94"/>
                          </a:lnTo>
                          <a:lnTo>
                            <a:pt x="218" y="91"/>
                          </a:lnTo>
                          <a:lnTo>
                            <a:pt x="218" y="89"/>
                          </a:lnTo>
                          <a:lnTo>
                            <a:pt x="218" y="87"/>
                          </a:lnTo>
                          <a:lnTo>
                            <a:pt x="216" y="84"/>
                          </a:lnTo>
                          <a:lnTo>
                            <a:pt x="215" y="83"/>
                          </a:lnTo>
                          <a:lnTo>
                            <a:pt x="214" y="80"/>
                          </a:lnTo>
                          <a:lnTo>
                            <a:pt x="215" y="77"/>
                          </a:lnTo>
                          <a:lnTo>
                            <a:pt x="216" y="76"/>
                          </a:lnTo>
                          <a:lnTo>
                            <a:pt x="218" y="73"/>
                          </a:lnTo>
                          <a:lnTo>
                            <a:pt x="219" y="72"/>
                          </a:lnTo>
                          <a:lnTo>
                            <a:pt x="221" y="69"/>
                          </a:lnTo>
                          <a:lnTo>
                            <a:pt x="223" y="67"/>
                          </a:lnTo>
                          <a:lnTo>
                            <a:pt x="223" y="64"/>
                          </a:lnTo>
                          <a:lnTo>
                            <a:pt x="221" y="62"/>
                          </a:lnTo>
                          <a:lnTo>
                            <a:pt x="219" y="60"/>
                          </a:lnTo>
                          <a:lnTo>
                            <a:pt x="218" y="58"/>
                          </a:lnTo>
                          <a:lnTo>
                            <a:pt x="216" y="56"/>
                          </a:lnTo>
                          <a:lnTo>
                            <a:pt x="215" y="54"/>
                          </a:lnTo>
                          <a:lnTo>
                            <a:pt x="216" y="52"/>
                          </a:lnTo>
                          <a:lnTo>
                            <a:pt x="218" y="49"/>
                          </a:lnTo>
                          <a:lnTo>
                            <a:pt x="221" y="46"/>
                          </a:lnTo>
                          <a:lnTo>
                            <a:pt x="221" y="44"/>
                          </a:lnTo>
                          <a:lnTo>
                            <a:pt x="221" y="41"/>
                          </a:lnTo>
                          <a:lnTo>
                            <a:pt x="220" y="38"/>
                          </a:lnTo>
                          <a:lnTo>
                            <a:pt x="218" y="36"/>
                          </a:lnTo>
                          <a:lnTo>
                            <a:pt x="217" y="34"/>
                          </a:lnTo>
                          <a:lnTo>
                            <a:pt x="216" y="31"/>
                          </a:lnTo>
                          <a:lnTo>
                            <a:pt x="216" y="29"/>
                          </a:lnTo>
                          <a:lnTo>
                            <a:pt x="218" y="26"/>
                          </a:lnTo>
                          <a:lnTo>
                            <a:pt x="219" y="24"/>
                          </a:lnTo>
                          <a:lnTo>
                            <a:pt x="221" y="23"/>
                          </a:lnTo>
                          <a:lnTo>
                            <a:pt x="223" y="20"/>
                          </a:lnTo>
                          <a:lnTo>
                            <a:pt x="223" y="18"/>
                          </a:lnTo>
                          <a:lnTo>
                            <a:pt x="222" y="16"/>
                          </a:lnTo>
                          <a:lnTo>
                            <a:pt x="220" y="13"/>
                          </a:lnTo>
                          <a:lnTo>
                            <a:pt x="218" y="11"/>
                          </a:lnTo>
                          <a:lnTo>
                            <a:pt x="217" y="8"/>
                          </a:lnTo>
                          <a:lnTo>
                            <a:pt x="217" y="5"/>
                          </a:lnTo>
                          <a:lnTo>
                            <a:pt x="218" y="3"/>
                          </a:lnTo>
                          <a:lnTo>
                            <a:pt x="217" y="0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solidFill>
                      <a:srgbClr val="FFC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3" name="Freeform 227"/>
                    <p:cNvSpPr>
                      <a:spLocks/>
                    </p:cNvSpPr>
                    <p:nvPr/>
                  </p:nvSpPr>
                  <p:spPr bwMode="auto">
                    <a:xfrm>
                      <a:off x="7012" y="1908"/>
                      <a:ext cx="54" cy="39"/>
                    </a:xfrm>
                    <a:custGeom>
                      <a:avLst/>
                      <a:gdLst>
                        <a:gd name="T0" fmla="*/ 15 w 28"/>
                        <a:gd name="T1" fmla="*/ 0 h 21"/>
                        <a:gd name="T2" fmla="*/ 44 w 28"/>
                        <a:gd name="T3" fmla="*/ 24 h 21"/>
                        <a:gd name="T4" fmla="*/ 71 w 28"/>
                        <a:gd name="T5" fmla="*/ 59 h 21"/>
                        <a:gd name="T6" fmla="*/ 137 w 28"/>
                        <a:gd name="T7" fmla="*/ 97 h 21"/>
                        <a:gd name="T8" fmla="*/ 208 w 28"/>
                        <a:gd name="T9" fmla="*/ 128 h 21"/>
                        <a:gd name="T10" fmla="*/ 293 w 28"/>
                        <a:gd name="T11" fmla="*/ 156 h 21"/>
                        <a:gd name="T12" fmla="*/ 372 w 28"/>
                        <a:gd name="T13" fmla="*/ 165 h 21"/>
                        <a:gd name="T14" fmla="*/ 332 w 28"/>
                        <a:gd name="T15" fmla="*/ 210 h 21"/>
                        <a:gd name="T16" fmla="*/ 237 w 28"/>
                        <a:gd name="T17" fmla="*/ 204 h 21"/>
                        <a:gd name="T18" fmla="*/ 137 w 28"/>
                        <a:gd name="T19" fmla="*/ 204 h 21"/>
                        <a:gd name="T20" fmla="*/ 71 w 28"/>
                        <a:gd name="T21" fmla="*/ 238 h 21"/>
                        <a:gd name="T22" fmla="*/ 85 w 28"/>
                        <a:gd name="T23" fmla="*/ 210 h 21"/>
                        <a:gd name="T24" fmla="*/ 85 w 28"/>
                        <a:gd name="T25" fmla="*/ 180 h 21"/>
                        <a:gd name="T26" fmla="*/ 56 w 28"/>
                        <a:gd name="T27" fmla="*/ 141 h 21"/>
                        <a:gd name="T28" fmla="*/ 29 w 28"/>
                        <a:gd name="T29" fmla="*/ 121 h 21"/>
                        <a:gd name="T30" fmla="*/ 0 w 28"/>
                        <a:gd name="T31" fmla="*/ 69 h 21"/>
                        <a:gd name="T32" fmla="*/ 0 w 28"/>
                        <a:gd name="T33" fmla="*/ 37 h 21"/>
                        <a:gd name="T34" fmla="*/ 15 w 28"/>
                        <a:gd name="T35" fmla="*/ 0 h 21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0" t="0" r="r" b="b"/>
                      <a:pathLst>
                        <a:path w="28" h="21">
                          <a:moveTo>
                            <a:pt x="1" y="0"/>
                          </a:moveTo>
                          <a:lnTo>
                            <a:pt x="3" y="2"/>
                          </a:lnTo>
                          <a:lnTo>
                            <a:pt x="5" y="5"/>
                          </a:lnTo>
                          <a:lnTo>
                            <a:pt x="10" y="8"/>
                          </a:lnTo>
                          <a:lnTo>
                            <a:pt x="15" y="11"/>
                          </a:lnTo>
                          <a:lnTo>
                            <a:pt x="21" y="13"/>
                          </a:lnTo>
                          <a:lnTo>
                            <a:pt x="27" y="14"/>
                          </a:lnTo>
                          <a:lnTo>
                            <a:pt x="24" y="18"/>
                          </a:lnTo>
                          <a:lnTo>
                            <a:pt x="17" y="17"/>
                          </a:lnTo>
                          <a:lnTo>
                            <a:pt x="10" y="17"/>
                          </a:lnTo>
                          <a:lnTo>
                            <a:pt x="5" y="20"/>
                          </a:lnTo>
                          <a:lnTo>
                            <a:pt x="6" y="18"/>
                          </a:lnTo>
                          <a:lnTo>
                            <a:pt x="6" y="15"/>
                          </a:lnTo>
                          <a:lnTo>
                            <a:pt x="4" y="12"/>
                          </a:lnTo>
                          <a:lnTo>
                            <a:pt x="2" y="10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Freeform 228"/>
                    <p:cNvSpPr>
                      <a:spLocks/>
                    </p:cNvSpPr>
                    <p:nvPr/>
                  </p:nvSpPr>
                  <p:spPr bwMode="auto">
                    <a:xfrm>
                      <a:off x="7012" y="1954"/>
                      <a:ext cx="72" cy="33"/>
                    </a:xfrm>
                    <a:custGeom>
                      <a:avLst/>
                      <a:gdLst>
                        <a:gd name="T0" fmla="*/ 0 w 37"/>
                        <a:gd name="T1" fmla="*/ 13 h 18"/>
                        <a:gd name="T2" fmla="*/ 16 w 37"/>
                        <a:gd name="T3" fmla="*/ 0 h 18"/>
                        <a:gd name="T4" fmla="*/ 31 w 37"/>
                        <a:gd name="T5" fmla="*/ 13 h 18"/>
                        <a:gd name="T6" fmla="*/ 72 w 37"/>
                        <a:gd name="T7" fmla="*/ 37 h 18"/>
                        <a:gd name="T8" fmla="*/ 140 w 37"/>
                        <a:gd name="T9" fmla="*/ 44 h 18"/>
                        <a:gd name="T10" fmla="*/ 212 w 37"/>
                        <a:gd name="T11" fmla="*/ 68 h 18"/>
                        <a:gd name="T12" fmla="*/ 344 w 37"/>
                        <a:gd name="T13" fmla="*/ 81 h 18"/>
                        <a:gd name="T14" fmla="*/ 473 w 37"/>
                        <a:gd name="T15" fmla="*/ 105 h 18"/>
                        <a:gd name="T16" fmla="*/ 516 w 37"/>
                        <a:gd name="T17" fmla="*/ 178 h 18"/>
                        <a:gd name="T18" fmla="*/ 360 w 37"/>
                        <a:gd name="T19" fmla="*/ 161 h 18"/>
                        <a:gd name="T20" fmla="*/ 243 w 37"/>
                        <a:gd name="T21" fmla="*/ 149 h 18"/>
                        <a:gd name="T22" fmla="*/ 140 w 37"/>
                        <a:gd name="T23" fmla="*/ 161 h 18"/>
                        <a:gd name="T24" fmla="*/ 88 w 37"/>
                        <a:gd name="T25" fmla="*/ 193 h 18"/>
                        <a:gd name="T26" fmla="*/ 88 w 37"/>
                        <a:gd name="T27" fmla="*/ 172 h 18"/>
                        <a:gd name="T28" fmla="*/ 88 w 37"/>
                        <a:gd name="T29" fmla="*/ 134 h 18"/>
                        <a:gd name="T30" fmla="*/ 72 w 37"/>
                        <a:gd name="T31" fmla="*/ 112 h 18"/>
                        <a:gd name="T32" fmla="*/ 31 w 37"/>
                        <a:gd name="T33" fmla="*/ 81 h 18"/>
                        <a:gd name="T34" fmla="*/ 0 w 37"/>
                        <a:gd name="T35" fmla="*/ 44 h 18"/>
                        <a:gd name="T36" fmla="*/ 0 w 37"/>
                        <a:gd name="T37" fmla="*/ 13 h 18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37" h="18">
                          <a:moveTo>
                            <a:pt x="0" y="1"/>
                          </a:moveTo>
                          <a:lnTo>
                            <a:pt x="1" y="0"/>
                          </a:lnTo>
                          <a:lnTo>
                            <a:pt x="2" y="1"/>
                          </a:lnTo>
                          <a:lnTo>
                            <a:pt x="5" y="3"/>
                          </a:lnTo>
                          <a:lnTo>
                            <a:pt x="10" y="4"/>
                          </a:lnTo>
                          <a:lnTo>
                            <a:pt x="15" y="6"/>
                          </a:lnTo>
                          <a:lnTo>
                            <a:pt x="24" y="7"/>
                          </a:lnTo>
                          <a:lnTo>
                            <a:pt x="33" y="9"/>
                          </a:lnTo>
                          <a:lnTo>
                            <a:pt x="36" y="16"/>
                          </a:lnTo>
                          <a:lnTo>
                            <a:pt x="25" y="14"/>
                          </a:lnTo>
                          <a:lnTo>
                            <a:pt x="17" y="13"/>
                          </a:lnTo>
                          <a:lnTo>
                            <a:pt x="10" y="14"/>
                          </a:lnTo>
                          <a:lnTo>
                            <a:pt x="6" y="17"/>
                          </a:lnTo>
                          <a:lnTo>
                            <a:pt x="6" y="15"/>
                          </a:lnTo>
                          <a:lnTo>
                            <a:pt x="6" y="12"/>
                          </a:lnTo>
                          <a:lnTo>
                            <a:pt x="5" y="10"/>
                          </a:lnTo>
                          <a:lnTo>
                            <a:pt x="2" y="7"/>
                          </a:lnTo>
                          <a:lnTo>
                            <a:pt x="0" y="4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5" name="Freeform 229"/>
                    <p:cNvSpPr>
                      <a:spLocks/>
                    </p:cNvSpPr>
                    <p:nvPr/>
                  </p:nvSpPr>
                  <p:spPr bwMode="auto">
                    <a:xfrm>
                      <a:off x="7008" y="1992"/>
                      <a:ext cx="85" cy="42"/>
                    </a:xfrm>
                    <a:custGeom>
                      <a:avLst/>
                      <a:gdLst>
                        <a:gd name="T0" fmla="*/ 0 w 44"/>
                        <a:gd name="T1" fmla="*/ 29 h 23"/>
                        <a:gd name="T2" fmla="*/ 29 w 44"/>
                        <a:gd name="T3" fmla="*/ 0 h 23"/>
                        <a:gd name="T4" fmla="*/ 71 w 44"/>
                        <a:gd name="T5" fmla="*/ 29 h 23"/>
                        <a:gd name="T6" fmla="*/ 108 w 44"/>
                        <a:gd name="T7" fmla="*/ 53 h 23"/>
                        <a:gd name="T8" fmla="*/ 153 w 44"/>
                        <a:gd name="T9" fmla="*/ 80 h 23"/>
                        <a:gd name="T10" fmla="*/ 240 w 44"/>
                        <a:gd name="T11" fmla="*/ 97 h 23"/>
                        <a:gd name="T12" fmla="*/ 317 w 44"/>
                        <a:gd name="T13" fmla="*/ 110 h 23"/>
                        <a:gd name="T14" fmla="*/ 417 w 44"/>
                        <a:gd name="T15" fmla="*/ 133 h 23"/>
                        <a:gd name="T16" fmla="*/ 572 w 44"/>
                        <a:gd name="T17" fmla="*/ 163 h 23"/>
                        <a:gd name="T18" fmla="*/ 597 w 44"/>
                        <a:gd name="T19" fmla="*/ 243 h 23"/>
                        <a:gd name="T20" fmla="*/ 448 w 44"/>
                        <a:gd name="T21" fmla="*/ 201 h 23"/>
                        <a:gd name="T22" fmla="*/ 348 w 44"/>
                        <a:gd name="T23" fmla="*/ 177 h 23"/>
                        <a:gd name="T24" fmla="*/ 265 w 44"/>
                        <a:gd name="T25" fmla="*/ 163 h 23"/>
                        <a:gd name="T26" fmla="*/ 193 w 44"/>
                        <a:gd name="T27" fmla="*/ 163 h 23"/>
                        <a:gd name="T28" fmla="*/ 153 w 44"/>
                        <a:gd name="T29" fmla="*/ 177 h 23"/>
                        <a:gd name="T30" fmla="*/ 108 w 44"/>
                        <a:gd name="T31" fmla="*/ 214 h 23"/>
                        <a:gd name="T32" fmla="*/ 108 w 44"/>
                        <a:gd name="T33" fmla="*/ 177 h 23"/>
                        <a:gd name="T34" fmla="*/ 71 w 44"/>
                        <a:gd name="T35" fmla="*/ 133 h 23"/>
                        <a:gd name="T36" fmla="*/ 29 w 44"/>
                        <a:gd name="T37" fmla="*/ 97 h 23"/>
                        <a:gd name="T38" fmla="*/ 0 w 44"/>
                        <a:gd name="T39" fmla="*/ 68 h 23"/>
                        <a:gd name="T40" fmla="*/ 0 w 44"/>
                        <a:gd name="T41" fmla="*/ 29 h 23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0" t="0" r="r" b="b"/>
                      <a:pathLst>
                        <a:path w="44" h="23">
                          <a:moveTo>
                            <a:pt x="0" y="3"/>
                          </a:moveTo>
                          <a:lnTo>
                            <a:pt x="2" y="0"/>
                          </a:lnTo>
                          <a:lnTo>
                            <a:pt x="5" y="3"/>
                          </a:lnTo>
                          <a:lnTo>
                            <a:pt x="8" y="5"/>
                          </a:lnTo>
                          <a:lnTo>
                            <a:pt x="11" y="7"/>
                          </a:lnTo>
                          <a:lnTo>
                            <a:pt x="17" y="9"/>
                          </a:lnTo>
                          <a:lnTo>
                            <a:pt x="23" y="10"/>
                          </a:lnTo>
                          <a:lnTo>
                            <a:pt x="30" y="12"/>
                          </a:lnTo>
                          <a:lnTo>
                            <a:pt x="41" y="15"/>
                          </a:lnTo>
                          <a:lnTo>
                            <a:pt x="43" y="22"/>
                          </a:lnTo>
                          <a:lnTo>
                            <a:pt x="32" y="18"/>
                          </a:lnTo>
                          <a:lnTo>
                            <a:pt x="25" y="16"/>
                          </a:lnTo>
                          <a:lnTo>
                            <a:pt x="19" y="15"/>
                          </a:lnTo>
                          <a:lnTo>
                            <a:pt x="14" y="15"/>
                          </a:lnTo>
                          <a:lnTo>
                            <a:pt x="11" y="16"/>
                          </a:lnTo>
                          <a:lnTo>
                            <a:pt x="8" y="19"/>
                          </a:lnTo>
                          <a:lnTo>
                            <a:pt x="8" y="16"/>
                          </a:lnTo>
                          <a:lnTo>
                            <a:pt x="5" y="12"/>
                          </a:lnTo>
                          <a:lnTo>
                            <a:pt x="2" y="9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Freeform 230"/>
                    <p:cNvSpPr>
                      <a:spLocks/>
                    </p:cNvSpPr>
                    <p:nvPr/>
                  </p:nvSpPr>
                  <p:spPr bwMode="auto">
                    <a:xfrm>
                      <a:off x="7018" y="2036"/>
                      <a:ext cx="100" cy="87"/>
                    </a:xfrm>
                    <a:custGeom>
                      <a:avLst/>
                      <a:gdLst>
                        <a:gd name="T0" fmla="*/ 0 w 52"/>
                        <a:gd name="T1" fmla="*/ 80 h 48"/>
                        <a:gd name="T2" fmla="*/ 0 w 52"/>
                        <a:gd name="T3" fmla="*/ 44 h 48"/>
                        <a:gd name="T4" fmla="*/ 0 w 52"/>
                        <a:gd name="T5" fmla="*/ 24 h 48"/>
                        <a:gd name="T6" fmla="*/ 15 w 52"/>
                        <a:gd name="T7" fmla="*/ 0 h 48"/>
                        <a:gd name="T8" fmla="*/ 71 w 52"/>
                        <a:gd name="T9" fmla="*/ 29 h 48"/>
                        <a:gd name="T10" fmla="*/ 148 w 52"/>
                        <a:gd name="T11" fmla="*/ 65 h 48"/>
                        <a:gd name="T12" fmla="*/ 233 w 52"/>
                        <a:gd name="T13" fmla="*/ 89 h 48"/>
                        <a:gd name="T14" fmla="*/ 356 w 52"/>
                        <a:gd name="T15" fmla="*/ 118 h 48"/>
                        <a:gd name="T16" fmla="*/ 517 w 52"/>
                        <a:gd name="T17" fmla="*/ 145 h 48"/>
                        <a:gd name="T18" fmla="*/ 548 w 52"/>
                        <a:gd name="T19" fmla="*/ 198 h 48"/>
                        <a:gd name="T20" fmla="*/ 462 w 52"/>
                        <a:gd name="T21" fmla="*/ 174 h 48"/>
                        <a:gd name="T22" fmla="*/ 385 w 52"/>
                        <a:gd name="T23" fmla="*/ 174 h 48"/>
                        <a:gd name="T24" fmla="*/ 325 w 52"/>
                        <a:gd name="T25" fmla="*/ 174 h 48"/>
                        <a:gd name="T26" fmla="*/ 313 w 52"/>
                        <a:gd name="T27" fmla="*/ 203 h 48"/>
                        <a:gd name="T28" fmla="*/ 340 w 52"/>
                        <a:gd name="T29" fmla="*/ 239 h 48"/>
                        <a:gd name="T30" fmla="*/ 385 w 52"/>
                        <a:gd name="T31" fmla="*/ 279 h 48"/>
                        <a:gd name="T32" fmla="*/ 448 w 52"/>
                        <a:gd name="T33" fmla="*/ 335 h 48"/>
                        <a:gd name="T34" fmla="*/ 548 w 52"/>
                        <a:gd name="T35" fmla="*/ 388 h 48"/>
                        <a:gd name="T36" fmla="*/ 696 w 52"/>
                        <a:gd name="T37" fmla="*/ 453 h 48"/>
                        <a:gd name="T38" fmla="*/ 696 w 52"/>
                        <a:gd name="T39" fmla="*/ 506 h 48"/>
                        <a:gd name="T40" fmla="*/ 625 w 52"/>
                        <a:gd name="T41" fmla="*/ 477 h 48"/>
                        <a:gd name="T42" fmla="*/ 548 w 52"/>
                        <a:gd name="T43" fmla="*/ 440 h 48"/>
                        <a:gd name="T44" fmla="*/ 440 w 52"/>
                        <a:gd name="T45" fmla="*/ 388 h 48"/>
                        <a:gd name="T46" fmla="*/ 340 w 52"/>
                        <a:gd name="T47" fmla="*/ 323 h 48"/>
                        <a:gd name="T48" fmla="*/ 263 w 52"/>
                        <a:gd name="T49" fmla="*/ 279 h 48"/>
                        <a:gd name="T50" fmla="*/ 192 w 52"/>
                        <a:gd name="T51" fmla="*/ 214 h 48"/>
                        <a:gd name="T52" fmla="*/ 121 w 52"/>
                        <a:gd name="T53" fmla="*/ 161 h 48"/>
                        <a:gd name="T54" fmla="*/ 44 w 52"/>
                        <a:gd name="T55" fmla="*/ 118 h 48"/>
                        <a:gd name="T56" fmla="*/ 0 w 52"/>
                        <a:gd name="T57" fmla="*/ 80 h 48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</a:gdLst>
                      <a:ahLst/>
                      <a:cxnLst>
                        <a:cxn ang="T58">
                          <a:pos x="T0" y="T1"/>
                        </a:cxn>
                        <a:cxn ang="T59">
                          <a:pos x="T2" y="T3"/>
                        </a:cxn>
                        <a:cxn ang="T60">
                          <a:pos x="T4" y="T5"/>
                        </a:cxn>
                        <a:cxn ang="T61">
                          <a:pos x="T6" y="T7"/>
                        </a:cxn>
                        <a:cxn ang="T62">
                          <a:pos x="T8" y="T9"/>
                        </a:cxn>
                        <a:cxn ang="T63">
                          <a:pos x="T10" y="T11"/>
                        </a:cxn>
                        <a:cxn ang="T64">
                          <a:pos x="T12" y="T13"/>
                        </a:cxn>
                        <a:cxn ang="T65">
                          <a:pos x="T14" y="T15"/>
                        </a:cxn>
                        <a:cxn ang="T66">
                          <a:pos x="T16" y="T17"/>
                        </a:cxn>
                        <a:cxn ang="T67">
                          <a:pos x="T18" y="T19"/>
                        </a:cxn>
                        <a:cxn ang="T68">
                          <a:pos x="T20" y="T21"/>
                        </a:cxn>
                        <a:cxn ang="T69">
                          <a:pos x="T22" y="T23"/>
                        </a:cxn>
                        <a:cxn ang="T70">
                          <a:pos x="T24" y="T25"/>
                        </a:cxn>
                        <a:cxn ang="T71">
                          <a:pos x="T26" y="T27"/>
                        </a:cxn>
                        <a:cxn ang="T72">
                          <a:pos x="T28" y="T29"/>
                        </a:cxn>
                        <a:cxn ang="T73">
                          <a:pos x="T30" y="T31"/>
                        </a:cxn>
                        <a:cxn ang="T74">
                          <a:pos x="T32" y="T33"/>
                        </a:cxn>
                        <a:cxn ang="T75">
                          <a:pos x="T34" y="T35"/>
                        </a:cxn>
                        <a:cxn ang="T76">
                          <a:pos x="T36" y="T37"/>
                        </a:cxn>
                        <a:cxn ang="T77">
                          <a:pos x="T38" y="T39"/>
                        </a:cxn>
                        <a:cxn ang="T78">
                          <a:pos x="T40" y="T41"/>
                        </a:cxn>
                        <a:cxn ang="T79">
                          <a:pos x="T42" y="T43"/>
                        </a:cxn>
                        <a:cxn ang="T80">
                          <a:pos x="T44" y="T45"/>
                        </a:cxn>
                        <a:cxn ang="T81">
                          <a:pos x="T46" y="T47"/>
                        </a:cxn>
                        <a:cxn ang="T82">
                          <a:pos x="T48" y="T49"/>
                        </a:cxn>
                        <a:cxn ang="T83">
                          <a:pos x="T50" y="T51"/>
                        </a:cxn>
                        <a:cxn ang="T84">
                          <a:pos x="T52" y="T53"/>
                        </a:cxn>
                        <a:cxn ang="T85">
                          <a:pos x="T54" y="T55"/>
                        </a:cxn>
                        <a:cxn ang="T86">
                          <a:pos x="T56" y="T57"/>
                        </a:cxn>
                      </a:cxnLst>
                      <a:rect l="0" t="0" r="r" b="b"/>
                      <a:pathLst>
                        <a:path w="52" h="48">
                          <a:moveTo>
                            <a:pt x="0" y="7"/>
                          </a:moveTo>
                          <a:lnTo>
                            <a:pt x="0" y="4"/>
                          </a:lnTo>
                          <a:lnTo>
                            <a:pt x="0" y="2"/>
                          </a:lnTo>
                          <a:lnTo>
                            <a:pt x="1" y="0"/>
                          </a:lnTo>
                          <a:lnTo>
                            <a:pt x="5" y="3"/>
                          </a:lnTo>
                          <a:lnTo>
                            <a:pt x="11" y="6"/>
                          </a:lnTo>
                          <a:lnTo>
                            <a:pt x="17" y="8"/>
                          </a:lnTo>
                          <a:lnTo>
                            <a:pt x="26" y="11"/>
                          </a:lnTo>
                          <a:lnTo>
                            <a:pt x="38" y="13"/>
                          </a:lnTo>
                          <a:lnTo>
                            <a:pt x="40" y="18"/>
                          </a:lnTo>
                          <a:lnTo>
                            <a:pt x="34" y="16"/>
                          </a:lnTo>
                          <a:lnTo>
                            <a:pt x="28" y="16"/>
                          </a:lnTo>
                          <a:lnTo>
                            <a:pt x="24" y="16"/>
                          </a:lnTo>
                          <a:lnTo>
                            <a:pt x="23" y="19"/>
                          </a:lnTo>
                          <a:lnTo>
                            <a:pt x="25" y="22"/>
                          </a:lnTo>
                          <a:lnTo>
                            <a:pt x="28" y="26"/>
                          </a:lnTo>
                          <a:lnTo>
                            <a:pt x="33" y="31"/>
                          </a:lnTo>
                          <a:lnTo>
                            <a:pt x="40" y="36"/>
                          </a:lnTo>
                          <a:lnTo>
                            <a:pt x="51" y="42"/>
                          </a:lnTo>
                          <a:lnTo>
                            <a:pt x="51" y="47"/>
                          </a:lnTo>
                          <a:lnTo>
                            <a:pt x="46" y="44"/>
                          </a:lnTo>
                          <a:lnTo>
                            <a:pt x="40" y="41"/>
                          </a:lnTo>
                          <a:lnTo>
                            <a:pt x="32" y="36"/>
                          </a:lnTo>
                          <a:lnTo>
                            <a:pt x="25" y="30"/>
                          </a:lnTo>
                          <a:lnTo>
                            <a:pt x="19" y="26"/>
                          </a:lnTo>
                          <a:lnTo>
                            <a:pt x="14" y="20"/>
                          </a:lnTo>
                          <a:lnTo>
                            <a:pt x="9" y="15"/>
                          </a:lnTo>
                          <a:lnTo>
                            <a:pt x="3" y="11"/>
                          </a:lnTo>
                          <a:lnTo>
                            <a:pt x="0" y="7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Freeform 231"/>
                    <p:cNvSpPr>
                      <a:spLocks/>
                    </p:cNvSpPr>
                    <p:nvPr/>
                  </p:nvSpPr>
                  <p:spPr bwMode="auto">
                    <a:xfrm>
                      <a:off x="7020" y="1881"/>
                      <a:ext cx="42" cy="31"/>
                    </a:xfrm>
                    <a:custGeom>
                      <a:avLst/>
                      <a:gdLst>
                        <a:gd name="T0" fmla="*/ 0 w 22"/>
                        <a:gd name="T1" fmla="*/ 0 h 17"/>
                        <a:gd name="T2" fmla="*/ 29 w 22"/>
                        <a:gd name="T3" fmla="*/ 24 h 17"/>
                        <a:gd name="T4" fmla="*/ 69 w 22"/>
                        <a:gd name="T5" fmla="*/ 44 h 17"/>
                        <a:gd name="T6" fmla="*/ 132 w 22"/>
                        <a:gd name="T7" fmla="*/ 80 h 17"/>
                        <a:gd name="T8" fmla="*/ 189 w 22"/>
                        <a:gd name="T9" fmla="*/ 109 h 17"/>
                        <a:gd name="T10" fmla="*/ 237 w 22"/>
                        <a:gd name="T11" fmla="*/ 133 h 17"/>
                        <a:gd name="T12" fmla="*/ 277 w 22"/>
                        <a:gd name="T13" fmla="*/ 157 h 17"/>
                        <a:gd name="T14" fmla="*/ 200 w 22"/>
                        <a:gd name="T15" fmla="*/ 177 h 17"/>
                        <a:gd name="T16" fmla="*/ 132 w 22"/>
                        <a:gd name="T17" fmla="*/ 157 h 17"/>
                        <a:gd name="T18" fmla="*/ 55 w 22"/>
                        <a:gd name="T19" fmla="*/ 133 h 17"/>
                        <a:gd name="T20" fmla="*/ 0 w 22"/>
                        <a:gd name="T21" fmla="*/ 97 h 17"/>
                        <a:gd name="T22" fmla="*/ 0 w 22"/>
                        <a:gd name="T23" fmla="*/ 80 h 17"/>
                        <a:gd name="T24" fmla="*/ 0 w 22"/>
                        <a:gd name="T25" fmla="*/ 29 h 17"/>
                        <a:gd name="T26" fmla="*/ 0 w 22"/>
                        <a:gd name="T27" fmla="*/ 0 h 17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0" t="0" r="r" b="b"/>
                      <a:pathLst>
                        <a:path w="22" h="17">
                          <a:moveTo>
                            <a:pt x="0" y="0"/>
                          </a:moveTo>
                          <a:lnTo>
                            <a:pt x="2" y="2"/>
                          </a:lnTo>
                          <a:lnTo>
                            <a:pt x="5" y="4"/>
                          </a:lnTo>
                          <a:lnTo>
                            <a:pt x="10" y="7"/>
                          </a:lnTo>
                          <a:lnTo>
                            <a:pt x="14" y="10"/>
                          </a:lnTo>
                          <a:lnTo>
                            <a:pt x="18" y="12"/>
                          </a:lnTo>
                          <a:lnTo>
                            <a:pt x="21" y="14"/>
                          </a:lnTo>
                          <a:lnTo>
                            <a:pt x="15" y="16"/>
                          </a:lnTo>
                          <a:lnTo>
                            <a:pt x="10" y="14"/>
                          </a:lnTo>
                          <a:lnTo>
                            <a:pt x="4" y="12"/>
                          </a:lnTo>
                          <a:lnTo>
                            <a:pt x="0" y="9"/>
                          </a:lnTo>
                          <a:lnTo>
                            <a:pt x="0" y="7"/>
                          </a:lnTo>
                          <a:lnTo>
                            <a:pt x="0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Freeform 232"/>
                    <p:cNvSpPr>
                      <a:spLocks/>
                    </p:cNvSpPr>
                    <p:nvPr/>
                  </p:nvSpPr>
                  <p:spPr bwMode="auto">
                    <a:xfrm>
                      <a:off x="7008" y="1824"/>
                      <a:ext cx="349" cy="258"/>
                    </a:xfrm>
                    <a:custGeom>
                      <a:avLst/>
                      <a:gdLst>
                        <a:gd name="T0" fmla="*/ 1202 w 180"/>
                        <a:gd name="T1" fmla="*/ 347 h 142"/>
                        <a:gd name="T2" fmla="*/ 1008 w 180"/>
                        <a:gd name="T3" fmla="*/ 389 h 142"/>
                        <a:gd name="T4" fmla="*/ 589 w 180"/>
                        <a:gd name="T5" fmla="*/ 440 h 142"/>
                        <a:gd name="T6" fmla="*/ 0 w 180"/>
                        <a:gd name="T7" fmla="*/ 456 h 142"/>
                        <a:gd name="T8" fmla="*/ 708 w 180"/>
                        <a:gd name="T9" fmla="*/ 534 h 142"/>
                        <a:gd name="T10" fmla="*/ 1501 w 180"/>
                        <a:gd name="T11" fmla="*/ 505 h 142"/>
                        <a:gd name="T12" fmla="*/ 2049 w 180"/>
                        <a:gd name="T13" fmla="*/ 389 h 142"/>
                        <a:gd name="T14" fmla="*/ 2230 w 180"/>
                        <a:gd name="T15" fmla="*/ 372 h 142"/>
                        <a:gd name="T16" fmla="*/ 2150 w 180"/>
                        <a:gd name="T17" fmla="*/ 456 h 142"/>
                        <a:gd name="T18" fmla="*/ 1749 w 180"/>
                        <a:gd name="T19" fmla="*/ 574 h 142"/>
                        <a:gd name="T20" fmla="*/ 1041 w 180"/>
                        <a:gd name="T21" fmla="*/ 683 h 142"/>
                        <a:gd name="T22" fmla="*/ 605 w 180"/>
                        <a:gd name="T23" fmla="*/ 772 h 142"/>
                        <a:gd name="T24" fmla="*/ 1413 w 180"/>
                        <a:gd name="T25" fmla="*/ 763 h 142"/>
                        <a:gd name="T26" fmla="*/ 1954 w 180"/>
                        <a:gd name="T27" fmla="*/ 683 h 142"/>
                        <a:gd name="T28" fmla="*/ 2274 w 180"/>
                        <a:gd name="T29" fmla="*/ 610 h 142"/>
                        <a:gd name="T30" fmla="*/ 2274 w 180"/>
                        <a:gd name="T31" fmla="*/ 667 h 142"/>
                        <a:gd name="T32" fmla="*/ 2003 w 180"/>
                        <a:gd name="T33" fmla="*/ 785 h 142"/>
                        <a:gd name="T34" fmla="*/ 1507 w 180"/>
                        <a:gd name="T35" fmla="*/ 905 h 142"/>
                        <a:gd name="T36" fmla="*/ 816 w 180"/>
                        <a:gd name="T37" fmla="*/ 983 h 142"/>
                        <a:gd name="T38" fmla="*/ 1041 w 180"/>
                        <a:gd name="T39" fmla="*/ 1037 h 142"/>
                        <a:gd name="T40" fmla="*/ 1669 w 180"/>
                        <a:gd name="T41" fmla="*/ 1014 h 142"/>
                        <a:gd name="T42" fmla="*/ 2166 w 180"/>
                        <a:gd name="T43" fmla="*/ 918 h 142"/>
                        <a:gd name="T44" fmla="*/ 2214 w 180"/>
                        <a:gd name="T45" fmla="*/ 961 h 142"/>
                        <a:gd name="T46" fmla="*/ 2063 w 180"/>
                        <a:gd name="T47" fmla="*/ 1043 h 142"/>
                        <a:gd name="T48" fmla="*/ 1685 w 180"/>
                        <a:gd name="T49" fmla="*/ 1159 h 142"/>
                        <a:gd name="T50" fmla="*/ 1249 w 180"/>
                        <a:gd name="T51" fmla="*/ 1199 h 142"/>
                        <a:gd name="T52" fmla="*/ 568 w 180"/>
                        <a:gd name="T53" fmla="*/ 1212 h 142"/>
                        <a:gd name="T54" fmla="*/ 1033 w 180"/>
                        <a:gd name="T55" fmla="*/ 1285 h 142"/>
                        <a:gd name="T56" fmla="*/ 1474 w 180"/>
                        <a:gd name="T57" fmla="*/ 1285 h 142"/>
                        <a:gd name="T58" fmla="*/ 1865 w 180"/>
                        <a:gd name="T59" fmla="*/ 1241 h 142"/>
                        <a:gd name="T60" fmla="*/ 2018 w 180"/>
                        <a:gd name="T61" fmla="*/ 1254 h 142"/>
                        <a:gd name="T62" fmla="*/ 1939 w 180"/>
                        <a:gd name="T63" fmla="*/ 1330 h 142"/>
                        <a:gd name="T64" fmla="*/ 1714 w 180"/>
                        <a:gd name="T65" fmla="*/ 1386 h 142"/>
                        <a:gd name="T66" fmla="*/ 876 w 180"/>
                        <a:gd name="T67" fmla="*/ 1439 h 142"/>
                        <a:gd name="T68" fmla="*/ 1553 w 180"/>
                        <a:gd name="T69" fmla="*/ 1470 h 142"/>
                        <a:gd name="T70" fmla="*/ 1609 w 180"/>
                        <a:gd name="T71" fmla="*/ 1523 h 142"/>
                        <a:gd name="T72" fmla="*/ 1865 w 180"/>
                        <a:gd name="T73" fmla="*/ 1470 h 142"/>
                        <a:gd name="T74" fmla="*/ 2049 w 180"/>
                        <a:gd name="T75" fmla="*/ 1374 h 142"/>
                        <a:gd name="T76" fmla="*/ 2443 w 180"/>
                        <a:gd name="T77" fmla="*/ 1001 h 142"/>
                        <a:gd name="T78" fmla="*/ 2455 w 180"/>
                        <a:gd name="T79" fmla="*/ 925 h 142"/>
                        <a:gd name="T80" fmla="*/ 2406 w 180"/>
                        <a:gd name="T81" fmla="*/ 865 h 142"/>
                        <a:gd name="T82" fmla="*/ 2455 w 180"/>
                        <a:gd name="T83" fmla="*/ 785 h 142"/>
                        <a:gd name="T84" fmla="*/ 2530 w 180"/>
                        <a:gd name="T85" fmla="*/ 719 h 142"/>
                        <a:gd name="T86" fmla="*/ 2470 w 180"/>
                        <a:gd name="T87" fmla="*/ 630 h 142"/>
                        <a:gd name="T88" fmla="*/ 2422 w 180"/>
                        <a:gd name="T89" fmla="*/ 565 h 142"/>
                        <a:gd name="T90" fmla="*/ 2499 w 180"/>
                        <a:gd name="T91" fmla="*/ 492 h 142"/>
                        <a:gd name="T92" fmla="*/ 2486 w 180"/>
                        <a:gd name="T93" fmla="*/ 389 h 142"/>
                        <a:gd name="T94" fmla="*/ 2429 w 180"/>
                        <a:gd name="T95" fmla="*/ 331 h 142"/>
                        <a:gd name="T96" fmla="*/ 2470 w 180"/>
                        <a:gd name="T97" fmla="*/ 251 h 142"/>
                        <a:gd name="T98" fmla="*/ 2530 w 180"/>
                        <a:gd name="T99" fmla="*/ 174 h 142"/>
                        <a:gd name="T100" fmla="*/ 2455 w 180"/>
                        <a:gd name="T101" fmla="*/ 96 h 142"/>
                        <a:gd name="T102" fmla="*/ 2195 w 180"/>
                        <a:gd name="T103" fmla="*/ 109 h 142"/>
                        <a:gd name="T104" fmla="*/ 1638 w 180"/>
                        <a:gd name="T105" fmla="*/ 227 h 142"/>
                        <a:gd name="T106" fmla="*/ 1008 w 180"/>
                        <a:gd name="T107" fmla="*/ 294 h 142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</a:gdLst>
                      <a:ahLst/>
                      <a:cxnLst>
                        <a:cxn ang="T108">
                          <a:pos x="T0" y="T1"/>
                        </a:cxn>
                        <a:cxn ang="T109">
                          <a:pos x="T2" y="T3"/>
                        </a:cxn>
                        <a:cxn ang="T110">
                          <a:pos x="T4" y="T5"/>
                        </a:cxn>
                        <a:cxn ang="T111">
                          <a:pos x="T6" y="T7"/>
                        </a:cxn>
                        <a:cxn ang="T112">
                          <a:pos x="T8" y="T9"/>
                        </a:cxn>
                        <a:cxn ang="T113">
                          <a:pos x="T10" y="T11"/>
                        </a:cxn>
                        <a:cxn ang="T114">
                          <a:pos x="T12" y="T13"/>
                        </a:cxn>
                        <a:cxn ang="T115">
                          <a:pos x="T14" y="T15"/>
                        </a:cxn>
                        <a:cxn ang="T116">
                          <a:pos x="T16" y="T17"/>
                        </a:cxn>
                        <a:cxn ang="T117">
                          <a:pos x="T18" y="T19"/>
                        </a:cxn>
                        <a:cxn ang="T118">
                          <a:pos x="T20" y="T21"/>
                        </a:cxn>
                        <a:cxn ang="T119">
                          <a:pos x="T22" y="T23"/>
                        </a:cxn>
                        <a:cxn ang="T120">
                          <a:pos x="T24" y="T25"/>
                        </a:cxn>
                        <a:cxn ang="T121">
                          <a:pos x="T26" y="T27"/>
                        </a:cxn>
                        <a:cxn ang="T122">
                          <a:pos x="T28" y="T29"/>
                        </a:cxn>
                        <a:cxn ang="T123">
                          <a:pos x="T30" y="T31"/>
                        </a:cxn>
                        <a:cxn ang="T124">
                          <a:pos x="T32" y="T33"/>
                        </a:cxn>
                        <a:cxn ang="T125">
                          <a:pos x="T34" y="T35"/>
                        </a:cxn>
                        <a:cxn ang="T126">
                          <a:pos x="T36" y="T37"/>
                        </a:cxn>
                        <a:cxn ang="T127">
                          <a:pos x="T38" y="T39"/>
                        </a:cxn>
                        <a:cxn ang="T128">
                          <a:pos x="T40" y="T41"/>
                        </a:cxn>
                        <a:cxn ang="T129">
                          <a:pos x="T42" y="T43"/>
                        </a:cxn>
                        <a:cxn ang="T130">
                          <a:pos x="T44" y="T45"/>
                        </a:cxn>
                        <a:cxn ang="T131">
                          <a:pos x="T46" y="T47"/>
                        </a:cxn>
                        <a:cxn ang="T132">
                          <a:pos x="T48" y="T49"/>
                        </a:cxn>
                        <a:cxn ang="T133">
                          <a:pos x="T50" y="T51"/>
                        </a:cxn>
                        <a:cxn ang="T134">
                          <a:pos x="T52" y="T53"/>
                        </a:cxn>
                        <a:cxn ang="T135">
                          <a:pos x="T54" y="T55"/>
                        </a:cxn>
                        <a:cxn ang="T136">
                          <a:pos x="T56" y="T57"/>
                        </a:cxn>
                        <a:cxn ang="T137">
                          <a:pos x="T58" y="T59"/>
                        </a:cxn>
                        <a:cxn ang="T138">
                          <a:pos x="T60" y="T61"/>
                        </a:cxn>
                        <a:cxn ang="T139">
                          <a:pos x="T62" y="T63"/>
                        </a:cxn>
                        <a:cxn ang="T140">
                          <a:pos x="T64" y="T65"/>
                        </a:cxn>
                        <a:cxn ang="T141">
                          <a:pos x="T66" y="T67"/>
                        </a:cxn>
                        <a:cxn ang="T142">
                          <a:pos x="T68" y="T69"/>
                        </a:cxn>
                        <a:cxn ang="T143">
                          <a:pos x="T70" y="T71"/>
                        </a:cxn>
                        <a:cxn ang="T144">
                          <a:pos x="T72" y="T73"/>
                        </a:cxn>
                        <a:cxn ang="T145">
                          <a:pos x="T74" y="T75"/>
                        </a:cxn>
                        <a:cxn ang="T146">
                          <a:pos x="T76" y="T77"/>
                        </a:cxn>
                        <a:cxn ang="T147">
                          <a:pos x="T78" y="T79"/>
                        </a:cxn>
                        <a:cxn ang="T148">
                          <a:pos x="T80" y="T81"/>
                        </a:cxn>
                        <a:cxn ang="T149">
                          <a:pos x="T82" y="T83"/>
                        </a:cxn>
                        <a:cxn ang="T150">
                          <a:pos x="T84" y="T85"/>
                        </a:cxn>
                        <a:cxn ang="T151">
                          <a:pos x="T86" y="T87"/>
                        </a:cxn>
                        <a:cxn ang="T152">
                          <a:pos x="T88" y="T89"/>
                        </a:cxn>
                        <a:cxn ang="T153">
                          <a:pos x="T90" y="T91"/>
                        </a:cxn>
                        <a:cxn ang="T154">
                          <a:pos x="T92" y="T93"/>
                        </a:cxn>
                        <a:cxn ang="T155">
                          <a:pos x="T94" y="T95"/>
                        </a:cxn>
                        <a:cxn ang="T156">
                          <a:pos x="T96" y="T97"/>
                        </a:cxn>
                        <a:cxn ang="T157">
                          <a:pos x="T98" y="T99"/>
                        </a:cxn>
                        <a:cxn ang="T158">
                          <a:pos x="T100" y="T101"/>
                        </a:cxn>
                        <a:cxn ang="T159">
                          <a:pos x="T102" y="T103"/>
                        </a:cxn>
                        <a:cxn ang="T160">
                          <a:pos x="T104" y="T105"/>
                        </a:cxn>
                        <a:cxn ang="T161">
                          <a:pos x="T106" y="T107"/>
                        </a:cxn>
                      </a:cxnLst>
                      <a:rect l="0" t="0" r="r" b="b"/>
                      <a:pathLst>
                        <a:path w="180" h="142">
                          <a:moveTo>
                            <a:pt x="71" y="27"/>
                          </a:moveTo>
                          <a:lnTo>
                            <a:pt x="45" y="29"/>
                          </a:lnTo>
                          <a:lnTo>
                            <a:pt x="85" y="32"/>
                          </a:lnTo>
                          <a:lnTo>
                            <a:pt x="82" y="34"/>
                          </a:lnTo>
                          <a:lnTo>
                            <a:pt x="77" y="35"/>
                          </a:lnTo>
                          <a:lnTo>
                            <a:pt x="71" y="36"/>
                          </a:lnTo>
                          <a:lnTo>
                            <a:pt x="63" y="38"/>
                          </a:lnTo>
                          <a:lnTo>
                            <a:pt x="54" y="40"/>
                          </a:lnTo>
                          <a:lnTo>
                            <a:pt x="42" y="40"/>
                          </a:lnTo>
                          <a:lnTo>
                            <a:pt x="29" y="42"/>
                          </a:lnTo>
                          <a:lnTo>
                            <a:pt x="15" y="42"/>
                          </a:lnTo>
                          <a:lnTo>
                            <a:pt x="0" y="42"/>
                          </a:lnTo>
                          <a:lnTo>
                            <a:pt x="23" y="47"/>
                          </a:lnTo>
                          <a:lnTo>
                            <a:pt x="37" y="49"/>
                          </a:lnTo>
                          <a:lnTo>
                            <a:pt x="50" y="49"/>
                          </a:lnTo>
                          <a:lnTo>
                            <a:pt x="65" y="49"/>
                          </a:lnTo>
                          <a:lnTo>
                            <a:pt x="87" y="48"/>
                          </a:lnTo>
                          <a:lnTo>
                            <a:pt x="106" y="46"/>
                          </a:lnTo>
                          <a:lnTo>
                            <a:pt x="121" y="42"/>
                          </a:lnTo>
                          <a:lnTo>
                            <a:pt x="138" y="38"/>
                          </a:lnTo>
                          <a:lnTo>
                            <a:pt x="145" y="36"/>
                          </a:lnTo>
                          <a:lnTo>
                            <a:pt x="152" y="34"/>
                          </a:lnTo>
                          <a:lnTo>
                            <a:pt x="156" y="33"/>
                          </a:lnTo>
                          <a:lnTo>
                            <a:pt x="158" y="34"/>
                          </a:lnTo>
                          <a:lnTo>
                            <a:pt x="158" y="36"/>
                          </a:lnTo>
                          <a:lnTo>
                            <a:pt x="157" y="39"/>
                          </a:lnTo>
                          <a:lnTo>
                            <a:pt x="152" y="42"/>
                          </a:lnTo>
                          <a:lnTo>
                            <a:pt x="145" y="46"/>
                          </a:lnTo>
                          <a:lnTo>
                            <a:pt x="136" y="49"/>
                          </a:lnTo>
                          <a:lnTo>
                            <a:pt x="124" y="53"/>
                          </a:lnTo>
                          <a:lnTo>
                            <a:pt x="109" y="57"/>
                          </a:lnTo>
                          <a:lnTo>
                            <a:pt x="91" y="60"/>
                          </a:lnTo>
                          <a:lnTo>
                            <a:pt x="74" y="63"/>
                          </a:lnTo>
                          <a:lnTo>
                            <a:pt x="55" y="65"/>
                          </a:lnTo>
                          <a:lnTo>
                            <a:pt x="23" y="68"/>
                          </a:lnTo>
                          <a:lnTo>
                            <a:pt x="43" y="71"/>
                          </a:lnTo>
                          <a:lnTo>
                            <a:pt x="59" y="73"/>
                          </a:lnTo>
                          <a:lnTo>
                            <a:pt x="79" y="73"/>
                          </a:lnTo>
                          <a:lnTo>
                            <a:pt x="100" y="70"/>
                          </a:lnTo>
                          <a:lnTo>
                            <a:pt x="116" y="68"/>
                          </a:lnTo>
                          <a:lnTo>
                            <a:pt x="128" y="65"/>
                          </a:lnTo>
                          <a:lnTo>
                            <a:pt x="138" y="63"/>
                          </a:lnTo>
                          <a:lnTo>
                            <a:pt x="149" y="59"/>
                          </a:lnTo>
                          <a:lnTo>
                            <a:pt x="157" y="57"/>
                          </a:lnTo>
                          <a:lnTo>
                            <a:pt x="161" y="56"/>
                          </a:lnTo>
                          <a:lnTo>
                            <a:pt x="163" y="56"/>
                          </a:lnTo>
                          <a:lnTo>
                            <a:pt x="162" y="58"/>
                          </a:lnTo>
                          <a:lnTo>
                            <a:pt x="161" y="61"/>
                          </a:lnTo>
                          <a:lnTo>
                            <a:pt x="158" y="64"/>
                          </a:lnTo>
                          <a:lnTo>
                            <a:pt x="150" y="68"/>
                          </a:lnTo>
                          <a:lnTo>
                            <a:pt x="142" y="72"/>
                          </a:lnTo>
                          <a:lnTo>
                            <a:pt x="133" y="75"/>
                          </a:lnTo>
                          <a:lnTo>
                            <a:pt x="121" y="79"/>
                          </a:lnTo>
                          <a:lnTo>
                            <a:pt x="107" y="83"/>
                          </a:lnTo>
                          <a:lnTo>
                            <a:pt x="86" y="87"/>
                          </a:lnTo>
                          <a:lnTo>
                            <a:pt x="71" y="89"/>
                          </a:lnTo>
                          <a:lnTo>
                            <a:pt x="58" y="90"/>
                          </a:lnTo>
                          <a:lnTo>
                            <a:pt x="37" y="91"/>
                          </a:lnTo>
                          <a:lnTo>
                            <a:pt x="58" y="94"/>
                          </a:lnTo>
                          <a:lnTo>
                            <a:pt x="74" y="95"/>
                          </a:lnTo>
                          <a:lnTo>
                            <a:pt x="88" y="95"/>
                          </a:lnTo>
                          <a:lnTo>
                            <a:pt x="103" y="95"/>
                          </a:lnTo>
                          <a:lnTo>
                            <a:pt x="118" y="93"/>
                          </a:lnTo>
                          <a:lnTo>
                            <a:pt x="129" y="91"/>
                          </a:lnTo>
                          <a:lnTo>
                            <a:pt x="138" y="88"/>
                          </a:lnTo>
                          <a:lnTo>
                            <a:pt x="153" y="84"/>
                          </a:lnTo>
                          <a:lnTo>
                            <a:pt x="155" y="84"/>
                          </a:lnTo>
                          <a:lnTo>
                            <a:pt x="157" y="85"/>
                          </a:lnTo>
                          <a:lnTo>
                            <a:pt x="157" y="88"/>
                          </a:lnTo>
                          <a:lnTo>
                            <a:pt x="155" y="90"/>
                          </a:lnTo>
                          <a:lnTo>
                            <a:pt x="151" y="93"/>
                          </a:lnTo>
                          <a:lnTo>
                            <a:pt x="146" y="96"/>
                          </a:lnTo>
                          <a:lnTo>
                            <a:pt x="137" y="100"/>
                          </a:lnTo>
                          <a:lnTo>
                            <a:pt x="128" y="104"/>
                          </a:lnTo>
                          <a:lnTo>
                            <a:pt x="119" y="106"/>
                          </a:lnTo>
                          <a:lnTo>
                            <a:pt x="109" y="108"/>
                          </a:lnTo>
                          <a:lnTo>
                            <a:pt x="100" y="109"/>
                          </a:lnTo>
                          <a:lnTo>
                            <a:pt x="88" y="110"/>
                          </a:lnTo>
                          <a:lnTo>
                            <a:pt x="74" y="111"/>
                          </a:lnTo>
                          <a:lnTo>
                            <a:pt x="61" y="111"/>
                          </a:lnTo>
                          <a:lnTo>
                            <a:pt x="40" y="111"/>
                          </a:lnTo>
                          <a:lnTo>
                            <a:pt x="51" y="114"/>
                          </a:lnTo>
                          <a:lnTo>
                            <a:pt x="62" y="117"/>
                          </a:lnTo>
                          <a:lnTo>
                            <a:pt x="73" y="118"/>
                          </a:lnTo>
                          <a:lnTo>
                            <a:pt x="83" y="118"/>
                          </a:lnTo>
                          <a:lnTo>
                            <a:pt x="93" y="119"/>
                          </a:lnTo>
                          <a:lnTo>
                            <a:pt x="104" y="118"/>
                          </a:lnTo>
                          <a:lnTo>
                            <a:pt x="112" y="118"/>
                          </a:lnTo>
                          <a:lnTo>
                            <a:pt x="121" y="117"/>
                          </a:lnTo>
                          <a:lnTo>
                            <a:pt x="132" y="114"/>
                          </a:lnTo>
                          <a:lnTo>
                            <a:pt x="140" y="113"/>
                          </a:lnTo>
                          <a:lnTo>
                            <a:pt x="143" y="113"/>
                          </a:lnTo>
                          <a:lnTo>
                            <a:pt x="143" y="115"/>
                          </a:lnTo>
                          <a:lnTo>
                            <a:pt x="143" y="117"/>
                          </a:lnTo>
                          <a:lnTo>
                            <a:pt x="140" y="119"/>
                          </a:lnTo>
                          <a:lnTo>
                            <a:pt x="137" y="122"/>
                          </a:lnTo>
                          <a:lnTo>
                            <a:pt x="133" y="123"/>
                          </a:lnTo>
                          <a:lnTo>
                            <a:pt x="128" y="125"/>
                          </a:lnTo>
                          <a:lnTo>
                            <a:pt x="121" y="127"/>
                          </a:lnTo>
                          <a:lnTo>
                            <a:pt x="105" y="129"/>
                          </a:lnTo>
                          <a:lnTo>
                            <a:pt x="91" y="130"/>
                          </a:lnTo>
                          <a:lnTo>
                            <a:pt x="62" y="132"/>
                          </a:lnTo>
                          <a:lnTo>
                            <a:pt x="99" y="134"/>
                          </a:lnTo>
                          <a:lnTo>
                            <a:pt x="107" y="134"/>
                          </a:lnTo>
                          <a:lnTo>
                            <a:pt x="110" y="135"/>
                          </a:lnTo>
                          <a:lnTo>
                            <a:pt x="112" y="136"/>
                          </a:lnTo>
                          <a:lnTo>
                            <a:pt x="112" y="139"/>
                          </a:lnTo>
                          <a:lnTo>
                            <a:pt x="114" y="140"/>
                          </a:lnTo>
                          <a:lnTo>
                            <a:pt x="118" y="141"/>
                          </a:lnTo>
                          <a:lnTo>
                            <a:pt x="126" y="138"/>
                          </a:lnTo>
                          <a:lnTo>
                            <a:pt x="132" y="135"/>
                          </a:lnTo>
                          <a:lnTo>
                            <a:pt x="137" y="133"/>
                          </a:lnTo>
                          <a:lnTo>
                            <a:pt x="141" y="130"/>
                          </a:lnTo>
                          <a:lnTo>
                            <a:pt x="145" y="126"/>
                          </a:lnTo>
                          <a:lnTo>
                            <a:pt x="159" y="111"/>
                          </a:lnTo>
                          <a:lnTo>
                            <a:pt x="169" y="99"/>
                          </a:lnTo>
                          <a:lnTo>
                            <a:pt x="173" y="92"/>
                          </a:lnTo>
                          <a:lnTo>
                            <a:pt x="174" y="89"/>
                          </a:lnTo>
                          <a:lnTo>
                            <a:pt x="174" y="88"/>
                          </a:lnTo>
                          <a:lnTo>
                            <a:pt x="174" y="85"/>
                          </a:lnTo>
                          <a:lnTo>
                            <a:pt x="172" y="83"/>
                          </a:lnTo>
                          <a:lnTo>
                            <a:pt x="171" y="81"/>
                          </a:lnTo>
                          <a:lnTo>
                            <a:pt x="170" y="79"/>
                          </a:lnTo>
                          <a:lnTo>
                            <a:pt x="171" y="76"/>
                          </a:lnTo>
                          <a:lnTo>
                            <a:pt x="172" y="74"/>
                          </a:lnTo>
                          <a:lnTo>
                            <a:pt x="174" y="72"/>
                          </a:lnTo>
                          <a:lnTo>
                            <a:pt x="175" y="70"/>
                          </a:lnTo>
                          <a:lnTo>
                            <a:pt x="177" y="68"/>
                          </a:lnTo>
                          <a:lnTo>
                            <a:pt x="179" y="66"/>
                          </a:lnTo>
                          <a:lnTo>
                            <a:pt x="179" y="63"/>
                          </a:lnTo>
                          <a:lnTo>
                            <a:pt x="177" y="60"/>
                          </a:lnTo>
                          <a:lnTo>
                            <a:pt x="175" y="58"/>
                          </a:lnTo>
                          <a:lnTo>
                            <a:pt x="174" y="56"/>
                          </a:lnTo>
                          <a:lnTo>
                            <a:pt x="172" y="54"/>
                          </a:lnTo>
                          <a:lnTo>
                            <a:pt x="171" y="52"/>
                          </a:lnTo>
                          <a:lnTo>
                            <a:pt x="172" y="50"/>
                          </a:lnTo>
                          <a:lnTo>
                            <a:pt x="174" y="47"/>
                          </a:lnTo>
                          <a:lnTo>
                            <a:pt x="177" y="45"/>
                          </a:lnTo>
                          <a:lnTo>
                            <a:pt x="177" y="42"/>
                          </a:lnTo>
                          <a:lnTo>
                            <a:pt x="177" y="39"/>
                          </a:lnTo>
                          <a:lnTo>
                            <a:pt x="176" y="36"/>
                          </a:lnTo>
                          <a:lnTo>
                            <a:pt x="174" y="34"/>
                          </a:lnTo>
                          <a:lnTo>
                            <a:pt x="173" y="32"/>
                          </a:lnTo>
                          <a:lnTo>
                            <a:pt x="172" y="30"/>
                          </a:lnTo>
                          <a:lnTo>
                            <a:pt x="172" y="27"/>
                          </a:lnTo>
                          <a:lnTo>
                            <a:pt x="174" y="24"/>
                          </a:lnTo>
                          <a:lnTo>
                            <a:pt x="175" y="23"/>
                          </a:lnTo>
                          <a:lnTo>
                            <a:pt x="177" y="21"/>
                          </a:lnTo>
                          <a:lnTo>
                            <a:pt x="179" y="18"/>
                          </a:lnTo>
                          <a:lnTo>
                            <a:pt x="179" y="16"/>
                          </a:lnTo>
                          <a:lnTo>
                            <a:pt x="178" y="14"/>
                          </a:lnTo>
                          <a:lnTo>
                            <a:pt x="176" y="12"/>
                          </a:lnTo>
                          <a:lnTo>
                            <a:pt x="174" y="9"/>
                          </a:lnTo>
                          <a:lnTo>
                            <a:pt x="173" y="6"/>
                          </a:lnTo>
                          <a:lnTo>
                            <a:pt x="173" y="0"/>
                          </a:lnTo>
                          <a:lnTo>
                            <a:pt x="155" y="10"/>
                          </a:lnTo>
                          <a:lnTo>
                            <a:pt x="143" y="14"/>
                          </a:lnTo>
                          <a:lnTo>
                            <a:pt x="131" y="17"/>
                          </a:lnTo>
                          <a:lnTo>
                            <a:pt x="116" y="21"/>
                          </a:lnTo>
                          <a:lnTo>
                            <a:pt x="102" y="23"/>
                          </a:lnTo>
                          <a:lnTo>
                            <a:pt x="89" y="25"/>
                          </a:lnTo>
                          <a:lnTo>
                            <a:pt x="71" y="27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59" name="Group 23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29" y="1834"/>
                      <a:ext cx="104" cy="163"/>
                      <a:chOff x="3248" y="1816"/>
                      <a:chExt cx="54" cy="90"/>
                    </a:xfrm>
                  </p:grpSpPr>
                  <p:sp>
                    <p:nvSpPr>
                      <p:cNvPr id="260" name="Freeform 2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58" y="1840"/>
                        <a:ext cx="42" cy="17"/>
                      </a:xfrm>
                      <a:custGeom>
                        <a:avLst/>
                        <a:gdLst>
                          <a:gd name="T0" fmla="*/ 41 w 42"/>
                          <a:gd name="T1" fmla="*/ 2 h 17"/>
                          <a:gd name="T2" fmla="*/ 37 w 42"/>
                          <a:gd name="T3" fmla="*/ 0 h 17"/>
                          <a:gd name="T4" fmla="*/ 24 w 42"/>
                          <a:gd name="T5" fmla="*/ 5 h 17"/>
                          <a:gd name="T6" fmla="*/ 12 w 42"/>
                          <a:gd name="T7" fmla="*/ 10 h 17"/>
                          <a:gd name="T8" fmla="*/ 0 w 42"/>
                          <a:gd name="T9" fmla="*/ 13 h 17"/>
                          <a:gd name="T10" fmla="*/ 2 w 42"/>
                          <a:gd name="T11" fmla="*/ 16 h 17"/>
                          <a:gd name="T12" fmla="*/ 10 w 42"/>
                          <a:gd name="T13" fmla="*/ 16 h 17"/>
                          <a:gd name="T14" fmla="*/ 21 w 42"/>
                          <a:gd name="T15" fmla="*/ 14 h 17"/>
                          <a:gd name="T16" fmla="*/ 32 w 42"/>
                          <a:gd name="T17" fmla="*/ 8 h 17"/>
                          <a:gd name="T18" fmla="*/ 41 w 42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2" h="17">
                            <a:moveTo>
                              <a:pt x="41" y="2"/>
                            </a:moveTo>
                            <a:lnTo>
                              <a:pt x="37" y="0"/>
                            </a:lnTo>
                            <a:lnTo>
                              <a:pt x="24" y="5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21" y="14"/>
                            </a:lnTo>
                            <a:lnTo>
                              <a:pt x="32" y="8"/>
                            </a:lnTo>
                            <a:lnTo>
                              <a:pt x="41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1" name="Freeform 2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6" y="1863"/>
                        <a:ext cx="36" cy="17"/>
                      </a:xfrm>
                      <a:custGeom>
                        <a:avLst/>
                        <a:gdLst>
                          <a:gd name="T0" fmla="*/ 35 w 36"/>
                          <a:gd name="T1" fmla="*/ 2 h 17"/>
                          <a:gd name="T2" fmla="*/ 33 w 36"/>
                          <a:gd name="T3" fmla="*/ 0 h 17"/>
                          <a:gd name="T4" fmla="*/ 21 w 36"/>
                          <a:gd name="T5" fmla="*/ 6 h 17"/>
                          <a:gd name="T6" fmla="*/ 11 w 36"/>
                          <a:gd name="T7" fmla="*/ 10 h 17"/>
                          <a:gd name="T8" fmla="*/ 0 w 36"/>
                          <a:gd name="T9" fmla="*/ 13 h 17"/>
                          <a:gd name="T10" fmla="*/ 2 w 36"/>
                          <a:gd name="T11" fmla="*/ 16 h 17"/>
                          <a:gd name="T12" fmla="*/ 10 w 36"/>
                          <a:gd name="T13" fmla="*/ 16 h 17"/>
                          <a:gd name="T14" fmla="*/ 18 w 36"/>
                          <a:gd name="T15" fmla="*/ 14 h 17"/>
                          <a:gd name="T16" fmla="*/ 26 w 36"/>
                          <a:gd name="T17" fmla="*/ 9 h 17"/>
                          <a:gd name="T18" fmla="*/ 35 w 36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6" h="17">
                            <a:moveTo>
                              <a:pt x="35" y="2"/>
                            </a:moveTo>
                            <a:lnTo>
                              <a:pt x="33" y="0"/>
                            </a:lnTo>
                            <a:lnTo>
                              <a:pt x="21" y="6"/>
                            </a:lnTo>
                            <a:lnTo>
                              <a:pt x="11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18" y="14"/>
                            </a:lnTo>
                            <a:lnTo>
                              <a:pt x="26" y="9"/>
                            </a:lnTo>
                            <a:lnTo>
                              <a:pt x="35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2" name="Freeform 23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3" y="1889"/>
                        <a:ext cx="38" cy="17"/>
                      </a:xfrm>
                      <a:custGeom>
                        <a:avLst/>
                        <a:gdLst>
                          <a:gd name="T0" fmla="*/ 37 w 38"/>
                          <a:gd name="T1" fmla="*/ 2 h 17"/>
                          <a:gd name="T2" fmla="*/ 34 w 38"/>
                          <a:gd name="T3" fmla="*/ 0 h 17"/>
                          <a:gd name="T4" fmla="*/ 23 w 38"/>
                          <a:gd name="T5" fmla="*/ 6 h 17"/>
                          <a:gd name="T6" fmla="*/ 12 w 38"/>
                          <a:gd name="T7" fmla="*/ 10 h 17"/>
                          <a:gd name="T8" fmla="*/ 0 w 38"/>
                          <a:gd name="T9" fmla="*/ 13 h 17"/>
                          <a:gd name="T10" fmla="*/ 2 w 38"/>
                          <a:gd name="T11" fmla="*/ 16 h 17"/>
                          <a:gd name="T12" fmla="*/ 10 w 38"/>
                          <a:gd name="T13" fmla="*/ 15 h 17"/>
                          <a:gd name="T14" fmla="*/ 20 w 38"/>
                          <a:gd name="T15" fmla="*/ 13 h 17"/>
                          <a:gd name="T16" fmla="*/ 30 w 38"/>
                          <a:gd name="T17" fmla="*/ 8 h 17"/>
                          <a:gd name="T18" fmla="*/ 37 w 38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8" h="17">
                            <a:moveTo>
                              <a:pt x="37" y="2"/>
                            </a:moveTo>
                            <a:lnTo>
                              <a:pt x="34" y="0"/>
                            </a:lnTo>
                            <a:lnTo>
                              <a:pt x="23" y="6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0" y="8"/>
                            </a:lnTo>
                            <a:lnTo>
                              <a:pt x="37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3" name="Freeform 23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48" y="1816"/>
                        <a:ext cx="43" cy="17"/>
                      </a:xfrm>
                      <a:custGeom>
                        <a:avLst/>
                        <a:gdLst>
                          <a:gd name="T0" fmla="*/ 42 w 43"/>
                          <a:gd name="T1" fmla="*/ 2 h 17"/>
                          <a:gd name="T2" fmla="*/ 37 w 43"/>
                          <a:gd name="T3" fmla="*/ 0 h 17"/>
                          <a:gd name="T4" fmla="*/ 23 w 43"/>
                          <a:gd name="T5" fmla="*/ 5 h 17"/>
                          <a:gd name="T6" fmla="*/ 12 w 43"/>
                          <a:gd name="T7" fmla="*/ 9 h 17"/>
                          <a:gd name="T8" fmla="*/ 0 w 43"/>
                          <a:gd name="T9" fmla="*/ 12 h 17"/>
                          <a:gd name="T10" fmla="*/ 2 w 43"/>
                          <a:gd name="T11" fmla="*/ 16 h 17"/>
                          <a:gd name="T12" fmla="*/ 10 w 43"/>
                          <a:gd name="T13" fmla="*/ 15 h 17"/>
                          <a:gd name="T14" fmla="*/ 20 w 43"/>
                          <a:gd name="T15" fmla="*/ 13 h 17"/>
                          <a:gd name="T16" fmla="*/ 31 w 43"/>
                          <a:gd name="T17" fmla="*/ 9 h 17"/>
                          <a:gd name="T18" fmla="*/ 42 w 43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3" h="17">
                            <a:moveTo>
                              <a:pt x="42" y="2"/>
                            </a:moveTo>
                            <a:lnTo>
                              <a:pt x="37" y="0"/>
                            </a:lnTo>
                            <a:lnTo>
                              <a:pt x="23" y="5"/>
                            </a:lnTo>
                            <a:lnTo>
                              <a:pt x="12" y="9"/>
                            </a:lnTo>
                            <a:lnTo>
                              <a:pt x="0" y="12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1" y="9"/>
                            </a:lnTo>
                            <a:lnTo>
                              <a:pt x="42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249" name="Freeform 238"/>
                  <p:cNvSpPr>
                    <a:spLocks/>
                  </p:cNvSpPr>
                  <p:nvPr/>
                </p:nvSpPr>
                <p:spPr bwMode="auto">
                  <a:xfrm>
                    <a:off x="6480" y="720"/>
                    <a:ext cx="958" cy="1079"/>
                  </a:xfrm>
                  <a:custGeom>
                    <a:avLst/>
                    <a:gdLst>
                      <a:gd name="T0" fmla="*/ 4994 w 494"/>
                      <a:gd name="T1" fmla="*/ 6227 h 594"/>
                      <a:gd name="T2" fmla="*/ 5048 w 494"/>
                      <a:gd name="T3" fmla="*/ 6174 h 594"/>
                      <a:gd name="T4" fmla="*/ 5077 w 494"/>
                      <a:gd name="T5" fmla="*/ 6131 h 594"/>
                      <a:gd name="T6" fmla="*/ 5118 w 494"/>
                      <a:gd name="T7" fmla="*/ 5989 h 594"/>
                      <a:gd name="T8" fmla="*/ 5389 w 494"/>
                      <a:gd name="T9" fmla="*/ 4946 h 594"/>
                      <a:gd name="T10" fmla="*/ 5585 w 494"/>
                      <a:gd name="T11" fmla="*/ 4574 h 594"/>
                      <a:gd name="T12" fmla="*/ 5769 w 494"/>
                      <a:gd name="T13" fmla="*/ 4309 h 594"/>
                      <a:gd name="T14" fmla="*/ 6126 w 494"/>
                      <a:gd name="T15" fmla="*/ 3920 h 594"/>
                      <a:gd name="T16" fmla="*/ 6475 w 494"/>
                      <a:gd name="T17" fmla="*/ 3531 h 594"/>
                      <a:gd name="T18" fmla="*/ 6731 w 494"/>
                      <a:gd name="T19" fmla="*/ 3172 h 594"/>
                      <a:gd name="T20" fmla="*/ 6886 w 494"/>
                      <a:gd name="T21" fmla="*/ 2812 h 594"/>
                      <a:gd name="T22" fmla="*/ 6972 w 494"/>
                      <a:gd name="T23" fmla="*/ 2349 h 594"/>
                      <a:gd name="T24" fmla="*/ 6912 w 494"/>
                      <a:gd name="T25" fmla="*/ 1936 h 594"/>
                      <a:gd name="T26" fmla="*/ 6762 w 494"/>
                      <a:gd name="T27" fmla="*/ 1535 h 594"/>
                      <a:gd name="T28" fmla="*/ 6522 w 494"/>
                      <a:gd name="T29" fmla="*/ 1161 h 594"/>
                      <a:gd name="T30" fmla="*/ 6097 w 494"/>
                      <a:gd name="T31" fmla="*/ 785 h 594"/>
                      <a:gd name="T32" fmla="*/ 5645 w 494"/>
                      <a:gd name="T33" fmla="*/ 509 h 594"/>
                      <a:gd name="T34" fmla="*/ 5077 w 494"/>
                      <a:gd name="T35" fmla="*/ 263 h 594"/>
                      <a:gd name="T36" fmla="*/ 4396 w 494"/>
                      <a:gd name="T37" fmla="*/ 80 h 594"/>
                      <a:gd name="T38" fmla="*/ 3844 w 494"/>
                      <a:gd name="T39" fmla="*/ 0 h 594"/>
                      <a:gd name="T40" fmla="*/ 3223 w 494"/>
                      <a:gd name="T41" fmla="*/ 0 h 594"/>
                      <a:gd name="T42" fmla="*/ 2686 w 494"/>
                      <a:gd name="T43" fmla="*/ 53 h 594"/>
                      <a:gd name="T44" fmla="*/ 2166 w 494"/>
                      <a:gd name="T45" fmla="*/ 162 h 594"/>
                      <a:gd name="T46" fmla="*/ 1714 w 494"/>
                      <a:gd name="T47" fmla="*/ 316 h 594"/>
                      <a:gd name="T48" fmla="*/ 1249 w 494"/>
                      <a:gd name="T49" fmla="*/ 534 h 594"/>
                      <a:gd name="T50" fmla="*/ 832 w 494"/>
                      <a:gd name="T51" fmla="*/ 799 h 594"/>
                      <a:gd name="T52" fmla="*/ 481 w 494"/>
                      <a:gd name="T53" fmla="*/ 1092 h 594"/>
                      <a:gd name="T54" fmla="*/ 169 w 494"/>
                      <a:gd name="T55" fmla="*/ 1511 h 594"/>
                      <a:gd name="T56" fmla="*/ 16 w 494"/>
                      <a:gd name="T57" fmla="*/ 1947 h 594"/>
                      <a:gd name="T58" fmla="*/ 0 w 494"/>
                      <a:gd name="T59" fmla="*/ 2332 h 594"/>
                      <a:gd name="T60" fmla="*/ 45 w 494"/>
                      <a:gd name="T61" fmla="*/ 2745 h 594"/>
                      <a:gd name="T62" fmla="*/ 196 w 494"/>
                      <a:gd name="T63" fmla="*/ 3157 h 594"/>
                      <a:gd name="T64" fmla="*/ 481 w 494"/>
                      <a:gd name="T65" fmla="*/ 3548 h 594"/>
                      <a:gd name="T66" fmla="*/ 816 w 494"/>
                      <a:gd name="T67" fmla="*/ 3933 h 594"/>
                      <a:gd name="T68" fmla="*/ 1274 w 494"/>
                      <a:gd name="T69" fmla="*/ 4454 h 594"/>
                      <a:gd name="T70" fmla="*/ 1474 w 494"/>
                      <a:gd name="T71" fmla="*/ 4748 h 594"/>
                      <a:gd name="T72" fmla="*/ 1613 w 494"/>
                      <a:gd name="T73" fmla="*/ 5081 h 594"/>
                      <a:gd name="T74" fmla="*/ 1714 w 494"/>
                      <a:gd name="T75" fmla="*/ 5564 h 594"/>
                      <a:gd name="T76" fmla="*/ 1809 w 494"/>
                      <a:gd name="T77" fmla="*/ 5976 h 594"/>
                      <a:gd name="T78" fmla="*/ 1866 w 494"/>
                      <a:gd name="T79" fmla="*/ 6143 h 594"/>
                      <a:gd name="T80" fmla="*/ 1895 w 494"/>
                      <a:gd name="T81" fmla="*/ 6174 h 594"/>
                      <a:gd name="T82" fmla="*/ 1978 w 494"/>
                      <a:gd name="T83" fmla="*/ 6240 h 594"/>
                      <a:gd name="T84" fmla="*/ 2182 w 494"/>
                      <a:gd name="T85" fmla="*/ 6320 h 594"/>
                      <a:gd name="T86" fmla="*/ 2422 w 494"/>
                      <a:gd name="T87" fmla="*/ 6372 h 594"/>
                      <a:gd name="T88" fmla="*/ 2686 w 494"/>
                      <a:gd name="T89" fmla="*/ 6414 h 594"/>
                      <a:gd name="T90" fmla="*/ 2952 w 494"/>
                      <a:gd name="T91" fmla="*/ 6438 h 594"/>
                      <a:gd name="T92" fmla="*/ 3223 w 494"/>
                      <a:gd name="T93" fmla="*/ 6445 h 594"/>
                      <a:gd name="T94" fmla="*/ 3464 w 494"/>
                      <a:gd name="T95" fmla="*/ 6454 h 594"/>
                      <a:gd name="T96" fmla="*/ 3749 w 494"/>
                      <a:gd name="T97" fmla="*/ 6445 h 594"/>
                      <a:gd name="T98" fmla="*/ 4020 w 494"/>
                      <a:gd name="T99" fmla="*/ 6438 h 594"/>
                      <a:gd name="T100" fmla="*/ 4272 w 494"/>
                      <a:gd name="T101" fmla="*/ 6401 h 594"/>
                      <a:gd name="T102" fmla="*/ 4513 w 494"/>
                      <a:gd name="T103" fmla="*/ 6372 h 594"/>
                      <a:gd name="T104" fmla="*/ 4742 w 494"/>
                      <a:gd name="T105" fmla="*/ 6320 h 594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94" h="594">
                        <a:moveTo>
                          <a:pt x="345" y="577"/>
                        </a:moveTo>
                        <a:lnTo>
                          <a:pt x="349" y="574"/>
                        </a:lnTo>
                        <a:lnTo>
                          <a:pt x="353" y="572"/>
                        </a:lnTo>
                        <a:lnTo>
                          <a:pt x="354" y="570"/>
                        </a:lnTo>
                        <a:lnTo>
                          <a:pt x="356" y="568"/>
                        </a:lnTo>
                        <a:lnTo>
                          <a:pt x="357" y="567"/>
                        </a:lnTo>
                        <a:lnTo>
                          <a:pt x="358" y="566"/>
                        </a:lnTo>
                        <a:lnTo>
                          <a:pt x="358" y="565"/>
                        </a:lnTo>
                        <a:lnTo>
                          <a:pt x="359" y="563"/>
                        </a:lnTo>
                        <a:lnTo>
                          <a:pt x="360" y="561"/>
                        </a:lnTo>
                        <a:lnTo>
                          <a:pt x="360" y="559"/>
                        </a:lnTo>
                        <a:lnTo>
                          <a:pt x="362" y="550"/>
                        </a:lnTo>
                        <a:lnTo>
                          <a:pt x="376" y="473"/>
                        </a:lnTo>
                        <a:lnTo>
                          <a:pt x="379" y="462"/>
                        </a:lnTo>
                        <a:lnTo>
                          <a:pt x="381" y="454"/>
                        </a:lnTo>
                        <a:lnTo>
                          <a:pt x="385" y="443"/>
                        </a:lnTo>
                        <a:lnTo>
                          <a:pt x="390" y="431"/>
                        </a:lnTo>
                        <a:lnTo>
                          <a:pt x="395" y="420"/>
                        </a:lnTo>
                        <a:lnTo>
                          <a:pt x="400" y="411"/>
                        </a:lnTo>
                        <a:lnTo>
                          <a:pt x="404" y="403"/>
                        </a:lnTo>
                        <a:lnTo>
                          <a:pt x="408" y="396"/>
                        </a:lnTo>
                        <a:lnTo>
                          <a:pt x="416" y="383"/>
                        </a:lnTo>
                        <a:lnTo>
                          <a:pt x="424" y="371"/>
                        </a:lnTo>
                        <a:lnTo>
                          <a:pt x="433" y="360"/>
                        </a:lnTo>
                        <a:lnTo>
                          <a:pt x="439" y="351"/>
                        </a:lnTo>
                        <a:lnTo>
                          <a:pt x="451" y="335"/>
                        </a:lnTo>
                        <a:lnTo>
                          <a:pt x="458" y="324"/>
                        </a:lnTo>
                        <a:lnTo>
                          <a:pt x="465" y="314"/>
                        </a:lnTo>
                        <a:lnTo>
                          <a:pt x="470" y="304"/>
                        </a:lnTo>
                        <a:lnTo>
                          <a:pt x="476" y="291"/>
                        </a:lnTo>
                        <a:lnTo>
                          <a:pt x="480" y="280"/>
                        </a:lnTo>
                        <a:lnTo>
                          <a:pt x="484" y="268"/>
                        </a:lnTo>
                        <a:lnTo>
                          <a:pt x="487" y="258"/>
                        </a:lnTo>
                        <a:lnTo>
                          <a:pt x="490" y="247"/>
                        </a:lnTo>
                        <a:lnTo>
                          <a:pt x="492" y="232"/>
                        </a:lnTo>
                        <a:lnTo>
                          <a:pt x="493" y="216"/>
                        </a:lnTo>
                        <a:lnTo>
                          <a:pt x="493" y="201"/>
                        </a:lnTo>
                        <a:lnTo>
                          <a:pt x="491" y="189"/>
                        </a:lnTo>
                        <a:lnTo>
                          <a:pt x="489" y="178"/>
                        </a:lnTo>
                        <a:lnTo>
                          <a:pt x="487" y="167"/>
                        </a:lnTo>
                        <a:lnTo>
                          <a:pt x="483" y="154"/>
                        </a:lnTo>
                        <a:lnTo>
                          <a:pt x="478" y="141"/>
                        </a:lnTo>
                        <a:lnTo>
                          <a:pt x="473" y="129"/>
                        </a:lnTo>
                        <a:lnTo>
                          <a:pt x="468" y="117"/>
                        </a:lnTo>
                        <a:lnTo>
                          <a:pt x="461" y="107"/>
                        </a:lnTo>
                        <a:lnTo>
                          <a:pt x="451" y="94"/>
                        </a:lnTo>
                        <a:lnTo>
                          <a:pt x="441" y="82"/>
                        </a:lnTo>
                        <a:lnTo>
                          <a:pt x="431" y="72"/>
                        </a:lnTo>
                        <a:lnTo>
                          <a:pt x="421" y="63"/>
                        </a:lnTo>
                        <a:lnTo>
                          <a:pt x="411" y="55"/>
                        </a:lnTo>
                        <a:lnTo>
                          <a:pt x="399" y="47"/>
                        </a:lnTo>
                        <a:lnTo>
                          <a:pt x="388" y="39"/>
                        </a:lnTo>
                        <a:lnTo>
                          <a:pt x="374" y="32"/>
                        </a:lnTo>
                        <a:lnTo>
                          <a:pt x="359" y="24"/>
                        </a:lnTo>
                        <a:lnTo>
                          <a:pt x="344" y="17"/>
                        </a:lnTo>
                        <a:lnTo>
                          <a:pt x="327" y="12"/>
                        </a:lnTo>
                        <a:lnTo>
                          <a:pt x="311" y="7"/>
                        </a:lnTo>
                        <a:lnTo>
                          <a:pt x="299" y="5"/>
                        </a:lnTo>
                        <a:lnTo>
                          <a:pt x="285" y="2"/>
                        </a:lnTo>
                        <a:lnTo>
                          <a:pt x="272" y="0"/>
                        </a:lnTo>
                        <a:lnTo>
                          <a:pt x="257" y="0"/>
                        </a:lnTo>
                        <a:lnTo>
                          <a:pt x="243" y="0"/>
                        </a:lnTo>
                        <a:lnTo>
                          <a:pt x="228" y="0"/>
                        </a:lnTo>
                        <a:lnTo>
                          <a:pt x="215" y="0"/>
                        </a:lnTo>
                        <a:lnTo>
                          <a:pt x="201" y="3"/>
                        </a:lnTo>
                        <a:lnTo>
                          <a:pt x="190" y="5"/>
                        </a:lnTo>
                        <a:lnTo>
                          <a:pt x="177" y="8"/>
                        </a:lnTo>
                        <a:lnTo>
                          <a:pt x="164" y="11"/>
                        </a:lnTo>
                        <a:lnTo>
                          <a:pt x="153" y="15"/>
                        </a:lnTo>
                        <a:lnTo>
                          <a:pt x="142" y="19"/>
                        </a:lnTo>
                        <a:lnTo>
                          <a:pt x="132" y="24"/>
                        </a:lnTo>
                        <a:lnTo>
                          <a:pt x="121" y="29"/>
                        </a:lnTo>
                        <a:lnTo>
                          <a:pt x="111" y="35"/>
                        </a:lnTo>
                        <a:lnTo>
                          <a:pt x="99" y="42"/>
                        </a:lnTo>
                        <a:lnTo>
                          <a:pt x="88" y="49"/>
                        </a:lnTo>
                        <a:lnTo>
                          <a:pt x="79" y="56"/>
                        </a:lnTo>
                        <a:lnTo>
                          <a:pt x="69" y="64"/>
                        </a:lnTo>
                        <a:lnTo>
                          <a:pt x="59" y="73"/>
                        </a:lnTo>
                        <a:lnTo>
                          <a:pt x="50" y="81"/>
                        </a:lnTo>
                        <a:lnTo>
                          <a:pt x="42" y="89"/>
                        </a:lnTo>
                        <a:lnTo>
                          <a:pt x="34" y="100"/>
                        </a:lnTo>
                        <a:lnTo>
                          <a:pt x="25" y="112"/>
                        </a:lnTo>
                        <a:lnTo>
                          <a:pt x="17" y="126"/>
                        </a:lnTo>
                        <a:lnTo>
                          <a:pt x="12" y="139"/>
                        </a:lnTo>
                        <a:lnTo>
                          <a:pt x="8" y="153"/>
                        </a:lnTo>
                        <a:lnTo>
                          <a:pt x="3" y="166"/>
                        </a:lnTo>
                        <a:lnTo>
                          <a:pt x="1" y="179"/>
                        </a:lnTo>
                        <a:lnTo>
                          <a:pt x="0" y="191"/>
                        </a:lnTo>
                        <a:lnTo>
                          <a:pt x="0" y="203"/>
                        </a:lnTo>
                        <a:lnTo>
                          <a:pt x="0" y="214"/>
                        </a:lnTo>
                        <a:lnTo>
                          <a:pt x="0" y="227"/>
                        </a:lnTo>
                        <a:lnTo>
                          <a:pt x="0" y="238"/>
                        </a:lnTo>
                        <a:lnTo>
                          <a:pt x="3" y="252"/>
                        </a:lnTo>
                        <a:lnTo>
                          <a:pt x="5" y="264"/>
                        </a:lnTo>
                        <a:lnTo>
                          <a:pt x="9" y="277"/>
                        </a:lnTo>
                        <a:lnTo>
                          <a:pt x="14" y="290"/>
                        </a:lnTo>
                        <a:lnTo>
                          <a:pt x="20" y="303"/>
                        </a:lnTo>
                        <a:lnTo>
                          <a:pt x="27" y="314"/>
                        </a:lnTo>
                        <a:lnTo>
                          <a:pt x="34" y="326"/>
                        </a:lnTo>
                        <a:lnTo>
                          <a:pt x="43" y="338"/>
                        </a:lnTo>
                        <a:lnTo>
                          <a:pt x="50" y="349"/>
                        </a:lnTo>
                        <a:lnTo>
                          <a:pt x="58" y="361"/>
                        </a:lnTo>
                        <a:lnTo>
                          <a:pt x="66" y="373"/>
                        </a:lnTo>
                        <a:lnTo>
                          <a:pt x="78" y="390"/>
                        </a:lnTo>
                        <a:lnTo>
                          <a:pt x="90" y="409"/>
                        </a:lnTo>
                        <a:lnTo>
                          <a:pt x="96" y="418"/>
                        </a:lnTo>
                        <a:lnTo>
                          <a:pt x="100" y="426"/>
                        </a:lnTo>
                        <a:lnTo>
                          <a:pt x="104" y="436"/>
                        </a:lnTo>
                        <a:lnTo>
                          <a:pt x="108" y="446"/>
                        </a:lnTo>
                        <a:lnTo>
                          <a:pt x="111" y="456"/>
                        </a:lnTo>
                        <a:lnTo>
                          <a:pt x="114" y="467"/>
                        </a:lnTo>
                        <a:lnTo>
                          <a:pt x="116" y="482"/>
                        </a:lnTo>
                        <a:lnTo>
                          <a:pt x="120" y="498"/>
                        </a:lnTo>
                        <a:lnTo>
                          <a:pt x="121" y="511"/>
                        </a:lnTo>
                        <a:lnTo>
                          <a:pt x="124" y="527"/>
                        </a:lnTo>
                        <a:lnTo>
                          <a:pt x="126" y="539"/>
                        </a:lnTo>
                        <a:lnTo>
                          <a:pt x="128" y="549"/>
                        </a:lnTo>
                        <a:lnTo>
                          <a:pt x="130" y="559"/>
                        </a:lnTo>
                        <a:lnTo>
                          <a:pt x="132" y="561"/>
                        </a:lnTo>
                        <a:lnTo>
                          <a:pt x="132" y="564"/>
                        </a:lnTo>
                        <a:lnTo>
                          <a:pt x="132" y="565"/>
                        </a:lnTo>
                        <a:lnTo>
                          <a:pt x="133" y="566"/>
                        </a:lnTo>
                        <a:lnTo>
                          <a:pt x="134" y="567"/>
                        </a:lnTo>
                        <a:lnTo>
                          <a:pt x="136" y="569"/>
                        </a:lnTo>
                        <a:lnTo>
                          <a:pt x="138" y="571"/>
                        </a:lnTo>
                        <a:lnTo>
                          <a:pt x="140" y="573"/>
                        </a:lnTo>
                        <a:lnTo>
                          <a:pt x="144" y="576"/>
                        </a:lnTo>
                        <a:lnTo>
                          <a:pt x="148" y="577"/>
                        </a:lnTo>
                        <a:lnTo>
                          <a:pt x="154" y="580"/>
                        </a:lnTo>
                        <a:lnTo>
                          <a:pt x="160" y="582"/>
                        </a:lnTo>
                        <a:lnTo>
                          <a:pt x="166" y="584"/>
                        </a:lnTo>
                        <a:lnTo>
                          <a:pt x="171" y="585"/>
                        </a:lnTo>
                        <a:lnTo>
                          <a:pt x="176" y="586"/>
                        </a:lnTo>
                        <a:lnTo>
                          <a:pt x="183" y="587"/>
                        </a:lnTo>
                        <a:lnTo>
                          <a:pt x="190" y="589"/>
                        </a:lnTo>
                        <a:lnTo>
                          <a:pt x="195" y="589"/>
                        </a:lnTo>
                        <a:lnTo>
                          <a:pt x="202" y="590"/>
                        </a:lnTo>
                        <a:lnTo>
                          <a:pt x="209" y="591"/>
                        </a:lnTo>
                        <a:lnTo>
                          <a:pt x="215" y="592"/>
                        </a:lnTo>
                        <a:lnTo>
                          <a:pt x="221" y="592"/>
                        </a:lnTo>
                        <a:lnTo>
                          <a:pt x="228" y="592"/>
                        </a:lnTo>
                        <a:lnTo>
                          <a:pt x="234" y="593"/>
                        </a:lnTo>
                        <a:lnTo>
                          <a:pt x="240" y="593"/>
                        </a:lnTo>
                        <a:lnTo>
                          <a:pt x="245" y="593"/>
                        </a:lnTo>
                        <a:lnTo>
                          <a:pt x="251" y="593"/>
                        </a:lnTo>
                        <a:lnTo>
                          <a:pt x="259" y="593"/>
                        </a:lnTo>
                        <a:lnTo>
                          <a:pt x="265" y="592"/>
                        </a:lnTo>
                        <a:lnTo>
                          <a:pt x="270" y="592"/>
                        </a:lnTo>
                        <a:lnTo>
                          <a:pt x="277" y="592"/>
                        </a:lnTo>
                        <a:lnTo>
                          <a:pt x="284" y="591"/>
                        </a:lnTo>
                        <a:lnTo>
                          <a:pt x="290" y="590"/>
                        </a:lnTo>
                        <a:lnTo>
                          <a:pt x="297" y="589"/>
                        </a:lnTo>
                        <a:lnTo>
                          <a:pt x="302" y="588"/>
                        </a:lnTo>
                        <a:lnTo>
                          <a:pt x="308" y="587"/>
                        </a:lnTo>
                        <a:lnTo>
                          <a:pt x="314" y="586"/>
                        </a:lnTo>
                        <a:lnTo>
                          <a:pt x="319" y="585"/>
                        </a:lnTo>
                        <a:lnTo>
                          <a:pt x="325" y="584"/>
                        </a:lnTo>
                        <a:lnTo>
                          <a:pt x="330" y="582"/>
                        </a:lnTo>
                        <a:lnTo>
                          <a:pt x="335" y="580"/>
                        </a:lnTo>
                        <a:lnTo>
                          <a:pt x="340" y="578"/>
                        </a:lnTo>
                        <a:lnTo>
                          <a:pt x="345" y="577"/>
                        </a:lnTo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rgbClr val="FFFF00"/>
                      </a:gs>
                    </a:gsLst>
                    <a:path path="rect">
                      <a:fillToRect l="100000" b="100000"/>
                    </a:path>
                  </a:gradFill>
                  <a:ln w="12700" cap="rnd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0" name="Freeform 239"/>
                  <p:cNvSpPr>
                    <a:spLocks/>
                  </p:cNvSpPr>
                  <p:nvPr/>
                </p:nvSpPr>
                <p:spPr bwMode="auto">
                  <a:xfrm>
                    <a:off x="7149" y="856"/>
                    <a:ext cx="163" cy="162"/>
                  </a:xfrm>
                  <a:custGeom>
                    <a:avLst/>
                    <a:gdLst>
                      <a:gd name="T0" fmla="*/ 0 w 84"/>
                      <a:gd name="T1" fmla="*/ 0 h 89"/>
                      <a:gd name="T2" fmla="*/ 312 w 84"/>
                      <a:gd name="T3" fmla="*/ 96 h 89"/>
                      <a:gd name="T4" fmla="*/ 600 w 84"/>
                      <a:gd name="T5" fmla="*/ 211 h 89"/>
                      <a:gd name="T6" fmla="*/ 809 w 84"/>
                      <a:gd name="T7" fmla="*/ 331 h 89"/>
                      <a:gd name="T8" fmla="*/ 949 w 84"/>
                      <a:gd name="T9" fmla="*/ 453 h 89"/>
                      <a:gd name="T10" fmla="*/ 1050 w 84"/>
                      <a:gd name="T11" fmla="*/ 573 h 89"/>
                      <a:gd name="T12" fmla="*/ 1118 w 84"/>
                      <a:gd name="T13" fmla="*/ 683 h 89"/>
                      <a:gd name="T14" fmla="*/ 1174 w 84"/>
                      <a:gd name="T15" fmla="*/ 801 h 89"/>
                      <a:gd name="T16" fmla="*/ 768 w 84"/>
                      <a:gd name="T17" fmla="*/ 965 h 89"/>
                      <a:gd name="T18" fmla="*/ 708 w 84"/>
                      <a:gd name="T19" fmla="*/ 801 h 89"/>
                      <a:gd name="T20" fmla="*/ 652 w 84"/>
                      <a:gd name="T21" fmla="*/ 639 h 89"/>
                      <a:gd name="T22" fmla="*/ 553 w 84"/>
                      <a:gd name="T23" fmla="*/ 457 h 89"/>
                      <a:gd name="T24" fmla="*/ 425 w 84"/>
                      <a:gd name="T25" fmla="*/ 319 h 89"/>
                      <a:gd name="T26" fmla="*/ 256 w 84"/>
                      <a:gd name="T27" fmla="*/ 162 h 89"/>
                      <a:gd name="T28" fmla="*/ 0 w 84"/>
                      <a:gd name="T29" fmla="*/ 0 h 8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84" h="89">
                        <a:moveTo>
                          <a:pt x="0" y="0"/>
                        </a:moveTo>
                        <a:lnTo>
                          <a:pt x="22" y="9"/>
                        </a:lnTo>
                        <a:lnTo>
                          <a:pt x="42" y="19"/>
                        </a:lnTo>
                        <a:lnTo>
                          <a:pt x="57" y="30"/>
                        </a:lnTo>
                        <a:lnTo>
                          <a:pt x="67" y="41"/>
                        </a:lnTo>
                        <a:lnTo>
                          <a:pt x="74" y="52"/>
                        </a:lnTo>
                        <a:lnTo>
                          <a:pt x="79" y="62"/>
                        </a:lnTo>
                        <a:lnTo>
                          <a:pt x="83" y="73"/>
                        </a:lnTo>
                        <a:lnTo>
                          <a:pt x="54" y="88"/>
                        </a:lnTo>
                        <a:lnTo>
                          <a:pt x="50" y="73"/>
                        </a:lnTo>
                        <a:lnTo>
                          <a:pt x="46" y="58"/>
                        </a:lnTo>
                        <a:lnTo>
                          <a:pt x="39" y="42"/>
                        </a:lnTo>
                        <a:lnTo>
                          <a:pt x="30" y="29"/>
                        </a:lnTo>
                        <a:lnTo>
                          <a:pt x="18" y="1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2" name="Group 240"/>
                <p:cNvGrpSpPr>
                  <a:grpSpLocks/>
                </p:cNvGrpSpPr>
                <p:nvPr/>
              </p:nvGrpSpPr>
              <p:grpSpPr bwMode="auto">
                <a:xfrm>
                  <a:off x="2592" y="1296"/>
                  <a:ext cx="480" cy="672"/>
                  <a:chOff x="6480" y="720"/>
                  <a:chExt cx="958" cy="1468"/>
                </a:xfrm>
              </p:grpSpPr>
              <p:grpSp>
                <p:nvGrpSpPr>
                  <p:cNvPr id="230" name="Group 241"/>
                  <p:cNvGrpSpPr>
                    <a:grpSpLocks/>
                  </p:cNvGrpSpPr>
                  <p:nvPr/>
                </p:nvGrpSpPr>
                <p:grpSpPr bwMode="auto">
                  <a:xfrm>
                    <a:off x="6768" y="1824"/>
                    <a:ext cx="434" cy="364"/>
                    <a:chOff x="7006" y="1824"/>
                    <a:chExt cx="434" cy="364"/>
                  </a:xfrm>
                </p:grpSpPr>
                <p:grpSp>
                  <p:nvGrpSpPr>
                    <p:cNvPr id="233" name="Group 24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104" y="2112"/>
                      <a:ext cx="238" cy="76"/>
                      <a:chOff x="3155" y="1927"/>
                      <a:chExt cx="123" cy="42"/>
                    </a:xfrm>
                  </p:grpSpPr>
                  <p:sp>
                    <p:nvSpPr>
                      <p:cNvPr id="246" name="Freeform 24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55" y="1927"/>
                        <a:ext cx="123" cy="42"/>
                      </a:xfrm>
                      <a:custGeom>
                        <a:avLst/>
                        <a:gdLst>
                          <a:gd name="T0" fmla="*/ 0 w 123"/>
                          <a:gd name="T1" fmla="*/ 0 h 42"/>
                          <a:gd name="T2" fmla="*/ 24 w 123"/>
                          <a:gd name="T3" fmla="*/ 32 h 42"/>
                          <a:gd name="T4" fmla="*/ 26 w 123"/>
                          <a:gd name="T5" fmla="*/ 34 h 42"/>
                          <a:gd name="T6" fmla="*/ 29 w 123"/>
                          <a:gd name="T7" fmla="*/ 35 h 42"/>
                          <a:gd name="T8" fmla="*/ 33 w 123"/>
                          <a:gd name="T9" fmla="*/ 37 h 42"/>
                          <a:gd name="T10" fmla="*/ 37 w 123"/>
                          <a:gd name="T11" fmla="*/ 38 h 42"/>
                          <a:gd name="T12" fmla="*/ 42 w 123"/>
                          <a:gd name="T13" fmla="*/ 39 h 42"/>
                          <a:gd name="T14" fmla="*/ 46 w 123"/>
                          <a:gd name="T15" fmla="*/ 39 h 42"/>
                          <a:gd name="T16" fmla="*/ 50 w 123"/>
                          <a:gd name="T17" fmla="*/ 40 h 42"/>
                          <a:gd name="T18" fmla="*/ 54 w 123"/>
                          <a:gd name="T19" fmla="*/ 40 h 42"/>
                          <a:gd name="T20" fmla="*/ 59 w 123"/>
                          <a:gd name="T21" fmla="*/ 41 h 42"/>
                          <a:gd name="T22" fmla="*/ 62 w 123"/>
                          <a:gd name="T23" fmla="*/ 41 h 42"/>
                          <a:gd name="T24" fmla="*/ 68 w 123"/>
                          <a:gd name="T25" fmla="*/ 40 h 42"/>
                          <a:gd name="T26" fmla="*/ 72 w 123"/>
                          <a:gd name="T27" fmla="*/ 40 h 42"/>
                          <a:gd name="T28" fmla="*/ 77 w 123"/>
                          <a:gd name="T29" fmla="*/ 39 h 42"/>
                          <a:gd name="T30" fmla="*/ 81 w 123"/>
                          <a:gd name="T31" fmla="*/ 39 h 42"/>
                          <a:gd name="T32" fmla="*/ 85 w 123"/>
                          <a:gd name="T33" fmla="*/ 38 h 42"/>
                          <a:gd name="T34" fmla="*/ 89 w 123"/>
                          <a:gd name="T35" fmla="*/ 37 h 42"/>
                          <a:gd name="T36" fmla="*/ 93 w 123"/>
                          <a:gd name="T37" fmla="*/ 35 h 42"/>
                          <a:gd name="T38" fmla="*/ 95 w 123"/>
                          <a:gd name="T39" fmla="*/ 34 h 42"/>
                          <a:gd name="T40" fmla="*/ 97 w 123"/>
                          <a:gd name="T41" fmla="*/ 33 h 42"/>
                          <a:gd name="T42" fmla="*/ 99 w 123"/>
                          <a:gd name="T43" fmla="*/ 31 h 42"/>
                          <a:gd name="T44" fmla="*/ 122 w 123"/>
                          <a:gd name="T45" fmla="*/ 0 h 42"/>
                          <a:gd name="T46" fmla="*/ 0 w 123"/>
                          <a:gd name="T47" fmla="*/ 0 h 42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  <a:gd name="T66" fmla="*/ 0 60000 65536"/>
                          <a:gd name="T67" fmla="*/ 0 60000 65536"/>
                          <a:gd name="T68" fmla="*/ 0 60000 65536"/>
                          <a:gd name="T69" fmla="*/ 0 60000 65536"/>
                          <a:gd name="T70" fmla="*/ 0 60000 65536"/>
                          <a:gd name="T71" fmla="*/ 0 60000 65536"/>
                        </a:gdLst>
                        <a:ahLst/>
                        <a:cxnLst>
                          <a:cxn ang="T48">
                            <a:pos x="T0" y="T1"/>
                          </a:cxn>
                          <a:cxn ang="T49">
                            <a:pos x="T2" y="T3"/>
                          </a:cxn>
                          <a:cxn ang="T50">
                            <a:pos x="T4" y="T5"/>
                          </a:cxn>
                          <a:cxn ang="T51">
                            <a:pos x="T6" y="T7"/>
                          </a:cxn>
                          <a:cxn ang="T52">
                            <a:pos x="T8" y="T9"/>
                          </a:cxn>
                          <a:cxn ang="T53">
                            <a:pos x="T10" y="T11"/>
                          </a:cxn>
                          <a:cxn ang="T54">
                            <a:pos x="T12" y="T13"/>
                          </a:cxn>
                          <a:cxn ang="T55">
                            <a:pos x="T14" y="T15"/>
                          </a:cxn>
                          <a:cxn ang="T56">
                            <a:pos x="T16" y="T17"/>
                          </a:cxn>
                          <a:cxn ang="T57">
                            <a:pos x="T18" y="T19"/>
                          </a:cxn>
                          <a:cxn ang="T58">
                            <a:pos x="T20" y="T21"/>
                          </a:cxn>
                          <a:cxn ang="T59">
                            <a:pos x="T22" y="T23"/>
                          </a:cxn>
                          <a:cxn ang="T60">
                            <a:pos x="T24" y="T25"/>
                          </a:cxn>
                          <a:cxn ang="T61">
                            <a:pos x="T26" y="T27"/>
                          </a:cxn>
                          <a:cxn ang="T62">
                            <a:pos x="T28" y="T29"/>
                          </a:cxn>
                          <a:cxn ang="T63">
                            <a:pos x="T30" y="T31"/>
                          </a:cxn>
                          <a:cxn ang="T64">
                            <a:pos x="T32" y="T33"/>
                          </a:cxn>
                          <a:cxn ang="T65">
                            <a:pos x="T34" y="T35"/>
                          </a:cxn>
                          <a:cxn ang="T66">
                            <a:pos x="T36" y="T37"/>
                          </a:cxn>
                          <a:cxn ang="T67">
                            <a:pos x="T38" y="T39"/>
                          </a:cxn>
                          <a:cxn ang="T68">
                            <a:pos x="T40" y="T41"/>
                          </a:cxn>
                          <a:cxn ang="T69">
                            <a:pos x="T42" y="T43"/>
                          </a:cxn>
                          <a:cxn ang="T70">
                            <a:pos x="T44" y="T45"/>
                          </a:cxn>
                          <a:cxn ang="T71">
                            <a:pos x="T46" y="T47"/>
                          </a:cxn>
                        </a:cxnLst>
                        <a:rect l="0" t="0" r="r" b="b"/>
                        <a:pathLst>
                          <a:path w="123" h="42">
                            <a:moveTo>
                              <a:pt x="0" y="0"/>
                            </a:moveTo>
                            <a:lnTo>
                              <a:pt x="24" y="32"/>
                            </a:lnTo>
                            <a:lnTo>
                              <a:pt x="26" y="34"/>
                            </a:lnTo>
                            <a:lnTo>
                              <a:pt x="29" y="35"/>
                            </a:lnTo>
                            <a:lnTo>
                              <a:pt x="33" y="37"/>
                            </a:lnTo>
                            <a:lnTo>
                              <a:pt x="37" y="38"/>
                            </a:lnTo>
                            <a:lnTo>
                              <a:pt x="42" y="39"/>
                            </a:lnTo>
                            <a:lnTo>
                              <a:pt x="46" y="39"/>
                            </a:lnTo>
                            <a:lnTo>
                              <a:pt x="50" y="40"/>
                            </a:lnTo>
                            <a:lnTo>
                              <a:pt x="54" y="40"/>
                            </a:lnTo>
                            <a:lnTo>
                              <a:pt x="59" y="41"/>
                            </a:lnTo>
                            <a:lnTo>
                              <a:pt x="62" y="41"/>
                            </a:lnTo>
                            <a:lnTo>
                              <a:pt x="68" y="40"/>
                            </a:lnTo>
                            <a:lnTo>
                              <a:pt x="72" y="40"/>
                            </a:lnTo>
                            <a:lnTo>
                              <a:pt x="77" y="39"/>
                            </a:lnTo>
                            <a:lnTo>
                              <a:pt x="81" y="39"/>
                            </a:lnTo>
                            <a:lnTo>
                              <a:pt x="85" y="38"/>
                            </a:lnTo>
                            <a:lnTo>
                              <a:pt x="89" y="37"/>
                            </a:lnTo>
                            <a:lnTo>
                              <a:pt x="93" y="35"/>
                            </a:lnTo>
                            <a:lnTo>
                              <a:pt x="95" y="34"/>
                            </a:lnTo>
                            <a:lnTo>
                              <a:pt x="97" y="33"/>
                            </a:lnTo>
                            <a:lnTo>
                              <a:pt x="99" y="31"/>
                            </a:lnTo>
                            <a:lnTo>
                              <a:pt x="122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Freeform 24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74" y="1927"/>
                        <a:ext cx="56" cy="42"/>
                      </a:xfrm>
                      <a:custGeom>
                        <a:avLst/>
                        <a:gdLst>
                          <a:gd name="T0" fmla="*/ 0 w 56"/>
                          <a:gd name="T1" fmla="*/ 0 h 42"/>
                          <a:gd name="T2" fmla="*/ 15 w 56"/>
                          <a:gd name="T3" fmla="*/ 37 h 42"/>
                          <a:gd name="T4" fmla="*/ 18 w 56"/>
                          <a:gd name="T5" fmla="*/ 38 h 42"/>
                          <a:gd name="T6" fmla="*/ 23 w 56"/>
                          <a:gd name="T7" fmla="*/ 39 h 42"/>
                          <a:gd name="T8" fmla="*/ 27 w 56"/>
                          <a:gd name="T9" fmla="*/ 39 h 42"/>
                          <a:gd name="T10" fmla="*/ 31 w 56"/>
                          <a:gd name="T11" fmla="*/ 40 h 42"/>
                          <a:gd name="T12" fmla="*/ 35 w 56"/>
                          <a:gd name="T13" fmla="*/ 40 h 42"/>
                          <a:gd name="T14" fmla="*/ 40 w 56"/>
                          <a:gd name="T15" fmla="*/ 41 h 42"/>
                          <a:gd name="T16" fmla="*/ 44 w 56"/>
                          <a:gd name="T17" fmla="*/ 41 h 42"/>
                          <a:gd name="T18" fmla="*/ 49 w 56"/>
                          <a:gd name="T19" fmla="*/ 40 h 42"/>
                          <a:gd name="T20" fmla="*/ 55 w 56"/>
                          <a:gd name="T21" fmla="*/ 0 h 42"/>
                          <a:gd name="T22" fmla="*/ 0 w 56"/>
                          <a:gd name="T23" fmla="*/ 0 h 42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0" t="0" r="r" b="b"/>
                        <a:pathLst>
                          <a:path w="56" h="42">
                            <a:moveTo>
                              <a:pt x="0" y="0"/>
                            </a:moveTo>
                            <a:lnTo>
                              <a:pt x="15" y="37"/>
                            </a:lnTo>
                            <a:lnTo>
                              <a:pt x="18" y="38"/>
                            </a:lnTo>
                            <a:lnTo>
                              <a:pt x="23" y="39"/>
                            </a:lnTo>
                            <a:lnTo>
                              <a:pt x="27" y="39"/>
                            </a:lnTo>
                            <a:lnTo>
                              <a:pt x="31" y="40"/>
                            </a:lnTo>
                            <a:lnTo>
                              <a:pt x="35" y="40"/>
                            </a:lnTo>
                            <a:lnTo>
                              <a:pt x="40" y="41"/>
                            </a:lnTo>
                            <a:lnTo>
                              <a:pt x="44" y="41"/>
                            </a:lnTo>
                            <a:lnTo>
                              <a:pt x="49" y="40"/>
                            </a:lnTo>
                            <a:lnTo>
                              <a:pt x="55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34" name="Freeform 245"/>
                    <p:cNvSpPr>
                      <a:spLocks/>
                    </p:cNvSpPr>
                    <p:nvPr/>
                  </p:nvSpPr>
                  <p:spPr bwMode="auto">
                    <a:xfrm>
                      <a:off x="7006" y="1824"/>
                      <a:ext cx="434" cy="269"/>
                    </a:xfrm>
                    <a:custGeom>
                      <a:avLst/>
                      <a:gdLst>
                        <a:gd name="T0" fmla="*/ 72 w 224"/>
                        <a:gd name="T1" fmla="*/ 44 h 148"/>
                        <a:gd name="T2" fmla="*/ 87 w 224"/>
                        <a:gd name="T3" fmla="*/ 80 h 148"/>
                        <a:gd name="T4" fmla="*/ 72 w 224"/>
                        <a:gd name="T5" fmla="*/ 162 h 148"/>
                        <a:gd name="T6" fmla="*/ 45 w 224"/>
                        <a:gd name="T7" fmla="*/ 211 h 148"/>
                        <a:gd name="T8" fmla="*/ 16 w 224"/>
                        <a:gd name="T9" fmla="*/ 271 h 148"/>
                        <a:gd name="T10" fmla="*/ 60 w 224"/>
                        <a:gd name="T11" fmla="*/ 331 h 148"/>
                        <a:gd name="T12" fmla="*/ 116 w 224"/>
                        <a:gd name="T13" fmla="*/ 389 h 148"/>
                        <a:gd name="T14" fmla="*/ 101 w 224"/>
                        <a:gd name="T15" fmla="*/ 425 h 148"/>
                        <a:gd name="T16" fmla="*/ 45 w 224"/>
                        <a:gd name="T17" fmla="*/ 480 h 148"/>
                        <a:gd name="T18" fmla="*/ 16 w 224"/>
                        <a:gd name="T19" fmla="*/ 522 h 148"/>
                        <a:gd name="T20" fmla="*/ 60 w 224"/>
                        <a:gd name="T21" fmla="*/ 574 h 148"/>
                        <a:gd name="T22" fmla="*/ 101 w 224"/>
                        <a:gd name="T23" fmla="*/ 611 h 148"/>
                        <a:gd name="T24" fmla="*/ 101 w 224"/>
                        <a:gd name="T25" fmla="*/ 667 h 148"/>
                        <a:gd name="T26" fmla="*/ 45 w 224"/>
                        <a:gd name="T27" fmla="*/ 720 h 148"/>
                        <a:gd name="T28" fmla="*/ 0 w 224"/>
                        <a:gd name="T29" fmla="*/ 772 h 148"/>
                        <a:gd name="T30" fmla="*/ 45 w 224"/>
                        <a:gd name="T31" fmla="*/ 829 h 148"/>
                        <a:gd name="T32" fmla="*/ 116 w 224"/>
                        <a:gd name="T33" fmla="*/ 872 h 148"/>
                        <a:gd name="T34" fmla="*/ 116 w 224"/>
                        <a:gd name="T35" fmla="*/ 961 h 148"/>
                        <a:gd name="T36" fmla="*/ 60 w 224"/>
                        <a:gd name="T37" fmla="*/ 1005 h 148"/>
                        <a:gd name="T38" fmla="*/ 72 w 224"/>
                        <a:gd name="T39" fmla="*/ 1043 h 148"/>
                        <a:gd name="T40" fmla="*/ 140 w 224"/>
                        <a:gd name="T41" fmla="*/ 1111 h 148"/>
                        <a:gd name="T42" fmla="*/ 364 w 224"/>
                        <a:gd name="T43" fmla="*/ 1278 h 148"/>
                        <a:gd name="T44" fmla="*/ 568 w 224"/>
                        <a:gd name="T45" fmla="*/ 1398 h 148"/>
                        <a:gd name="T46" fmla="*/ 752 w 224"/>
                        <a:gd name="T47" fmla="*/ 1470 h 148"/>
                        <a:gd name="T48" fmla="*/ 1070 w 224"/>
                        <a:gd name="T49" fmla="*/ 1563 h 148"/>
                        <a:gd name="T50" fmla="*/ 1381 w 224"/>
                        <a:gd name="T51" fmla="*/ 1592 h 148"/>
                        <a:gd name="T52" fmla="*/ 1790 w 224"/>
                        <a:gd name="T53" fmla="*/ 1592 h 148"/>
                        <a:gd name="T54" fmla="*/ 2147 w 224"/>
                        <a:gd name="T55" fmla="*/ 1572 h 148"/>
                        <a:gd name="T56" fmla="*/ 2391 w 224"/>
                        <a:gd name="T57" fmla="*/ 1527 h 148"/>
                        <a:gd name="T58" fmla="*/ 2554 w 224"/>
                        <a:gd name="T59" fmla="*/ 1463 h 148"/>
                        <a:gd name="T60" fmla="*/ 2662 w 224"/>
                        <a:gd name="T61" fmla="*/ 1398 h 148"/>
                        <a:gd name="T62" fmla="*/ 3003 w 224"/>
                        <a:gd name="T63" fmla="*/ 1094 h 148"/>
                        <a:gd name="T64" fmla="*/ 3071 w 224"/>
                        <a:gd name="T65" fmla="*/ 991 h 148"/>
                        <a:gd name="T66" fmla="*/ 3071 w 224"/>
                        <a:gd name="T67" fmla="*/ 949 h 148"/>
                        <a:gd name="T68" fmla="*/ 3034 w 224"/>
                        <a:gd name="T69" fmla="*/ 905 h 148"/>
                        <a:gd name="T70" fmla="*/ 3034 w 224"/>
                        <a:gd name="T71" fmla="*/ 840 h 148"/>
                        <a:gd name="T72" fmla="*/ 3071 w 224"/>
                        <a:gd name="T73" fmla="*/ 800 h 148"/>
                        <a:gd name="T74" fmla="*/ 3112 w 224"/>
                        <a:gd name="T75" fmla="*/ 751 h 148"/>
                        <a:gd name="T76" fmla="*/ 3143 w 224"/>
                        <a:gd name="T77" fmla="*/ 698 h 148"/>
                        <a:gd name="T78" fmla="*/ 3086 w 224"/>
                        <a:gd name="T79" fmla="*/ 654 h 148"/>
                        <a:gd name="T80" fmla="*/ 3048 w 224"/>
                        <a:gd name="T81" fmla="*/ 611 h 148"/>
                        <a:gd name="T82" fmla="*/ 3048 w 224"/>
                        <a:gd name="T83" fmla="*/ 571 h 148"/>
                        <a:gd name="T84" fmla="*/ 3112 w 224"/>
                        <a:gd name="T85" fmla="*/ 505 h 148"/>
                        <a:gd name="T86" fmla="*/ 3112 w 224"/>
                        <a:gd name="T87" fmla="*/ 449 h 148"/>
                        <a:gd name="T88" fmla="*/ 3071 w 224"/>
                        <a:gd name="T89" fmla="*/ 389 h 148"/>
                        <a:gd name="T90" fmla="*/ 3048 w 224"/>
                        <a:gd name="T91" fmla="*/ 336 h 148"/>
                        <a:gd name="T92" fmla="*/ 3071 w 224"/>
                        <a:gd name="T93" fmla="*/ 280 h 148"/>
                        <a:gd name="T94" fmla="*/ 3112 w 224"/>
                        <a:gd name="T95" fmla="*/ 251 h 148"/>
                        <a:gd name="T96" fmla="*/ 3143 w 224"/>
                        <a:gd name="T97" fmla="*/ 198 h 148"/>
                        <a:gd name="T98" fmla="*/ 3096 w 224"/>
                        <a:gd name="T99" fmla="*/ 145 h 148"/>
                        <a:gd name="T100" fmla="*/ 3055 w 224"/>
                        <a:gd name="T101" fmla="*/ 89 h 148"/>
                        <a:gd name="T102" fmla="*/ 3071 w 224"/>
                        <a:gd name="T103" fmla="*/ 29 h 148"/>
                        <a:gd name="T104" fmla="*/ 87 w 224"/>
                        <a:gd name="T105" fmla="*/ 0 h 148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</a:gdLst>
                      <a:ahLst/>
                      <a:cxnLst>
                        <a:cxn ang="T106">
                          <a:pos x="T0" y="T1"/>
                        </a:cxn>
                        <a:cxn ang="T107">
                          <a:pos x="T2" y="T3"/>
                        </a:cxn>
                        <a:cxn ang="T108">
                          <a:pos x="T4" y="T5"/>
                        </a:cxn>
                        <a:cxn ang="T109">
                          <a:pos x="T6" y="T7"/>
                        </a:cxn>
                        <a:cxn ang="T110">
                          <a:pos x="T8" y="T9"/>
                        </a:cxn>
                        <a:cxn ang="T111">
                          <a:pos x="T10" y="T11"/>
                        </a:cxn>
                        <a:cxn ang="T112">
                          <a:pos x="T12" y="T13"/>
                        </a:cxn>
                        <a:cxn ang="T113">
                          <a:pos x="T14" y="T15"/>
                        </a:cxn>
                        <a:cxn ang="T114">
                          <a:pos x="T16" y="T17"/>
                        </a:cxn>
                        <a:cxn ang="T115">
                          <a:pos x="T18" y="T19"/>
                        </a:cxn>
                        <a:cxn ang="T116">
                          <a:pos x="T20" y="T21"/>
                        </a:cxn>
                        <a:cxn ang="T117">
                          <a:pos x="T22" y="T23"/>
                        </a:cxn>
                        <a:cxn ang="T118">
                          <a:pos x="T24" y="T25"/>
                        </a:cxn>
                        <a:cxn ang="T119">
                          <a:pos x="T26" y="T27"/>
                        </a:cxn>
                        <a:cxn ang="T120">
                          <a:pos x="T28" y="T29"/>
                        </a:cxn>
                        <a:cxn ang="T121">
                          <a:pos x="T30" y="T31"/>
                        </a:cxn>
                        <a:cxn ang="T122">
                          <a:pos x="T32" y="T33"/>
                        </a:cxn>
                        <a:cxn ang="T123">
                          <a:pos x="T34" y="T35"/>
                        </a:cxn>
                        <a:cxn ang="T124">
                          <a:pos x="T36" y="T37"/>
                        </a:cxn>
                        <a:cxn ang="T125">
                          <a:pos x="T38" y="T39"/>
                        </a:cxn>
                        <a:cxn ang="T126">
                          <a:pos x="T40" y="T41"/>
                        </a:cxn>
                        <a:cxn ang="T127">
                          <a:pos x="T42" y="T43"/>
                        </a:cxn>
                        <a:cxn ang="T128">
                          <a:pos x="T44" y="T45"/>
                        </a:cxn>
                        <a:cxn ang="T129">
                          <a:pos x="T46" y="T47"/>
                        </a:cxn>
                        <a:cxn ang="T130">
                          <a:pos x="T48" y="T49"/>
                        </a:cxn>
                        <a:cxn ang="T131">
                          <a:pos x="T50" y="T51"/>
                        </a:cxn>
                        <a:cxn ang="T132">
                          <a:pos x="T52" y="T53"/>
                        </a:cxn>
                        <a:cxn ang="T133">
                          <a:pos x="T54" y="T55"/>
                        </a:cxn>
                        <a:cxn ang="T134">
                          <a:pos x="T56" y="T57"/>
                        </a:cxn>
                        <a:cxn ang="T135">
                          <a:pos x="T58" y="T59"/>
                        </a:cxn>
                        <a:cxn ang="T136">
                          <a:pos x="T60" y="T61"/>
                        </a:cxn>
                        <a:cxn ang="T137">
                          <a:pos x="T62" y="T63"/>
                        </a:cxn>
                        <a:cxn ang="T138">
                          <a:pos x="T64" y="T65"/>
                        </a:cxn>
                        <a:cxn ang="T139">
                          <a:pos x="T66" y="T67"/>
                        </a:cxn>
                        <a:cxn ang="T140">
                          <a:pos x="T68" y="T69"/>
                        </a:cxn>
                        <a:cxn ang="T141">
                          <a:pos x="T70" y="T71"/>
                        </a:cxn>
                        <a:cxn ang="T142">
                          <a:pos x="T72" y="T73"/>
                        </a:cxn>
                        <a:cxn ang="T143">
                          <a:pos x="T74" y="T75"/>
                        </a:cxn>
                        <a:cxn ang="T144">
                          <a:pos x="T76" y="T77"/>
                        </a:cxn>
                        <a:cxn ang="T145">
                          <a:pos x="T78" y="T79"/>
                        </a:cxn>
                        <a:cxn ang="T146">
                          <a:pos x="T80" y="T81"/>
                        </a:cxn>
                        <a:cxn ang="T147">
                          <a:pos x="T82" y="T83"/>
                        </a:cxn>
                        <a:cxn ang="T148">
                          <a:pos x="T84" y="T85"/>
                        </a:cxn>
                        <a:cxn ang="T149">
                          <a:pos x="T86" y="T87"/>
                        </a:cxn>
                        <a:cxn ang="T150">
                          <a:pos x="T88" y="T89"/>
                        </a:cxn>
                        <a:cxn ang="T151">
                          <a:pos x="T90" y="T91"/>
                        </a:cxn>
                        <a:cxn ang="T152">
                          <a:pos x="T92" y="T93"/>
                        </a:cxn>
                        <a:cxn ang="T153">
                          <a:pos x="T94" y="T95"/>
                        </a:cxn>
                        <a:cxn ang="T154">
                          <a:pos x="T96" y="T97"/>
                        </a:cxn>
                        <a:cxn ang="T155">
                          <a:pos x="T98" y="T99"/>
                        </a:cxn>
                        <a:cxn ang="T156">
                          <a:pos x="T100" y="T101"/>
                        </a:cxn>
                        <a:cxn ang="T157">
                          <a:pos x="T102" y="T103"/>
                        </a:cxn>
                        <a:cxn ang="T158">
                          <a:pos x="T104" y="T105"/>
                        </a:cxn>
                      </a:cxnLst>
                      <a:rect l="0" t="0" r="r" b="b"/>
                      <a:pathLst>
                        <a:path w="224" h="148">
                          <a:moveTo>
                            <a:pt x="6" y="0"/>
                          </a:moveTo>
                          <a:lnTo>
                            <a:pt x="5" y="4"/>
                          </a:lnTo>
                          <a:lnTo>
                            <a:pt x="5" y="5"/>
                          </a:lnTo>
                          <a:lnTo>
                            <a:pt x="6" y="7"/>
                          </a:lnTo>
                          <a:lnTo>
                            <a:pt x="6" y="12"/>
                          </a:lnTo>
                          <a:lnTo>
                            <a:pt x="5" y="15"/>
                          </a:lnTo>
                          <a:lnTo>
                            <a:pt x="4" y="17"/>
                          </a:lnTo>
                          <a:lnTo>
                            <a:pt x="3" y="19"/>
                          </a:lnTo>
                          <a:lnTo>
                            <a:pt x="1" y="23"/>
                          </a:lnTo>
                          <a:lnTo>
                            <a:pt x="1" y="25"/>
                          </a:lnTo>
                          <a:lnTo>
                            <a:pt x="3" y="28"/>
                          </a:lnTo>
                          <a:lnTo>
                            <a:pt x="4" y="30"/>
                          </a:lnTo>
                          <a:lnTo>
                            <a:pt x="7" y="33"/>
                          </a:lnTo>
                          <a:lnTo>
                            <a:pt x="8" y="36"/>
                          </a:lnTo>
                          <a:lnTo>
                            <a:pt x="8" y="37"/>
                          </a:lnTo>
                          <a:lnTo>
                            <a:pt x="7" y="39"/>
                          </a:lnTo>
                          <a:lnTo>
                            <a:pt x="5" y="41"/>
                          </a:lnTo>
                          <a:lnTo>
                            <a:pt x="3" y="44"/>
                          </a:lnTo>
                          <a:lnTo>
                            <a:pt x="1" y="46"/>
                          </a:lnTo>
                          <a:lnTo>
                            <a:pt x="1" y="48"/>
                          </a:lnTo>
                          <a:lnTo>
                            <a:pt x="3" y="50"/>
                          </a:lnTo>
                          <a:lnTo>
                            <a:pt x="4" y="53"/>
                          </a:lnTo>
                          <a:lnTo>
                            <a:pt x="6" y="55"/>
                          </a:lnTo>
                          <a:lnTo>
                            <a:pt x="7" y="56"/>
                          </a:lnTo>
                          <a:lnTo>
                            <a:pt x="8" y="58"/>
                          </a:lnTo>
                          <a:lnTo>
                            <a:pt x="7" y="61"/>
                          </a:lnTo>
                          <a:lnTo>
                            <a:pt x="5" y="64"/>
                          </a:lnTo>
                          <a:lnTo>
                            <a:pt x="3" y="66"/>
                          </a:lnTo>
                          <a:lnTo>
                            <a:pt x="0" y="69"/>
                          </a:lnTo>
                          <a:lnTo>
                            <a:pt x="0" y="71"/>
                          </a:lnTo>
                          <a:lnTo>
                            <a:pt x="1" y="73"/>
                          </a:lnTo>
                          <a:lnTo>
                            <a:pt x="3" y="76"/>
                          </a:lnTo>
                          <a:lnTo>
                            <a:pt x="5" y="78"/>
                          </a:lnTo>
                          <a:lnTo>
                            <a:pt x="8" y="80"/>
                          </a:lnTo>
                          <a:lnTo>
                            <a:pt x="9" y="84"/>
                          </a:lnTo>
                          <a:lnTo>
                            <a:pt x="8" y="88"/>
                          </a:lnTo>
                          <a:lnTo>
                            <a:pt x="5" y="91"/>
                          </a:lnTo>
                          <a:lnTo>
                            <a:pt x="4" y="92"/>
                          </a:lnTo>
                          <a:lnTo>
                            <a:pt x="4" y="95"/>
                          </a:lnTo>
                          <a:lnTo>
                            <a:pt x="5" y="96"/>
                          </a:lnTo>
                          <a:lnTo>
                            <a:pt x="7" y="98"/>
                          </a:lnTo>
                          <a:lnTo>
                            <a:pt x="10" y="102"/>
                          </a:lnTo>
                          <a:lnTo>
                            <a:pt x="15" y="108"/>
                          </a:lnTo>
                          <a:lnTo>
                            <a:pt x="26" y="117"/>
                          </a:lnTo>
                          <a:lnTo>
                            <a:pt x="35" y="124"/>
                          </a:lnTo>
                          <a:lnTo>
                            <a:pt x="40" y="128"/>
                          </a:lnTo>
                          <a:lnTo>
                            <a:pt x="46" y="131"/>
                          </a:lnTo>
                          <a:lnTo>
                            <a:pt x="53" y="135"/>
                          </a:lnTo>
                          <a:lnTo>
                            <a:pt x="62" y="139"/>
                          </a:lnTo>
                          <a:lnTo>
                            <a:pt x="76" y="143"/>
                          </a:lnTo>
                          <a:lnTo>
                            <a:pt x="87" y="145"/>
                          </a:lnTo>
                          <a:lnTo>
                            <a:pt x="98" y="146"/>
                          </a:lnTo>
                          <a:lnTo>
                            <a:pt x="112" y="147"/>
                          </a:lnTo>
                          <a:lnTo>
                            <a:pt x="127" y="146"/>
                          </a:lnTo>
                          <a:lnTo>
                            <a:pt x="140" y="146"/>
                          </a:lnTo>
                          <a:lnTo>
                            <a:pt x="152" y="144"/>
                          </a:lnTo>
                          <a:lnTo>
                            <a:pt x="162" y="142"/>
                          </a:lnTo>
                          <a:lnTo>
                            <a:pt x="170" y="140"/>
                          </a:lnTo>
                          <a:lnTo>
                            <a:pt x="176" y="137"/>
                          </a:lnTo>
                          <a:lnTo>
                            <a:pt x="181" y="134"/>
                          </a:lnTo>
                          <a:lnTo>
                            <a:pt x="185" y="132"/>
                          </a:lnTo>
                          <a:lnTo>
                            <a:pt x="189" y="128"/>
                          </a:lnTo>
                          <a:lnTo>
                            <a:pt x="203" y="113"/>
                          </a:lnTo>
                          <a:lnTo>
                            <a:pt x="213" y="100"/>
                          </a:lnTo>
                          <a:lnTo>
                            <a:pt x="217" y="94"/>
                          </a:lnTo>
                          <a:lnTo>
                            <a:pt x="218" y="91"/>
                          </a:lnTo>
                          <a:lnTo>
                            <a:pt x="218" y="89"/>
                          </a:lnTo>
                          <a:lnTo>
                            <a:pt x="218" y="87"/>
                          </a:lnTo>
                          <a:lnTo>
                            <a:pt x="216" y="84"/>
                          </a:lnTo>
                          <a:lnTo>
                            <a:pt x="215" y="83"/>
                          </a:lnTo>
                          <a:lnTo>
                            <a:pt x="214" y="80"/>
                          </a:lnTo>
                          <a:lnTo>
                            <a:pt x="215" y="77"/>
                          </a:lnTo>
                          <a:lnTo>
                            <a:pt x="216" y="76"/>
                          </a:lnTo>
                          <a:lnTo>
                            <a:pt x="218" y="73"/>
                          </a:lnTo>
                          <a:lnTo>
                            <a:pt x="219" y="72"/>
                          </a:lnTo>
                          <a:lnTo>
                            <a:pt x="221" y="69"/>
                          </a:lnTo>
                          <a:lnTo>
                            <a:pt x="223" y="67"/>
                          </a:lnTo>
                          <a:lnTo>
                            <a:pt x="223" y="64"/>
                          </a:lnTo>
                          <a:lnTo>
                            <a:pt x="221" y="62"/>
                          </a:lnTo>
                          <a:lnTo>
                            <a:pt x="219" y="60"/>
                          </a:lnTo>
                          <a:lnTo>
                            <a:pt x="218" y="58"/>
                          </a:lnTo>
                          <a:lnTo>
                            <a:pt x="216" y="56"/>
                          </a:lnTo>
                          <a:lnTo>
                            <a:pt x="215" y="54"/>
                          </a:lnTo>
                          <a:lnTo>
                            <a:pt x="216" y="52"/>
                          </a:lnTo>
                          <a:lnTo>
                            <a:pt x="218" y="49"/>
                          </a:lnTo>
                          <a:lnTo>
                            <a:pt x="221" y="46"/>
                          </a:lnTo>
                          <a:lnTo>
                            <a:pt x="221" y="44"/>
                          </a:lnTo>
                          <a:lnTo>
                            <a:pt x="221" y="41"/>
                          </a:lnTo>
                          <a:lnTo>
                            <a:pt x="220" y="38"/>
                          </a:lnTo>
                          <a:lnTo>
                            <a:pt x="218" y="36"/>
                          </a:lnTo>
                          <a:lnTo>
                            <a:pt x="217" y="34"/>
                          </a:lnTo>
                          <a:lnTo>
                            <a:pt x="216" y="31"/>
                          </a:lnTo>
                          <a:lnTo>
                            <a:pt x="216" y="29"/>
                          </a:lnTo>
                          <a:lnTo>
                            <a:pt x="218" y="26"/>
                          </a:lnTo>
                          <a:lnTo>
                            <a:pt x="219" y="24"/>
                          </a:lnTo>
                          <a:lnTo>
                            <a:pt x="221" y="23"/>
                          </a:lnTo>
                          <a:lnTo>
                            <a:pt x="223" y="20"/>
                          </a:lnTo>
                          <a:lnTo>
                            <a:pt x="223" y="18"/>
                          </a:lnTo>
                          <a:lnTo>
                            <a:pt x="222" y="16"/>
                          </a:lnTo>
                          <a:lnTo>
                            <a:pt x="220" y="13"/>
                          </a:lnTo>
                          <a:lnTo>
                            <a:pt x="218" y="11"/>
                          </a:lnTo>
                          <a:lnTo>
                            <a:pt x="217" y="8"/>
                          </a:lnTo>
                          <a:lnTo>
                            <a:pt x="217" y="5"/>
                          </a:lnTo>
                          <a:lnTo>
                            <a:pt x="218" y="3"/>
                          </a:lnTo>
                          <a:lnTo>
                            <a:pt x="217" y="0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5" name="Freeform 246"/>
                    <p:cNvSpPr>
                      <a:spLocks/>
                    </p:cNvSpPr>
                    <p:nvPr/>
                  </p:nvSpPr>
                  <p:spPr bwMode="auto">
                    <a:xfrm>
                      <a:off x="7012" y="1908"/>
                      <a:ext cx="54" cy="39"/>
                    </a:xfrm>
                    <a:custGeom>
                      <a:avLst/>
                      <a:gdLst>
                        <a:gd name="T0" fmla="*/ 15 w 28"/>
                        <a:gd name="T1" fmla="*/ 0 h 21"/>
                        <a:gd name="T2" fmla="*/ 44 w 28"/>
                        <a:gd name="T3" fmla="*/ 24 h 21"/>
                        <a:gd name="T4" fmla="*/ 71 w 28"/>
                        <a:gd name="T5" fmla="*/ 59 h 21"/>
                        <a:gd name="T6" fmla="*/ 137 w 28"/>
                        <a:gd name="T7" fmla="*/ 97 h 21"/>
                        <a:gd name="T8" fmla="*/ 208 w 28"/>
                        <a:gd name="T9" fmla="*/ 128 h 21"/>
                        <a:gd name="T10" fmla="*/ 293 w 28"/>
                        <a:gd name="T11" fmla="*/ 156 h 21"/>
                        <a:gd name="T12" fmla="*/ 372 w 28"/>
                        <a:gd name="T13" fmla="*/ 165 h 21"/>
                        <a:gd name="T14" fmla="*/ 332 w 28"/>
                        <a:gd name="T15" fmla="*/ 210 h 21"/>
                        <a:gd name="T16" fmla="*/ 237 w 28"/>
                        <a:gd name="T17" fmla="*/ 204 h 21"/>
                        <a:gd name="T18" fmla="*/ 137 w 28"/>
                        <a:gd name="T19" fmla="*/ 204 h 21"/>
                        <a:gd name="T20" fmla="*/ 71 w 28"/>
                        <a:gd name="T21" fmla="*/ 238 h 21"/>
                        <a:gd name="T22" fmla="*/ 85 w 28"/>
                        <a:gd name="T23" fmla="*/ 210 h 21"/>
                        <a:gd name="T24" fmla="*/ 85 w 28"/>
                        <a:gd name="T25" fmla="*/ 180 h 21"/>
                        <a:gd name="T26" fmla="*/ 56 w 28"/>
                        <a:gd name="T27" fmla="*/ 141 h 21"/>
                        <a:gd name="T28" fmla="*/ 29 w 28"/>
                        <a:gd name="T29" fmla="*/ 121 h 21"/>
                        <a:gd name="T30" fmla="*/ 0 w 28"/>
                        <a:gd name="T31" fmla="*/ 69 h 21"/>
                        <a:gd name="T32" fmla="*/ 0 w 28"/>
                        <a:gd name="T33" fmla="*/ 37 h 21"/>
                        <a:gd name="T34" fmla="*/ 15 w 28"/>
                        <a:gd name="T35" fmla="*/ 0 h 21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0" t="0" r="r" b="b"/>
                      <a:pathLst>
                        <a:path w="28" h="21">
                          <a:moveTo>
                            <a:pt x="1" y="0"/>
                          </a:moveTo>
                          <a:lnTo>
                            <a:pt x="3" y="2"/>
                          </a:lnTo>
                          <a:lnTo>
                            <a:pt x="5" y="5"/>
                          </a:lnTo>
                          <a:lnTo>
                            <a:pt x="10" y="8"/>
                          </a:lnTo>
                          <a:lnTo>
                            <a:pt x="15" y="11"/>
                          </a:lnTo>
                          <a:lnTo>
                            <a:pt x="21" y="13"/>
                          </a:lnTo>
                          <a:lnTo>
                            <a:pt x="27" y="14"/>
                          </a:lnTo>
                          <a:lnTo>
                            <a:pt x="24" y="18"/>
                          </a:lnTo>
                          <a:lnTo>
                            <a:pt x="17" y="17"/>
                          </a:lnTo>
                          <a:lnTo>
                            <a:pt x="10" y="17"/>
                          </a:lnTo>
                          <a:lnTo>
                            <a:pt x="5" y="20"/>
                          </a:lnTo>
                          <a:lnTo>
                            <a:pt x="6" y="18"/>
                          </a:lnTo>
                          <a:lnTo>
                            <a:pt x="6" y="15"/>
                          </a:lnTo>
                          <a:lnTo>
                            <a:pt x="4" y="12"/>
                          </a:lnTo>
                          <a:lnTo>
                            <a:pt x="2" y="10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6" name="Freeform 247"/>
                    <p:cNvSpPr>
                      <a:spLocks/>
                    </p:cNvSpPr>
                    <p:nvPr/>
                  </p:nvSpPr>
                  <p:spPr bwMode="auto">
                    <a:xfrm>
                      <a:off x="7012" y="1954"/>
                      <a:ext cx="72" cy="33"/>
                    </a:xfrm>
                    <a:custGeom>
                      <a:avLst/>
                      <a:gdLst>
                        <a:gd name="T0" fmla="*/ 0 w 37"/>
                        <a:gd name="T1" fmla="*/ 13 h 18"/>
                        <a:gd name="T2" fmla="*/ 16 w 37"/>
                        <a:gd name="T3" fmla="*/ 0 h 18"/>
                        <a:gd name="T4" fmla="*/ 31 w 37"/>
                        <a:gd name="T5" fmla="*/ 13 h 18"/>
                        <a:gd name="T6" fmla="*/ 72 w 37"/>
                        <a:gd name="T7" fmla="*/ 37 h 18"/>
                        <a:gd name="T8" fmla="*/ 140 w 37"/>
                        <a:gd name="T9" fmla="*/ 44 h 18"/>
                        <a:gd name="T10" fmla="*/ 212 w 37"/>
                        <a:gd name="T11" fmla="*/ 68 h 18"/>
                        <a:gd name="T12" fmla="*/ 344 w 37"/>
                        <a:gd name="T13" fmla="*/ 81 h 18"/>
                        <a:gd name="T14" fmla="*/ 473 w 37"/>
                        <a:gd name="T15" fmla="*/ 105 h 18"/>
                        <a:gd name="T16" fmla="*/ 516 w 37"/>
                        <a:gd name="T17" fmla="*/ 178 h 18"/>
                        <a:gd name="T18" fmla="*/ 360 w 37"/>
                        <a:gd name="T19" fmla="*/ 161 h 18"/>
                        <a:gd name="T20" fmla="*/ 243 w 37"/>
                        <a:gd name="T21" fmla="*/ 149 h 18"/>
                        <a:gd name="T22" fmla="*/ 140 w 37"/>
                        <a:gd name="T23" fmla="*/ 161 h 18"/>
                        <a:gd name="T24" fmla="*/ 88 w 37"/>
                        <a:gd name="T25" fmla="*/ 193 h 18"/>
                        <a:gd name="T26" fmla="*/ 88 w 37"/>
                        <a:gd name="T27" fmla="*/ 172 h 18"/>
                        <a:gd name="T28" fmla="*/ 88 w 37"/>
                        <a:gd name="T29" fmla="*/ 134 h 18"/>
                        <a:gd name="T30" fmla="*/ 72 w 37"/>
                        <a:gd name="T31" fmla="*/ 112 h 18"/>
                        <a:gd name="T32" fmla="*/ 31 w 37"/>
                        <a:gd name="T33" fmla="*/ 81 h 18"/>
                        <a:gd name="T34" fmla="*/ 0 w 37"/>
                        <a:gd name="T35" fmla="*/ 44 h 18"/>
                        <a:gd name="T36" fmla="*/ 0 w 37"/>
                        <a:gd name="T37" fmla="*/ 13 h 18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37" h="18">
                          <a:moveTo>
                            <a:pt x="0" y="1"/>
                          </a:moveTo>
                          <a:lnTo>
                            <a:pt x="1" y="0"/>
                          </a:lnTo>
                          <a:lnTo>
                            <a:pt x="2" y="1"/>
                          </a:lnTo>
                          <a:lnTo>
                            <a:pt x="5" y="3"/>
                          </a:lnTo>
                          <a:lnTo>
                            <a:pt x="10" y="4"/>
                          </a:lnTo>
                          <a:lnTo>
                            <a:pt x="15" y="6"/>
                          </a:lnTo>
                          <a:lnTo>
                            <a:pt x="24" y="7"/>
                          </a:lnTo>
                          <a:lnTo>
                            <a:pt x="33" y="9"/>
                          </a:lnTo>
                          <a:lnTo>
                            <a:pt x="36" y="16"/>
                          </a:lnTo>
                          <a:lnTo>
                            <a:pt x="25" y="14"/>
                          </a:lnTo>
                          <a:lnTo>
                            <a:pt x="17" y="13"/>
                          </a:lnTo>
                          <a:lnTo>
                            <a:pt x="10" y="14"/>
                          </a:lnTo>
                          <a:lnTo>
                            <a:pt x="6" y="17"/>
                          </a:lnTo>
                          <a:lnTo>
                            <a:pt x="6" y="15"/>
                          </a:lnTo>
                          <a:lnTo>
                            <a:pt x="6" y="12"/>
                          </a:lnTo>
                          <a:lnTo>
                            <a:pt x="5" y="10"/>
                          </a:lnTo>
                          <a:lnTo>
                            <a:pt x="2" y="7"/>
                          </a:lnTo>
                          <a:lnTo>
                            <a:pt x="0" y="4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7" name="Freeform 248"/>
                    <p:cNvSpPr>
                      <a:spLocks/>
                    </p:cNvSpPr>
                    <p:nvPr/>
                  </p:nvSpPr>
                  <p:spPr bwMode="auto">
                    <a:xfrm>
                      <a:off x="7008" y="1992"/>
                      <a:ext cx="85" cy="42"/>
                    </a:xfrm>
                    <a:custGeom>
                      <a:avLst/>
                      <a:gdLst>
                        <a:gd name="T0" fmla="*/ 0 w 44"/>
                        <a:gd name="T1" fmla="*/ 29 h 23"/>
                        <a:gd name="T2" fmla="*/ 29 w 44"/>
                        <a:gd name="T3" fmla="*/ 0 h 23"/>
                        <a:gd name="T4" fmla="*/ 71 w 44"/>
                        <a:gd name="T5" fmla="*/ 29 h 23"/>
                        <a:gd name="T6" fmla="*/ 108 w 44"/>
                        <a:gd name="T7" fmla="*/ 53 h 23"/>
                        <a:gd name="T8" fmla="*/ 153 w 44"/>
                        <a:gd name="T9" fmla="*/ 80 h 23"/>
                        <a:gd name="T10" fmla="*/ 240 w 44"/>
                        <a:gd name="T11" fmla="*/ 97 h 23"/>
                        <a:gd name="T12" fmla="*/ 317 w 44"/>
                        <a:gd name="T13" fmla="*/ 110 h 23"/>
                        <a:gd name="T14" fmla="*/ 417 w 44"/>
                        <a:gd name="T15" fmla="*/ 133 h 23"/>
                        <a:gd name="T16" fmla="*/ 572 w 44"/>
                        <a:gd name="T17" fmla="*/ 163 h 23"/>
                        <a:gd name="T18" fmla="*/ 597 w 44"/>
                        <a:gd name="T19" fmla="*/ 243 h 23"/>
                        <a:gd name="T20" fmla="*/ 448 w 44"/>
                        <a:gd name="T21" fmla="*/ 201 h 23"/>
                        <a:gd name="T22" fmla="*/ 348 w 44"/>
                        <a:gd name="T23" fmla="*/ 177 h 23"/>
                        <a:gd name="T24" fmla="*/ 265 w 44"/>
                        <a:gd name="T25" fmla="*/ 163 h 23"/>
                        <a:gd name="T26" fmla="*/ 193 w 44"/>
                        <a:gd name="T27" fmla="*/ 163 h 23"/>
                        <a:gd name="T28" fmla="*/ 153 w 44"/>
                        <a:gd name="T29" fmla="*/ 177 h 23"/>
                        <a:gd name="T30" fmla="*/ 108 w 44"/>
                        <a:gd name="T31" fmla="*/ 214 h 23"/>
                        <a:gd name="T32" fmla="*/ 108 w 44"/>
                        <a:gd name="T33" fmla="*/ 177 h 23"/>
                        <a:gd name="T34" fmla="*/ 71 w 44"/>
                        <a:gd name="T35" fmla="*/ 133 h 23"/>
                        <a:gd name="T36" fmla="*/ 29 w 44"/>
                        <a:gd name="T37" fmla="*/ 97 h 23"/>
                        <a:gd name="T38" fmla="*/ 0 w 44"/>
                        <a:gd name="T39" fmla="*/ 68 h 23"/>
                        <a:gd name="T40" fmla="*/ 0 w 44"/>
                        <a:gd name="T41" fmla="*/ 29 h 23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0" t="0" r="r" b="b"/>
                      <a:pathLst>
                        <a:path w="44" h="23">
                          <a:moveTo>
                            <a:pt x="0" y="3"/>
                          </a:moveTo>
                          <a:lnTo>
                            <a:pt x="2" y="0"/>
                          </a:lnTo>
                          <a:lnTo>
                            <a:pt x="5" y="3"/>
                          </a:lnTo>
                          <a:lnTo>
                            <a:pt x="8" y="5"/>
                          </a:lnTo>
                          <a:lnTo>
                            <a:pt x="11" y="7"/>
                          </a:lnTo>
                          <a:lnTo>
                            <a:pt x="17" y="9"/>
                          </a:lnTo>
                          <a:lnTo>
                            <a:pt x="23" y="10"/>
                          </a:lnTo>
                          <a:lnTo>
                            <a:pt x="30" y="12"/>
                          </a:lnTo>
                          <a:lnTo>
                            <a:pt x="41" y="15"/>
                          </a:lnTo>
                          <a:lnTo>
                            <a:pt x="43" y="22"/>
                          </a:lnTo>
                          <a:lnTo>
                            <a:pt x="32" y="18"/>
                          </a:lnTo>
                          <a:lnTo>
                            <a:pt x="25" y="16"/>
                          </a:lnTo>
                          <a:lnTo>
                            <a:pt x="19" y="15"/>
                          </a:lnTo>
                          <a:lnTo>
                            <a:pt x="14" y="15"/>
                          </a:lnTo>
                          <a:lnTo>
                            <a:pt x="11" y="16"/>
                          </a:lnTo>
                          <a:lnTo>
                            <a:pt x="8" y="19"/>
                          </a:lnTo>
                          <a:lnTo>
                            <a:pt x="8" y="16"/>
                          </a:lnTo>
                          <a:lnTo>
                            <a:pt x="5" y="12"/>
                          </a:lnTo>
                          <a:lnTo>
                            <a:pt x="2" y="9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8" name="Freeform 249"/>
                    <p:cNvSpPr>
                      <a:spLocks/>
                    </p:cNvSpPr>
                    <p:nvPr/>
                  </p:nvSpPr>
                  <p:spPr bwMode="auto">
                    <a:xfrm>
                      <a:off x="7018" y="2036"/>
                      <a:ext cx="100" cy="87"/>
                    </a:xfrm>
                    <a:custGeom>
                      <a:avLst/>
                      <a:gdLst>
                        <a:gd name="T0" fmla="*/ 0 w 52"/>
                        <a:gd name="T1" fmla="*/ 80 h 48"/>
                        <a:gd name="T2" fmla="*/ 0 w 52"/>
                        <a:gd name="T3" fmla="*/ 44 h 48"/>
                        <a:gd name="T4" fmla="*/ 0 w 52"/>
                        <a:gd name="T5" fmla="*/ 24 h 48"/>
                        <a:gd name="T6" fmla="*/ 15 w 52"/>
                        <a:gd name="T7" fmla="*/ 0 h 48"/>
                        <a:gd name="T8" fmla="*/ 71 w 52"/>
                        <a:gd name="T9" fmla="*/ 29 h 48"/>
                        <a:gd name="T10" fmla="*/ 148 w 52"/>
                        <a:gd name="T11" fmla="*/ 65 h 48"/>
                        <a:gd name="T12" fmla="*/ 233 w 52"/>
                        <a:gd name="T13" fmla="*/ 89 h 48"/>
                        <a:gd name="T14" fmla="*/ 356 w 52"/>
                        <a:gd name="T15" fmla="*/ 118 h 48"/>
                        <a:gd name="T16" fmla="*/ 517 w 52"/>
                        <a:gd name="T17" fmla="*/ 145 h 48"/>
                        <a:gd name="T18" fmla="*/ 548 w 52"/>
                        <a:gd name="T19" fmla="*/ 198 h 48"/>
                        <a:gd name="T20" fmla="*/ 462 w 52"/>
                        <a:gd name="T21" fmla="*/ 174 h 48"/>
                        <a:gd name="T22" fmla="*/ 385 w 52"/>
                        <a:gd name="T23" fmla="*/ 174 h 48"/>
                        <a:gd name="T24" fmla="*/ 325 w 52"/>
                        <a:gd name="T25" fmla="*/ 174 h 48"/>
                        <a:gd name="T26" fmla="*/ 313 w 52"/>
                        <a:gd name="T27" fmla="*/ 203 h 48"/>
                        <a:gd name="T28" fmla="*/ 340 w 52"/>
                        <a:gd name="T29" fmla="*/ 239 h 48"/>
                        <a:gd name="T30" fmla="*/ 385 w 52"/>
                        <a:gd name="T31" fmla="*/ 279 h 48"/>
                        <a:gd name="T32" fmla="*/ 448 w 52"/>
                        <a:gd name="T33" fmla="*/ 335 h 48"/>
                        <a:gd name="T34" fmla="*/ 548 w 52"/>
                        <a:gd name="T35" fmla="*/ 388 h 48"/>
                        <a:gd name="T36" fmla="*/ 696 w 52"/>
                        <a:gd name="T37" fmla="*/ 453 h 48"/>
                        <a:gd name="T38" fmla="*/ 696 w 52"/>
                        <a:gd name="T39" fmla="*/ 506 h 48"/>
                        <a:gd name="T40" fmla="*/ 625 w 52"/>
                        <a:gd name="T41" fmla="*/ 477 h 48"/>
                        <a:gd name="T42" fmla="*/ 548 w 52"/>
                        <a:gd name="T43" fmla="*/ 440 h 48"/>
                        <a:gd name="T44" fmla="*/ 440 w 52"/>
                        <a:gd name="T45" fmla="*/ 388 h 48"/>
                        <a:gd name="T46" fmla="*/ 340 w 52"/>
                        <a:gd name="T47" fmla="*/ 323 h 48"/>
                        <a:gd name="T48" fmla="*/ 263 w 52"/>
                        <a:gd name="T49" fmla="*/ 279 h 48"/>
                        <a:gd name="T50" fmla="*/ 192 w 52"/>
                        <a:gd name="T51" fmla="*/ 214 h 48"/>
                        <a:gd name="T52" fmla="*/ 121 w 52"/>
                        <a:gd name="T53" fmla="*/ 161 h 48"/>
                        <a:gd name="T54" fmla="*/ 44 w 52"/>
                        <a:gd name="T55" fmla="*/ 118 h 48"/>
                        <a:gd name="T56" fmla="*/ 0 w 52"/>
                        <a:gd name="T57" fmla="*/ 80 h 48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</a:gdLst>
                      <a:ahLst/>
                      <a:cxnLst>
                        <a:cxn ang="T58">
                          <a:pos x="T0" y="T1"/>
                        </a:cxn>
                        <a:cxn ang="T59">
                          <a:pos x="T2" y="T3"/>
                        </a:cxn>
                        <a:cxn ang="T60">
                          <a:pos x="T4" y="T5"/>
                        </a:cxn>
                        <a:cxn ang="T61">
                          <a:pos x="T6" y="T7"/>
                        </a:cxn>
                        <a:cxn ang="T62">
                          <a:pos x="T8" y="T9"/>
                        </a:cxn>
                        <a:cxn ang="T63">
                          <a:pos x="T10" y="T11"/>
                        </a:cxn>
                        <a:cxn ang="T64">
                          <a:pos x="T12" y="T13"/>
                        </a:cxn>
                        <a:cxn ang="T65">
                          <a:pos x="T14" y="T15"/>
                        </a:cxn>
                        <a:cxn ang="T66">
                          <a:pos x="T16" y="T17"/>
                        </a:cxn>
                        <a:cxn ang="T67">
                          <a:pos x="T18" y="T19"/>
                        </a:cxn>
                        <a:cxn ang="T68">
                          <a:pos x="T20" y="T21"/>
                        </a:cxn>
                        <a:cxn ang="T69">
                          <a:pos x="T22" y="T23"/>
                        </a:cxn>
                        <a:cxn ang="T70">
                          <a:pos x="T24" y="T25"/>
                        </a:cxn>
                        <a:cxn ang="T71">
                          <a:pos x="T26" y="T27"/>
                        </a:cxn>
                        <a:cxn ang="T72">
                          <a:pos x="T28" y="T29"/>
                        </a:cxn>
                        <a:cxn ang="T73">
                          <a:pos x="T30" y="T31"/>
                        </a:cxn>
                        <a:cxn ang="T74">
                          <a:pos x="T32" y="T33"/>
                        </a:cxn>
                        <a:cxn ang="T75">
                          <a:pos x="T34" y="T35"/>
                        </a:cxn>
                        <a:cxn ang="T76">
                          <a:pos x="T36" y="T37"/>
                        </a:cxn>
                        <a:cxn ang="T77">
                          <a:pos x="T38" y="T39"/>
                        </a:cxn>
                        <a:cxn ang="T78">
                          <a:pos x="T40" y="T41"/>
                        </a:cxn>
                        <a:cxn ang="T79">
                          <a:pos x="T42" y="T43"/>
                        </a:cxn>
                        <a:cxn ang="T80">
                          <a:pos x="T44" y="T45"/>
                        </a:cxn>
                        <a:cxn ang="T81">
                          <a:pos x="T46" y="T47"/>
                        </a:cxn>
                        <a:cxn ang="T82">
                          <a:pos x="T48" y="T49"/>
                        </a:cxn>
                        <a:cxn ang="T83">
                          <a:pos x="T50" y="T51"/>
                        </a:cxn>
                        <a:cxn ang="T84">
                          <a:pos x="T52" y="T53"/>
                        </a:cxn>
                        <a:cxn ang="T85">
                          <a:pos x="T54" y="T55"/>
                        </a:cxn>
                        <a:cxn ang="T86">
                          <a:pos x="T56" y="T57"/>
                        </a:cxn>
                      </a:cxnLst>
                      <a:rect l="0" t="0" r="r" b="b"/>
                      <a:pathLst>
                        <a:path w="52" h="48">
                          <a:moveTo>
                            <a:pt x="0" y="7"/>
                          </a:moveTo>
                          <a:lnTo>
                            <a:pt x="0" y="4"/>
                          </a:lnTo>
                          <a:lnTo>
                            <a:pt x="0" y="2"/>
                          </a:lnTo>
                          <a:lnTo>
                            <a:pt x="1" y="0"/>
                          </a:lnTo>
                          <a:lnTo>
                            <a:pt x="5" y="3"/>
                          </a:lnTo>
                          <a:lnTo>
                            <a:pt x="11" y="6"/>
                          </a:lnTo>
                          <a:lnTo>
                            <a:pt x="17" y="8"/>
                          </a:lnTo>
                          <a:lnTo>
                            <a:pt x="26" y="11"/>
                          </a:lnTo>
                          <a:lnTo>
                            <a:pt x="38" y="13"/>
                          </a:lnTo>
                          <a:lnTo>
                            <a:pt x="40" y="18"/>
                          </a:lnTo>
                          <a:lnTo>
                            <a:pt x="34" y="16"/>
                          </a:lnTo>
                          <a:lnTo>
                            <a:pt x="28" y="16"/>
                          </a:lnTo>
                          <a:lnTo>
                            <a:pt x="24" y="16"/>
                          </a:lnTo>
                          <a:lnTo>
                            <a:pt x="23" y="19"/>
                          </a:lnTo>
                          <a:lnTo>
                            <a:pt x="25" y="22"/>
                          </a:lnTo>
                          <a:lnTo>
                            <a:pt x="28" y="26"/>
                          </a:lnTo>
                          <a:lnTo>
                            <a:pt x="33" y="31"/>
                          </a:lnTo>
                          <a:lnTo>
                            <a:pt x="40" y="36"/>
                          </a:lnTo>
                          <a:lnTo>
                            <a:pt x="51" y="42"/>
                          </a:lnTo>
                          <a:lnTo>
                            <a:pt x="51" y="47"/>
                          </a:lnTo>
                          <a:lnTo>
                            <a:pt x="46" y="44"/>
                          </a:lnTo>
                          <a:lnTo>
                            <a:pt x="40" y="41"/>
                          </a:lnTo>
                          <a:lnTo>
                            <a:pt x="32" y="36"/>
                          </a:lnTo>
                          <a:lnTo>
                            <a:pt x="25" y="30"/>
                          </a:lnTo>
                          <a:lnTo>
                            <a:pt x="19" y="26"/>
                          </a:lnTo>
                          <a:lnTo>
                            <a:pt x="14" y="20"/>
                          </a:lnTo>
                          <a:lnTo>
                            <a:pt x="9" y="15"/>
                          </a:lnTo>
                          <a:lnTo>
                            <a:pt x="3" y="11"/>
                          </a:lnTo>
                          <a:lnTo>
                            <a:pt x="0" y="7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9" name="Freeform 250"/>
                    <p:cNvSpPr>
                      <a:spLocks/>
                    </p:cNvSpPr>
                    <p:nvPr/>
                  </p:nvSpPr>
                  <p:spPr bwMode="auto">
                    <a:xfrm>
                      <a:off x="7020" y="1881"/>
                      <a:ext cx="42" cy="31"/>
                    </a:xfrm>
                    <a:custGeom>
                      <a:avLst/>
                      <a:gdLst>
                        <a:gd name="T0" fmla="*/ 0 w 22"/>
                        <a:gd name="T1" fmla="*/ 0 h 17"/>
                        <a:gd name="T2" fmla="*/ 29 w 22"/>
                        <a:gd name="T3" fmla="*/ 24 h 17"/>
                        <a:gd name="T4" fmla="*/ 69 w 22"/>
                        <a:gd name="T5" fmla="*/ 44 h 17"/>
                        <a:gd name="T6" fmla="*/ 132 w 22"/>
                        <a:gd name="T7" fmla="*/ 80 h 17"/>
                        <a:gd name="T8" fmla="*/ 189 w 22"/>
                        <a:gd name="T9" fmla="*/ 109 h 17"/>
                        <a:gd name="T10" fmla="*/ 237 w 22"/>
                        <a:gd name="T11" fmla="*/ 133 h 17"/>
                        <a:gd name="T12" fmla="*/ 277 w 22"/>
                        <a:gd name="T13" fmla="*/ 157 h 17"/>
                        <a:gd name="T14" fmla="*/ 200 w 22"/>
                        <a:gd name="T15" fmla="*/ 177 h 17"/>
                        <a:gd name="T16" fmla="*/ 132 w 22"/>
                        <a:gd name="T17" fmla="*/ 157 h 17"/>
                        <a:gd name="T18" fmla="*/ 55 w 22"/>
                        <a:gd name="T19" fmla="*/ 133 h 17"/>
                        <a:gd name="T20" fmla="*/ 0 w 22"/>
                        <a:gd name="T21" fmla="*/ 97 h 17"/>
                        <a:gd name="T22" fmla="*/ 0 w 22"/>
                        <a:gd name="T23" fmla="*/ 80 h 17"/>
                        <a:gd name="T24" fmla="*/ 0 w 22"/>
                        <a:gd name="T25" fmla="*/ 29 h 17"/>
                        <a:gd name="T26" fmla="*/ 0 w 22"/>
                        <a:gd name="T27" fmla="*/ 0 h 17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0" t="0" r="r" b="b"/>
                      <a:pathLst>
                        <a:path w="22" h="17">
                          <a:moveTo>
                            <a:pt x="0" y="0"/>
                          </a:moveTo>
                          <a:lnTo>
                            <a:pt x="2" y="2"/>
                          </a:lnTo>
                          <a:lnTo>
                            <a:pt x="5" y="4"/>
                          </a:lnTo>
                          <a:lnTo>
                            <a:pt x="10" y="7"/>
                          </a:lnTo>
                          <a:lnTo>
                            <a:pt x="14" y="10"/>
                          </a:lnTo>
                          <a:lnTo>
                            <a:pt x="18" y="12"/>
                          </a:lnTo>
                          <a:lnTo>
                            <a:pt x="21" y="14"/>
                          </a:lnTo>
                          <a:lnTo>
                            <a:pt x="15" y="16"/>
                          </a:lnTo>
                          <a:lnTo>
                            <a:pt x="10" y="14"/>
                          </a:lnTo>
                          <a:lnTo>
                            <a:pt x="4" y="12"/>
                          </a:lnTo>
                          <a:lnTo>
                            <a:pt x="0" y="9"/>
                          </a:lnTo>
                          <a:lnTo>
                            <a:pt x="0" y="7"/>
                          </a:lnTo>
                          <a:lnTo>
                            <a:pt x="0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0" name="Freeform 251"/>
                    <p:cNvSpPr>
                      <a:spLocks/>
                    </p:cNvSpPr>
                    <p:nvPr/>
                  </p:nvSpPr>
                  <p:spPr bwMode="auto">
                    <a:xfrm>
                      <a:off x="7008" y="1824"/>
                      <a:ext cx="349" cy="258"/>
                    </a:xfrm>
                    <a:custGeom>
                      <a:avLst/>
                      <a:gdLst>
                        <a:gd name="T0" fmla="*/ 1202 w 180"/>
                        <a:gd name="T1" fmla="*/ 347 h 142"/>
                        <a:gd name="T2" fmla="*/ 1008 w 180"/>
                        <a:gd name="T3" fmla="*/ 389 h 142"/>
                        <a:gd name="T4" fmla="*/ 589 w 180"/>
                        <a:gd name="T5" fmla="*/ 440 h 142"/>
                        <a:gd name="T6" fmla="*/ 0 w 180"/>
                        <a:gd name="T7" fmla="*/ 456 h 142"/>
                        <a:gd name="T8" fmla="*/ 708 w 180"/>
                        <a:gd name="T9" fmla="*/ 534 h 142"/>
                        <a:gd name="T10" fmla="*/ 1501 w 180"/>
                        <a:gd name="T11" fmla="*/ 505 h 142"/>
                        <a:gd name="T12" fmla="*/ 2049 w 180"/>
                        <a:gd name="T13" fmla="*/ 389 h 142"/>
                        <a:gd name="T14" fmla="*/ 2230 w 180"/>
                        <a:gd name="T15" fmla="*/ 372 h 142"/>
                        <a:gd name="T16" fmla="*/ 2150 w 180"/>
                        <a:gd name="T17" fmla="*/ 456 h 142"/>
                        <a:gd name="T18" fmla="*/ 1749 w 180"/>
                        <a:gd name="T19" fmla="*/ 574 h 142"/>
                        <a:gd name="T20" fmla="*/ 1041 w 180"/>
                        <a:gd name="T21" fmla="*/ 683 h 142"/>
                        <a:gd name="T22" fmla="*/ 605 w 180"/>
                        <a:gd name="T23" fmla="*/ 772 h 142"/>
                        <a:gd name="T24" fmla="*/ 1413 w 180"/>
                        <a:gd name="T25" fmla="*/ 763 h 142"/>
                        <a:gd name="T26" fmla="*/ 1954 w 180"/>
                        <a:gd name="T27" fmla="*/ 683 h 142"/>
                        <a:gd name="T28" fmla="*/ 2274 w 180"/>
                        <a:gd name="T29" fmla="*/ 610 h 142"/>
                        <a:gd name="T30" fmla="*/ 2274 w 180"/>
                        <a:gd name="T31" fmla="*/ 667 h 142"/>
                        <a:gd name="T32" fmla="*/ 2003 w 180"/>
                        <a:gd name="T33" fmla="*/ 785 h 142"/>
                        <a:gd name="T34" fmla="*/ 1507 w 180"/>
                        <a:gd name="T35" fmla="*/ 905 h 142"/>
                        <a:gd name="T36" fmla="*/ 816 w 180"/>
                        <a:gd name="T37" fmla="*/ 983 h 142"/>
                        <a:gd name="T38" fmla="*/ 1041 w 180"/>
                        <a:gd name="T39" fmla="*/ 1037 h 142"/>
                        <a:gd name="T40" fmla="*/ 1669 w 180"/>
                        <a:gd name="T41" fmla="*/ 1014 h 142"/>
                        <a:gd name="T42" fmla="*/ 2166 w 180"/>
                        <a:gd name="T43" fmla="*/ 918 h 142"/>
                        <a:gd name="T44" fmla="*/ 2214 w 180"/>
                        <a:gd name="T45" fmla="*/ 961 h 142"/>
                        <a:gd name="T46" fmla="*/ 2063 w 180"/>
                        <a:gd name="T47" fmla="*/ 1043 h 142"/>
                        <a:gd name="T48" fmla="*/ 1685 w 180"/>
                        <a:gd name="T49" fmla="*/ 1159 h 142"/>
                        <a:gd name="T50" fmla="*/ 1249 w 180"/>
                        <a:gd name="T51" fmla="*/ 1199 h 142"/>
                        <a:gd name="T52" fmla="*/ 568 w 180"/>
                        <a:gd name="T53" fmla="*/ 1212 h 142"/>
                        <a:gd name="T54" fmla="*/ 1033 w 180"/>
                        <a:gd name="T55" fmla="*/ 1285 h 142"/>
                        <a:gd name="T56" fmla="*/ 1474 w 180"/>
                        <a:gd name="T57" fmla="*/ 1285 h 142"/>
                        <a:gd name="T58" fmla="*/ 1865 w 180"/>
                        <a:gd name="T59" fmla="*/ 1241 h 142"/>
                        <a:gd name="T60" fmla="*/ 2018 w 180"/>
                        <a:gd name="T61" fmla="*/ 1254 h 142"/>
                        <a:gd name="T62" fmla="*/ 1939 w 180"/>
                        <a:gd name="T63" fmla="*/ 1330 h 142"/>
                        <a:gd name="T64" fmla="*/ 1714 w 180"/>
                        <a:gd name="T65" fmla="*/ 1386 h 142"/>
                        <a:gd name="T66" fmla="*/ 876 w 180"/>
                        <a:gd name="T67" fmla="*/ 1439 h 142"/>
                        <a:gd name="T68" fmla="*/ 1553 w 180"/>
                        <a:gd name="T69" fmla="*/ 1470 h 142"/>
                        <a:gd name="T70" fmla="*/ 1609 w 180"/>
                        <a:gd name="T71" fmla="*/ 1523 h 142"/>
                        <a:gd name="T72" fmla="*/ 1865 w 180"/>
                        <a:gd name="T73" fmla="*/ 1470 h 142"/>
                        <a:gd name="T74" fmla="*/ 2049 w 180"/>
                        <a:gd name="T75" fmla="*/ 1374 h 142"/>
                        <a:gd name="T76" fmla="*/ 2443 w 180"/>
                        <a:gd name="T77" fmla="*/ 1001 h 142"/>
                        <a:gd name="T78" fmla="*/ 2455 w 180"/>
                        <a:gd name="T79" fmla="*/ 925 h 142"/>
                        <a:gd name="T80" fmla="*/ 2406 w 180"/>
                        <a:gd name="T81" fmla="*/ 865 h 142"/>
                        <a:gd name="T82" fmla="*/ 2455 w 180"/>
                        <a:gd name="T83" fmla="*/ 785 h 142"/>
                        <a:gd name="T84" fmla="*/ 2530 w 180"/>
                        <a:gd name="T85" fmla="*/ 719 h 142"/>
                        <a:gd name="T86" fmla="*/ 2470 w 180"/>
                        <a:gd name="T87" fmla="*/ 630 h 142"/>
                        <a:gd name="T88" fmla="*/ 2422 w 180"/>
                        <a:gd name="T89" fmla="*/ 565 h 142"/>
                        <a:gd name="T90" fmla="*/ 2499 w 180"/>
                        <a:gd name="T91" fmla="*/ 492 h 142"/>
                        <a:gd name="T92" fmla="*/ 2486 w 180"/>
                        <a:gd name="T93" fmla="*/ 389 h 142"/>
                        <a:gd name="T94" fmla="*/ 2429 w 180"/>
                        <a:gd name="T95" fmla="*/ 331 h 142"/>
                        <a:gd name="T96" fmla="*/ 2470 w 180"/>
                        <a:gd name="T97" fmla="*/ 251 h 142"/>
                        <a:gd name="T98" fmla="*/ 2530 w 180"/>
                        <a:gd name="T99" fmla="*/ 174 h 142"/>
                        <a:gd name="T100" fmla="*/ 2455 w 180"/>
                        <a:gd name="T101" fmla="*/ 96 h 142"/>
                        <a:gd name="T102" fmla="*/ 2195 w 180"/>
                        <a:gd name="T103" fmla="*/ 109 h 142"/>
                        <a:gd name="T104" fmla="*/ 1638 w 180"/>
                        <a:gd name="T105" fmla="*/ 227 h 142"/>
                        <a:gd name="T106" fmla="*/ 1008 w 180"/>
                        <a:gd name="T107" fmla="*/ 294 h 142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</a:gdLst>
                      <a:ahLst/>
                      <a:cxnLst>
                        <a:cxn ang="T108">
                          <a:pos x="T0" y="T1"/>
                        </a:cxn>
                        <a:cxn ang="T109">
                          <a:pos x="T2" y="T3"/>
                        </a:cxn>
                        <a:cxn ang="T110">
                          <a:pos x="T4" y="T5"/>
                        </a:cxn>
                        <a:cxn ang="T111">
                          <a:pos x="T6" y="T7"/>
                        </a:cxn>
                        <a:cxn ang="T112">
                          <a:pos x="T8" y="T9"/>
                        </a:cxn>
                        <a:cxn ang="T113">
                          <a:pos x="T10" y="T11"/>
                        </a:cxn>
                        <a:cxn ang="T114">
                          <a:pos x="T12" y="T13"/>
                        </a:cxn>
                        <a:cxn ang="T115">
                          <a:pos x="T14" y="T15"/>
                        </a:cxn>
                        <a:cxn ang="T116">
                          <a:pos x="T16" y="T17"/>
                        </a:cxn>
                        <a:cxn ang="T117">
                          <a:pos x="T18" y="T19"/>
                        </a:cxn>
                        <a:cxn ang="T118">
                          <a:pos x="T20" y="T21"/>
                        </a:cxn>
                        <a:cxn ang="T119">
                          <a:pos x="T22" y="T23"/>
                        </a:cxn>
                        <a:cxn ang="T120">
                          <a:pos x="T24" y="T25"/>
                        </a:cxn>
                        <a:cxn ang="T121">
                          <a:pos x="T26" y="T27"/>
                        </a:cxn>
                        <a:cxn ang="T122">
                          <a:pos x="T28" y="T29"/>
                        </a:cxn>
                        <a:cxn ang="T123">
                          <a:pos x="T30" y="T31"/>
                        </a:cxn>
                        <a:cxn ang="T124">
                          <a:pos x="T32" y="T33"/>
                        </a:cxn>
                        <a:cxn ang="T125">
                          <a:pos x="T34" y="T35"/>
                        </a:cxn>
                        <a:cxn ang="T126">
                          <a:pos x="T36" y="T37"/>
                        </a:cxn>
                        <a:cxn ang="T127">
                          <a:pos x="T38" y="T39"/>
                        </a:cxn>
                        <a:cxn ang="T128">
                          <a:pos x="T40" y="T41"/>
                        </a:cxn>
                        <a:cxn ang="T129">
                          <a:pos x="T42" y="T43"/>
                        </a:cxn>
                        <a:cxn ang="T130">
                          <a:pos x="T44" y="T45"/>
                        </a:cxn>
                        <a:cxn ang="T131">
                          <a:pos x="T46" y="T47"/>
                        </a:cxn>
                        <a:cxn ang="T132">
                          <a:pos x="T48" y="T49"/>
                        </a:cxn>
                        <a:cxn ang="T133">
                          <a:pos x="T50" y="T51"/>
                        </a:cxn>
                        <a:cxn ang="T134">
                          <a:pos x="T52" y="T53"/>
                        </a:cxn>
                        <a:cxn ang="T135">
                          <a:pos x="T54" y="T55"/>
                        </a:cxn>
                        <a:cxn ang="T136">
                          <a:pos x="T56" y="T57"/>
                        </a:cxn>
                        <a:cxn ang="T137">
                          <a:pos x="T58" y="T59"/>
                        </a:cxn>
                        <a:cxn ang="T138">
                          <a:pos x="T60" y="T61"/>
                        </a:cxn>
                        <a:cxn ang="T139">
                          <a:pos x="T62" y="T63"/>
                        </a:cxn>
                        <a:cxn ang="T140">
                          <a:pos x="T64" y="T65"/>
                        </a:cxn>
                        <a:cxn ang="T141">
                          <a:pos x="T66" y="T67"/>
                        </a:cxn>
                        <a:cxn ang="T142">
                          <a:pos x="T68" y="T69"/>
                        </a:cxn>
                        <a:cxn ang="T143">
                          <a:pos x="T70" y="T71"/>
                        </a:cxn>
                        <a:cxn ang="T144">
                          <a:pos x="T72" y="T73"/>
                        </a:cxn>
                        <a:cxn ang="T145">
                          <a:pos x="T74" y="T75"/>
                        </a:cxn>
                        <a:cxn ang="T146">
                          <a:pos x="T76" y="T77"/>
                        </a:cxn>
                        <a:cxn ang="T147">
                          <a:pos x="T78" y="T79"/>
                        </a:cxn>
                        <a:cxn ang="T148">
                          <a:pos x="T80" y="T81"/>
                        </a:cxn>
                        <a:cxn ang="T149">
                          <a:pos x="T82" y="T83"/>
                        </a:cxn>
                        <a:cxn ang="T150">
                          <a:pos x="T84" y="T85"/>
                        </a:cxn>
                        <a:cxn ang="T151">
                          <a:pos x="T86" y="T87"/>
                        </a:cxn>
                        <a:cxn ang="T152">
                          <a:pos x="T88" y="T89"/>
                        </a:cxn>
                        <a:cxn ang="T153">
                          <a:pos x="T90" y="T91"/>
                        </a:cxn>
                        <a:cxn ang="T154">
                          <a:pos x="T92" y="T93"/>
                        </a:cxn>
                        <a:cxn ang="T155">
                          <a:pos x="T94" y="T95"/>
                        </a:cxn>
                        <a:cxn ang="T156">
                          <a:pos x="T96" y="T97"/>
                        </a:cxn>
                        <a:cxn ang="T157">
                          <a:pos x="T98" y="T99"/>
                        </a:cxn>
                        <a:cxn ang="T158">
                          <a:pos x="T100" y="T101"/>
                        </a:cxn>
                        <a:cxn ang="T159">
                          <a:pos x="T102" y="T103"/>
                        </a:cxn>
                        <a:cxn ang="T160">
                          <a:pos x="T104" y="T105"/>
                        </a:cxn>
                        <a:cxn ang="T161">
                          <a:pos x="T106" y="T107"/>
                        </a:cxn>
                      </a:cxnLst>
                      <a:rect l="0" t="0" r="r" b="b"/>
                      <a:pathLst>
                        <a:path w="180" h="142">
                          <a:moveTo>
                            <a:pt x="71" y="27"/>
                          </a:moveTo>
                          <a:lnTo>
                            <a:pt x="45" y="29"/>
                          </a:lnTo>
                          <a:lnTo>
                            <a:pt x="85" y="32"/>
                          </a:lnTo>
                          <a:lnTo>
                            <a:pt x="82" y="34"/>
                          </a:lnTo>
                          <a:lnTo>
                            <a:pt x="77" y="35"/>
                          </a:lnTo>
                          <a:lnTo>
                            <a:pt x="71" y="36"/>
                          </a:lnTo>
                          <a:lnTo>
                            <a:pt x="63" y="38"/>
                          </a:lnTo>
                          <a:lnTo>
                            <a:pt x="54" y="40"/>
                          </a:lnTo>
                          <a:lnTo>
                            <a:pt x="42" y="40"/>
                          </a:lnTo>
                          <a:lnTo>
                            <a:pt x="29" y="42"/>
                          </a:lnTo>
                          <a:lnTo>
                            <a:pt x="15" y="42"/>
                          </a:lnTo>
                          <a:lnTo>
                            <a:pt x="0" y="42"/>
                          </a:lnTo>
                          <a:lnTo>
                            <a:pt x="23" y="47"/>
                          </a:lnTo>
                          <a:lnTo>
                            <a:pt x="37" y="49"/>
                          </a:lnTo>
                          <a:lnTo>
                            <a:pt x="50" y="49"/>
                          </a:lnTo>
                          <a:lnTo>
                            <a:pt x="65" y="49"/>
                          </a:lnTo>
                          <a:lnTo>
                            <a:pt x="87" y="48"/>
                          </a:lnTo>
                          <a:lnTo>
                            <a:pt x="106" y="46"/>
                          </a:lnTo>
                          <a:lnTo>
                            <a:pt x="121" y="42"/>
                          </a:lnTo>
                          <a:lnTo>
                            <a:pt x="138" y="38"/>
                          </a:lnTo>
                          <a:lnTo>
                            <a:pt x="145" y="36"/>
                          </a:lnTo>
                          <a:lnTo>
                            <a:pt x="152" y="34"/>
                          </a:lnTo>
                          <a:lnTo>
                            <a:pt x="156" y="33"/>
                          </a:lnTo>
                          <a:lnTo>
                            <a:pt x="158" y="34"/>
                          </a:lnTo>
                          <a:lnTo>
                            <a:pt x="158" y="36"/>
                          </a:lnTo>
                          <a:lnTo>
                            <a:pt x="157" y="39"/>
                          </a:lnTo>
                          <a:lnTo>
                            <a:pt x="152" y="42"/>
                          </a:lnTo>
                          <a:lnTo>
                            <a:pt x="145" y="46"/>
                          </a:lnTo>
                          <a:lnTo>
                            <a:pt x="136" y="49"/>
                          </a:lnTo>
                          <a:lnTo>
                            <a:pt x="124" y="53"/>
                          </a:lnTo>
                          <a:lnTo>
                            <a:pt x="109" y="57"/>
                          </a:lnTo>
                          <a:lnTo>
                            <a:pt x="91" y="60"/>
                          </a:lnTo>
                          <a:lnTo>
                            <a:pt x="74" y="63"/>
                          </a:lnTo>
                          <a:lnTo>
                            <a:pt x="55" y="65"/>
                          </a:lnTo>
                          <a:lnTo>
                            <a:pt x="23" y="68"/>
                          </a:lnTo>
                          <a:lnTo>
                            <a:pt x="43" y="71"/>
                          </a:lnTo>
                          <a:lnTo>
                            <a:pt x="59" y="73"/>
                          </a:lnTo>
                          <a:lnTo>
                            <a:pt x="79" y="73"/>
                          </a:lnTo>
                          <a:lnTo>
                            <a:pt x="100" y="70"/>
                          </a:lnTo>
                          <a:lnTo>
                            <a:pt x="116" y="68"/>
                          </a:lnTo>
                          <a:lnTo>
                            <a:pt x="128" y="65"/>
                          </a:lnTo>
                          <a:lnTo>
                            <a:pt x="138" y="63"/>
                          </a:lnTo>
                          <a:lnTo>
                            <a:pt x="149" y="59"/>
                          </a:lnTo>
                          <a:lnTo>
                            <a:pt x="157" y="57"/>
                          </a:lnTo>
                          <a:lnTo>
                            <a:pt x="161" y="56"/>
                          </a:lnTo>
                          <a:lnTo>
                            <a:pt x="163" y="56"/>
                          </a:lnTo>
                          <a:lnTo>
                            <a:pt x="162" y="58"/>
                          </a:lnTo>
                          <a:lnTo>
                            <a:pt x="161" y="61"/>
                          </a:lnTo>
                          <a:lnTo>
                            <a:pt x="158" y="64"/>
                          </a:lnTo>
                          <a:lnTo>
                            <a:pt x="150" y="68"/>
                          </a:lnTo>
                          <a:lnTo>
                            <a:pt x="142" y="72"/>
                          </a:lnTo>
                          <a:lnTo>
                            <a:pt x="133" y="75"/>
                          </a:lnTo>
                          <a:lnTo>
                            <a:pt x="121" y="79"/>
                          </a:lnTo>
                          <a:lnTo>
                            <a:pt x="107" y="83"/>
                          </a:lnTo>
                          <a:lnTo>
                            <a:pt x="86" y="87"/>
                          </a:lnTo>
                          <a:lnTo>
                            <a:pt x="71" y="89"/>
                          </a:lnTo>
                          <a:lnTo>
                            <a:pt x="58" y="90"/>
                          </a:lnTo>
                          <a:lnTo>
                            <a:pt x="37" y="91"/>
                          </a:lnTo>
                          <a:lnTo>
                            <a:pt x="58" y="94"/>
                          </a:lnTo>
                          <a:lnTo>
                            <a:pt x="74" y="95"/>
                          </a:lnTo>
                          <a:lnTo>
                            <a:pt x="88" y="95"/>
                          </a:lnTo>
                          <a:lnTo>
                            <a:pt x="103" y="95"/>
                          </a:lnTo>
                          <a:lnTo>
                            <a:pt x="118" y="93"/>
                          </a:lnTo>
                          <a:lnTo>
                            <a:pt x="129" y="91"/>
                          </a:lnTo>
                          <a:lnTo>
                            <a:pt x="138" y="88"/>
                          </a:lnTo>
                          <a:lnTo>
                            <a:pt x="153" y="84"/>
                          </a:lnTo>
                          <a:lnTo>
                            <a:pt x="155" y="84"/>
                          </a:lnTo>
                          <a:lnTo>
                            <a:pt x="157" y="85"/>
                          </a:lnTo>
                          <a:lnTo>
                            <a:pt x="157" y="88"/>
                          </a:lnTo>
                          <a:lnTo>
                            <a:pt x="155" y="90"/>
                          </a:lnTo>
                          <a:lnTo>
                            <a:pt x="151" y="93"/>
                          </a:lnTo>
                          <a:lnTo>
                            <a:pt x="146" y="96"/>
                          </a:lnTo>
                          <a:lnTo>
                            <a:pt x="137" y="100"/>
                          </a:lnTo>
                          <a:lnTo>
                            <a:pt x="128" y="104"/>
                          </a:lnTo>
                          <a:lnTo>
                            <a:pt x="119" y="106"/>
                          </a:lnTo>
                          <a:lnTo>
                            <a:pt x="109" y="108"/>
                          </a:lnTo>
                          <a:lnTo>
                            <a:pt x="100" y="109"/>
                          </a:lnTo>
                          <a:lnTo>
                            <a:pt x="88" y="110"/>
                          </a:lnTo>
                          <a:lnTo>
                            <a:pt x="74" y="111"/>
                          </a:lnTo>
                          <a:lnTo>
                            <a:pt x="61" y="111"/>
                          </a:lnTo>
                          <a:lnTo>
                            <a:pt x="40" y="111"/>
                          </a:lnTo>
                          <a:lnTo>
                            <a:pt x="51" y="114"/>
                          </a:lnTo>
                          <a:lnTo>
                            <a:pt x="62" y="117"/>
                          </a:lnTo>
                          <a:lnTo>
                            <a:pt x="73" y="118"/>
                          </a:lnTo>
                          <a:lnTo>
                            <a:pt x="83" y="118"/>
                          </a:lnTo>
                          <a:lnTo>
                            <a:pt x="93" y="119"/>
                          </a:lnTo>
                          <a:lnTo>
                            <a:pt x="104" y="118"/>
                          </a:lnTo>
                          <a:lnTo>
                            <a:pt x="112" y="118"/>
                          </a:lnTo>
                          <a:lnTo>
                            <a:pt x="121" y="117"/>
                          </a:lnTo>
                          <a:lnTo>
                            <a:pt x="132" y="114"/>
                          </a:lnTo>
                          <a:lnTo>
                            <a:pt x="140" y="113"/>
                          </a:lnTo>
                          <a:lnTo>
                            <a:pt x="143" y="113"/>
                          </a:lnTo>
                          <a:lnTo>
                            <a:pt x="143" y="115"/>
                          </a:lnTo>
                          <a:lnTo>
                            <a:pt x="143" y="117"/>
                          </a:lnTo>
                          <a:lnTo>
                            <a:pt x="140" y="119"/>
                          </a:lnTo>
                          <a:lnTo>
                            <a:pt x="137" y="122"/>
                          </a:lnTo>
                          <a:lnTo>
                            <a:pt x="133" y="123"/>
                          </a:lnTo>
                          <a:lnTo>
                            <a:pt x="128" y="125"/>
                          </a:lnTo>
                          <a:lnTo>
                            <a:pt x="121" y="127"/>
                          </a:lnTo>
                          <a:lnTo>
                            <a:pt x="105" y="129"/>
                          </a:lnTo>
                          <a:lnTo>
                            <a:pt x="91" y="130"/>
                          </a:lnTo>
                          <a:lnTo>
                            <a:pt x="62" y="132"/>
                          </a:lnTo>
                          <a:lnTo>
                            <a:pt x="99" y="134"/>
                          </a:lnTo>
                          <a:lnTo>
                            <a:pt x="107" y="134"/>
                          </a:lnTo>
                          <a:lnTo>
                            <a:pt x="110" y="135"/>
                          </a:lnTo>
                          <a:lnTo>
                            <a:pt x="112" y="136"/>
                          </a:lnTo>
                          <a:lnTo>
                            <a:pt x="112" y="139"/>
                          </a:lnTo>
                          <a:lnTo>
                            <a:pt x="114" y="140"/>
                          </a:lnTo>
                          <a:lnTo>
                            <a:pt x="118" y="141"/>
                          </a:lnTo>
                          <a:lnTo>
                            <a:pt x="126" y="138"/>
                          </a:lnTo>
                          <a:lnTo>
                            <a:pt x="132" y="135"/>
                          </a:lnTo>
                          <a:lnTo>
                            <a:pt x="137" y="133"/>
                          </a:lnTo>
                          <a:lnTo>
                            <a:pt x="141" y="130"/>
                          </a:lnTo>
                          <a:lnTo>
                            <a:pt x="145" y="126"/>
                          </a:lnTo>
                          <a:lnTo>
                            <a:pt x="159" y="111"/>
                          </a:lnTo>
                          <a:lnTo>
                            <a:pt x="169" y="99"/>
                          </a:lnTo>
                          <a:lnTo>
                            <a:pt x="173" y="92"/>
                          </a:lnTo>
                          <a:lnTo>
                            <a:pt x="174" y="89"/>
                          </a:lnTo>
                          <a:lnTo>
                            <a:pt x="174" y="88"/>
                          </a:lnTo>
                          <a:lnTo>
                            <a:pt x="174" y="85"/>
                          </a:lnTo>
                          <a:lnTo>
                            <a:pt x="172" y="83"/>
                          </a:lnTo>
                          <a:lnTo>
                            <a:pt x="171" y="81"/>
                          </a:lnTo>
                          <a:lnTo>
                            <a:pt x="170" y="79"/>
                          </a:lnTo>
                          <a:lnTo>
                            <a:pt x="171" y="76"/>
                          </a:lnTo>
                          <a:lnTo>
                            <a:pt x="172" y="74"/>
                          </a:lnTo>
                          <a:lnTo>
                            <a:pt x="174" y="72"/>
                          </a:lnTo>
                          <a:lnTo>
                            <a:pt x="175" y="70"/>
                          </a:lnTo>
                          <a:lnTo>
                            <a:pt x="177" y="68"/>
                          </a:lnTo>
                          <a:lnTo>
                            <a:pt x="179" y="66"/>
                          </a:lnTo>
                          <a:lnTo>
                            <a:pt x="179" y="63"/>
                          </a:lnTo>
                          <a:lnTo>
                            <a:pt x="177" y="60"/>
                          </a:lnTo>
                          <a:lnTo>
                            <a:pt x="175" y="58"/>
                          </a:lnTo>
                          <a:lnTo>
                            <a:pt x="174" y="56"/>
                          </a:lnTo>
                          <a:lnTo>
                            <a:pt x="172" y="54"/>
                          </a:lnTo>
                          <a:lnTo>
                            <a:pt x="171" y="52"/>
                          </a:lnTo>
                          <a:lnTo>
                            <a:pt x="172" y="50"/>
                          </a:lnTo>
                          <a:lnTo>
                            <a:pt x="174" y="47"/>
                          </a:lnTo>
                          <a:lnTo>
                            <a:pt x="177" y="45"/>
                          </a:lnTo>
                          <a:lnTo>
                            <a:pt x="177" y="42"/>
                          </a:lnTo>
                          <a:lnTo>
                            <a:pt x="177" y="39"/>
                          </a:lnTo>
                          <a:lnTo>
                            <a:pt x="176" y="36"/>
                          </a:lnTo>
                          <a:lnTo>
                            <a:pt x="174" y="34"/>
                          </a:lnTo>
                          <a:lnTo>
                            <a:pt x="173" y="32"/>
                          </a:lnTo>
                          <a:lnTo>
                            <a:pt x="172" y="30"/>
                          </a:lnTo>
                          <a:lnTo>
                            <a:pt x="172" y="27"/>
                          </a:lnTo>
                          <a:lnTo>
                            <a:pt x="174" y="24"/>
                          </a:lnTo>
                          <a:lnTo>
                            <a:pt x="175" y="23"/>
                          </a:lnTo>
                          <a:lnTo>
                            <a:pt x="177" y="21"/>
                          </a:lnTo>
                          <a:lnTo>
                            <a:pt x="179" y="18"/>
                          </a:lnTo>
                          <a:lnTo>
                            <a:pt x="179" y="16"/>
                          </a:lnTo>
                          <a:lnTo>
                            <a:pt x="178" y="14"/>
                          </a:lnTo>
                          <a:lnTo>
                            <a:pt x="176" y="12"/>
                          </a:lnTo>
                          <a:lnTo>
                            <a:pt x="174" y="9"/>
                          </a:lnTo>
                          <a:lnTo>
                            <a:pt x="173" y="6"/>
                          </a:lnTo>
                          <a:lnTo>
                            <a:pt x="173" y="0"/>
                          </a:lnTo>
                          <a:lnTo>
                            <a:pt x="155" y="10"/>
                          </a:lnTo>
                          <a:lnTo>
                            <a:pt x="143" y="14"/>
                          </a:lnTo>
                          <a:lnTo>
                            <a:pt x="131" y="17"/>
                          </a:lnTo>
                          <a:lnTo>
                            <a:pt x="116" y="21"/>
                          </a:lnTo>
                          <a:lnTo>
                            <a:pt x="102" y="23"/>
                          </a:lnTo>
                          <a:lnTo>
                            <a:pt x="89" y="25"/>
                          </a:lnTo>
                          <a:lnTo>
                            <a:pt x="71" y="27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1" name="Group 25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29" y="1834"/>
                      <a:ext cx="104" cy="163"/>
                      <a:chOff x="3248" y="1816"/>
                      <a:chExt cx="54" cy="90"/>
                    </a:xfrm>
                  </p:grpSpPr>
                  <p:sp>
                    <p:nvSpPr>
                      <p:cNvPr id="242" name="Freeform 25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58" y="1840"/>
                        <a:ext cx="42" cy="17"/>
                      </a:xfrm>
                      <a:custGeom>
                        <a:avLst/>
                        <a:gdLst>
                          <a:gd name="T0" fmla="*/ 41 w 42"/>
                          <a:gd name="T1" fmla="*/ 2 h 17"/>
                          <a:gd name="T2" fmla="*/ 37 w 42"/>
                          <a:gd name="T3" fmla="*/ 0 h 17"/>
                          <a:gd name="T4" fmla="*/ 24 w 42"/>
                          <a:gd name="T5" fmla="*/ 5 h 17"/>
                          <a:gd name="T6" fmla="*/ 12 w 42"/>
                          <a:gd name="T7" fmla="*/ 10 h 17"/>
                          <a:gd name="T8" fmla="*/ 0 w 42"/>
                          <a:gd name="T9" fmla="*/ 13 h 17"/>
                          <a:gd name="T10" fmla="*/ 2 w 42"/>
                          <a:gd name="T11" fmla="*/ 16 h 17"/>
                          <a:gd name="T12" fmla="*/ 10 w 42"/>
                          <a:gd name="T13" fmla="*/ 16 h 17"/>
                          <a:gd name="T14" fmla="*/ 21 w 42"/>
                          <a:gd name="T15" fmla="*/ 14 h 17"/>
                          <a:gd name="T16" fmla="*/ 32 w 42"/>
                          <a:gd name="T17" fmla="*/ 8 h 17"/>
                          <a:gd name="T18" fmla="*/ 41 w 42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2" h="17">
                            <a:moveTo>
                              <a:pt x="41" y="2"/>
                            </a:moveTo>
                            <a:lnTo>
                              <a:pt x="37" y="0"/>
                            </a:lnTo>
                            <a:lnTo>
                              <a:pt x="24" y="5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21" y="14"/>
                            </a:lnTo>
                            <a:lnTo>
                              <a:pt x="32" y="8"/>
                            </a:lnTo>
                            <a:lnTo>
                              <a:pt x="41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3" name="Freeform 25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6" y="1863"/>
                        <a:ext cx="36" cy="17"/>
                      </a:xfrm>
                      <a:custGeom>
                        <a:avLst/>
                        <a:gdLst>
                          <a:gd name="T0" fmla="*/ 35 w 36"/>
                          <a:gd name="T1" fmla="*/ 2 h 17"/>
                          <a:gd name="T2" fmla="*/ 33 w 36"/>
                          <a:gd name="T3" fmla="*/ 0 h 17"/>
                          <a:gd name="T4" fmla="*/ 21 w 36"/>
                          <a:gd name="T5" fmla="*/ 6 h 17"/>
                          <a:gd name="T6" fmla="*/ 11 w 36"/>
                          <a:gd name="T7" fmla="*/ 10 h 17"/>
                          <a:gd name="T8" fmla="*/ 0 w 36"/>
                          <a:gd name="T9" fmla="*/ 13 h 17"/>
                          <a:gd name="T10" fmla="*/ 2 w 36"/>
                          <a:gd name="T11" fmla="*/ 16 h 17"/>
                          <a:gd name="T12" fmla="*/ 10 w 36"/>
                          <a:gd name="T13" fmla="*/ 16 h 17"/>
                          <a:gd name="T14" fmla="*/ 18 w 36"/>
                          <a:gd name="T15" fmla="*/ 14 h 17"/>
                          <a:gd name="T16" fmla="*/ 26 w 36"/>
                          <a:gd name="T17" fmla="*/ 9 h 17"/>
                          <a:gd name="T18" fmla="*/ 35 w 36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6" h="17">
                            <a:moveTo>
                              <a:pt x="35" y="2"/>
                            </a:moveTo>
                            <a:lnTo>
                              <a:pt x="33" y="0"/>
                            </a:lnTo>
                            <a:lnTo>
                              <a:pt x="21" y="6"/>
                            </a:lnTo>
                            <a:lnTo>
                              <a:pt x="11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18" y="14"/>
                            </a:lnTo>
                            <a:lnTo>
                              <a:pt x="26" y="9"/>
                            </a:lnTo>
                            <a:lnTo>
                              <a:pt x="35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4" name="Freeform 25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3" y="1889"/>
                        <a:ext cx="38" cy="17"/>
                      </a:xfrm>
                      <a:custGeom>
                        <a:avLst/>
                        <a:gdLst>
                          <a:gd name="T0" fmla="*/ 37 w 38"/>
                          <a:gd name="T1" fmla="*/ 2 h 17"/>
                          <a:gd name="T2" fmla="*/ 34 w 38"/>
                          <a:gd name="T3" fmla="*/ 0 h 17"/>
                          <a:gd name="T4" fmla="*/ 23 w 38"/>
                          <a:gd name="T5" fmla="*/ 6 h 17"/>
                          <a:gd name="T6" fmla="*/ 12 w 38"/>
                          <a:gd name="T7" fmla="*/ 10 h 17"/>
                          <a:gd name="T8" fmla="*/ 0 w 38"/>
                          <a:gd name="T9" fmla="*/ 13 h 17"/>
                          <a:gd name="T10" fmla="*/ 2 w 38"/>
                          <a:gd name="T11" fmla="*/ 16 h 17"/>
                          <a:gd name="T12" fmla="*/ 10 w 38"/>
                          <a:gd name="T13" fmla="*/ 15 h 17"/>
                          <a:gd name="T14" fmla="*/ 20 w 38"/>
                          <a:gd name="T15" fmla="*/ 13 h 17"/>
                          <a:gd name="T16" fmla="*/ 30 w 38"/>
                          <a:gd name="T17" fmla="*/ 8 h 17"/>
                          <a:gd name="T18" fmla="*/ 37 w 38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8" h="17">
                            <a:moveTo>
                              <a:pt x="37" y="2"/>
                            </a:moveTo>
                            <a:lnTo>
                              <a:pt x="34" y="0"/>
                            </a:lnTo>
                            <a:lnTo>
                              <a:pt x="23" y="6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0" y="8"/>
                            </a:lnTo>
                            <a:lnTo>
                              <a:pt x="37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5" name="Freeform 25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48" y="1816"/>
                        <a:ext cx="43" cy="17"/>
                      </a:xfrm>
                      <a:custGeom>
                        <a:avLst/>
                        <a:gdLst>
                          <a:gd name="T0" fmla="*/ 42 w 43"/>
                          <a:gd name="T1" fmla="*/ 2 h 17"/>
                          <a:gd name="T2" fmla="*/ 37 w 43"/>
                          <a:gd name="T3" fmla="*/ 0 h 17"/>
                          <a:gd name="T4" fmla="*/ 23 w 43"/>
                          <a:gd name="T5" fmla="*/ 5 h 17"/>
                          <a:gd name="T6" fmla="*/ 12 w 43"/>
                          <a:gd name="T7" fmla="*/ 9 h 17"/>
                          <a:gd name="T8" fmla="*/ 0 w 43"/>
                          <a:gd name="T9" fmla="*/ 12 h 17"/>
                          <a:gd name="T10" fmla="*/ 2 w 43"/>
                          <a:gd name="T11" fmla="*/ 16 h 17"/>
                          <a:gd name="T12" fmla="*/ 10 w 43"/>
                          <a:gd name="T13" fmla="*/ 15 h 17"/>
                          <a:gd name="T14" fmla="*/ 20 w 43"/>
                          <a:gd name="T15" fmla="*/ 13 h 17"/>
                          <a:gd name="T16" fmla="*/ 31 w 43"/>
                          <a:gd name="T17" fmla="*/ 9 h 17"/>
                          <a:gd name="T18" fmla="*/ 42 w 43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3" h="17">
                            <a:moveTo>
                              <a:pt x="42" y="2"/>
                            </a:moveTo>
                            <a:lnTo>
                              <a:pt x="37" y="0"/>
                            </a:lnTo>
                            <a:lnTo>
                              <a:pt x="23" y="5"/>
                            </a:lnTo>
                            <a:lnTo>
                              <a:pt x="12" y="9"/>
                            </a:lnTo>
                            <a:lnTo>
                              <a:pt x="0" y="12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1" y="9"/>
                            </a:lnTo>
                            <a:lnTo>
                              <a:pt x="42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231" name="Freeform 257"/>
                  <p:cNvSpPr>
                    <a:spLocks/>
                  </p:cNvSpPr>
                  <p:nvPr/>
                </p:nvSpPr>
                <p:spPr bwMode="auto">
                  <a:xfrm>
                    <a:off x="6480" y="720"/>
                    <a:ext cx="958" cy="1079"/>
                  </a:xfrm>
                  <a:custGeom>
                    <a:avLst/>
                    <a:gdLst>
                      <a:gd name="T0" fmla="*/ 4994 w 494"/>
                      <a:gd name="T1" fmla="*/ 6227 h 594"/>
                      <a:gd name="T2" fmla="*/ 5048 w 494"/>
                      <a:gd name="T3" fmla="*/ 6174 h 594"/>
                      <a:gd name="T4" fmla="*/ 5077 w 494"/>
                      <a:gd name="T5" fmla="*/ 6131 h 594"/>
                      <a:gd name="T6" fmla="*/ 5118 w 494"/>
                      <a:gd name="T7" fmla="*/ 5989 h 594"/>
                      <a:gd name="T8" fmla="*/ 5389 w 494"/>
                      <a:gd name="T9" fmla="*/ 4946 h 594"/>
                      <a:gd name="T10" fmla="*/ 5585 w 494"/>
                      <a:gd name="T11" fmla="*/ 4574 h 594"/>
                      <a:gd name="T12" fmla="*/ 5769 w 494"/>
                      <a:gd name="T13" fmla="*/ 4309 h 594"/>
                      <a:gd name="T14" fmla="*/ 6126 w 494"/>
                      <a:gd name="T15" fmla="*/ 3920 h 594"/>
                      <a:gd name="T16" fmla="*/ 6475 w 494"/>
                      <a:gd name="T17" fmla="*/ 3531 h 594"/>
                      <a:gd name="T18" fmla="*/ 6731 w 494"/>
                      <a:gd name="T19" fmla="*/ 3172 h 594"/>
                      <a:gd name="T20" fmla="*/ 6886 w 494"/>
                      <a:gd name="T21" fmla="*/ 2812 h 594"/>
                      <a:gd name="T22" fmla="*/ 6972 w 494"/>
                      <a:gd name="T23" fmla="*/ 2349 h 594"/>
                      <a:gd name="T24" fmla="*/ 6912 w 494"/>
                      <a:gd name="T25" fmla="*/ 1936 h 594"/>
                      <a:gd name="T26" fmla="*/ 6762 w 494"/>
                      <a:gd name="T27" fmla="*/ 1535 h 594"/>
                      <a:gd name="T28" fmla="*/ 6522 w 494"/>
                      <a:gd name="T29" fmla="*/ 1161 h 594"/>
                      <a:gd name="T30" fmla="*/ 6097 w 494"/>
                      <a:gd name="T31" fmla="*/ 785 h 594"/>
                      <a:gd name="T32" fmla="*/ 5645 w 494"/>
                      <a:gd name="T33" fmla="*/ 509 h 594"/>
                      <a:gd name="T34" fmla="*/ 5077 w 494"/>
                      <a:gd name="T35" fmla="*/ 263 h 594"/>
                      <a:gd name="T36" fmla="*/ 4396 w 494"/>
                      <a:gd name="T37" fmla="*/ 80 h 594"/>
                      <a:gd name="T38" fmla="*/ 3844 w 494"/>
                      <a:gd name="T39" fmla="*/ 0 h 594"/>
                      <a:gd name="T40" fmla="*/ 3223 w 494"/>
                      <a:gd name="T41" fmla="*/ 0 h 594"/>
                      <a:gd name="T42" fmla="*/ 2686 w 494"/>
                      <a:gd name="T43" fmla="*/ 53 h 594"/>
                      <a:gd name="T44" fmla="*/ 2166 w 494"/>
                      <a:gd name="T45" fmla="*/ 162 h 594"/>
                      <a:gd name="T46" fmla="*/ 1714 w 494"/>
                      <a:gd name="T47" fmla="*/ 316 h 594"/>
                      <a:gd name="T48" fmla="*/ 1249 w 494"/>
                      <a:gd name="T49" fmla="*/ 534 h 594"/>
                      <a:gd name="T50" fmla="*/ 832 w 494"/>
                      <a:gd name="T51" fmla="*/ 799 h 594"/>
                      <a:gd name="T52" fmla="*/ 481 w 494"/>
                      <a:gd name="T53" fmla="*/ 1092 h 594"/>
                      <a:gd name="T54" fmla="*/ 169 w 494"/>
                      <a:gd name="T55" fmla="*/ 1511 h 594"/>
                      <a:gd name="T56" fmla="*/ 16 w 494"/>
                      <a:gd name="T57" fmla="*/ 1947 h 594"/>
                      <a:gd name="T58" fmla="*/ 0 w 494"/>
                      <a:gd name="T59" fmla="*/ 2332 h 594"/>
                      <a:gd name="T60" fmla="*/ 45 w 494"/>
                      <a:gd name="T61" fmla="*/ 2745 h 594"/>
                      <a:gd name="T62" fmla="*/ 196 w 494"/>
                      <a:gd name="T63" fmla="*/ 3157 h 594"/>
                      <a:gd name="T64" fmla="*/ 481 w 494"/>
                      <a:gd name="T65" fmla="*/ 3548 h 594"/>
                      <a:gd name="T66" fmla="*/ 816 w 494"/>
                      <a:gd name="T67" fmla="*/ 3933 h 594"/>
                      <a:gd name="T68" fmla="*/ 1274 w 494"/>
                      <a:gd name="T69" fmla="*/ 4454 h 594"/>
                      <a:gd name="T70" fmla="*/ 1474 w 494"/>
                      <a:gd name="T71" fmla="*/ 4748 h 594"/>
                      <a:gd name="T72" fmla="*/ 1613 w 494"/>
                      <a:gd name="T73" fmla="*/ 5081 h 594"/>
                      <a:gd name="T74" fmla="*/ 1714 w 494"/>
                      <a:gd name="T75" fmla="*/ 5564 h 594"/>
                      <a:gd name="T76" fmla="*/ 1809 w 494"/>
                      <a:gd name="T77" fmla="*/ 5976 h 594"/>
                      <a:gd name="T78" fmla="*/ 1866 w 494"/>
                      <a:gd name="T79" fmla="*/ 6143 h 594"/>
                      <a:gd name="T80" fmla="*/ 1895 w 494"/>
                      <a:gd name="T81" fmla="*/ 6174 h 594"/>
                      <a:gd name="T82" fmla="*/ 1978 w 494"/>
                      <a:gd name="T83" fmla="*/ 6240 h 594"/>
                      <a:gd name="T84" fmla="*/ 2182 w 494"/>
                      <a:gd name="T85" fmla="*/ 6320 h 594"/>
                      <a:gd name="T86" fmla="*/ 2422 w 494"/>
                      <a:gd name="T87" fmla="*/ 6372 h 594"/>
                      <a:gd name="T88" fmla="*/ 2686 w 494"/>
                      <a:gd name="T89" fmla="*/ 6414 h 594"/>
                      <a:gd name="T90" fmla="*/ 2952 w 494"/>
                      <a:gd name="T91" fmla="*/ 6438 h 594"/>
                      <a:gd name="T92" fmla="*/ 3223 w 494"/>
                      <a:gd name="T93" fmla="*/ 6445 h 594"/>
                      <a:gd name="T94" fmla="*/ 3464 w 494"/>
                      <a:gd name="T95" fmla="*/ 6454 h 594"/>
                      <a:gd name="T96" fmla="*/ 3749 w 494"/>
                      <a:gd name="T97" fmla="*/ 6445 h 594"/>
                      <a:gd name="T98" fmla="*/ 4020 w 494"/>
                      <a:gd name="T99" fmla="*/ 6438 h 594"/>
                      <a:gd name="T100" fmla="*/ 4272 w 494"/>
                      <a:gd name="T101" fmla="*/ 6401 h 594"/>
                      <a:gd name="T102" fmla="*/ 4513 w 494"/>
                      <a:gd name="T103" fmla="*/ 6372 h 594"/>
                      <a:gd name="T104" fmla="*/ 4742 w 494"/>
                      <a:gd name="T105" fmla="*/ 6320 h 594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94" h="594">
                        <a:moveTo>
                          <a:pt x="345" y="577"/>
                        </a:moveTo>
                        <a:lnTo>
                          <a:pt x="349" y="574"/>
                        </a:lnTo>
                        <a:lnTo>
                          <a:pt x="353" y="572"/>
                        </a:lnTo>
                        <a:lnTo>
                          <a:pt x="354" y="570"/>
                        </a:lnTo>
                        <a:lnTo>
                          <a:pt x="356" y="568"/>
                        </a:lnTo>
                        <a:lnTo>
                          <a:pt x="357" y="567"/>
                        </a:lnTo>
                        <a:lnTo>
                          <a:pt x="358" y="566"/>
                        </a:lnTo>
                        <a:lnTo>
                          <a:pt x="358" y="565"/>
                        </a:lnTo>
                        <a:lnTo>
                          <a:pt x="359" y="563"/>
                        </a:lnTo>
                        <a:lnTo>
                          <a:pt x="360" y="561"/>
                        </a:lnTo>
                        <a:lnTo>
                          <a:pt x="360" y="559"/>
                        </a:lnTo>
                        <a:lnTo>
                          <a:pt x="362" y="550"/>
                        </a:lnTo>
                        <a:lnTo>
                          <a:pt x="376" y="473"/>
                        </a:lnTo>
                        <a:lnTo>
                          <a:pt x="379" y="462"/>
                        </a:lnTo>
                        <a:lnTo>
                          <a:pt x="381" y="454"/>
                        </a:lnTo>
                        <a:lnTo>
                          <a:pt x="385" y="443"/>
                        </a:lnTo>
                        <a:lnTo>
                          <a:pt x="390" y="431"/>
                        </a:lnTo>
                        <a:lnTo>
                          <a:pt x="395" y="420"/>
                        </a:lnTo>
                        <a:lnTo>
                          <a:pt x="400" y="411"/>
                        </a:lnTo>
                        <a:lnTo>
                          <a:pt x="404" y="403"/>
                        </a:lnTo>
                        <a:lnTo>
                          <a:pt x="408" y="396"/>
                        </a:lnTo>
                        <a:lnTo>
                          <a:pt x="416" y="383"/>
                        </a:lnTo>
                        <a:lnTo>
                          <a:pt x="424" y="371"/>
                        </a:lnTo>
                        <a:lnTo>
                          <a:pt x="433" y="360"/>
                        </a:lnTo>
                        <a:lnTo>
                          <a:pt x="439" y="351"/>
                        </a:lnTo>
                        <a:lnTo>
                          <a:pt x="451" y="335"/>
                        </a:lnTo>
                        <a:lnTo>
                          <a:pt x="458" y="324"/>
                        </a:lnTo>
                        <a:lnTo>
                          <a:pt x="465" y="314"/>
                        </a:lnTo>
                        <a:lnTo>
                          <a:pt x="470" y="304"/>
                        </a:lnTo>
                        <a:lnTo>
                          <a:pt x="476" y="291"/>
                        </a:lnTo>
                        <a:lnTo>
                          <a:pt x="480" y="280"/>
                        </a:lnTo>
                        <a:lnTo>
                          <a:pt x="484" y="268"/>
                        </a:lnTo>
                        <a:lnTo>
                          <a:pt x="487" y="258"/>
                        </a:lnTo>
                        <a:lnTo>
                          <a:pt x="490" y="247"/>
                        </a:lnTo>
                        <a:lnTo>
                          <a:pt x="492" y="232"/>
                        </a:lnTo>
                        <a:lnTo>
                          <a:pt x="493" y="216"/>
                        </a:lnTo>
                        <a:lnTo>
                          <a:pt x="493" y="201"/>
                        </a:lnTo>
                        <a:lnTo>
                          <a:pt x="491" y="189"/>
                        </a:lnTo>
                        <a:lnTo>
                          <a:pt x="489" y="178"/>
                        </a:lnTo>
                        <a:lnTo>
                          <a:pt x="487" y="167"/>
                        </a:lnTo>
                        <a:lnTo>
                          <a:pt x="483" y="154"/>
                        </a:lnTo>
                        <a:lnTo>
                          <a:pt x="478" y="141"/>
                        </a:lnTo>
                        <a:lnTo>
                          <a:pt x="473" y="129"/>
                        </a:lnTo>
                        <a:lnTo>
                          <a:pt x="468" y="117"/>
                        </a:lnTo>
                        <a:lnTo>
                          <a:pt x="461" y="107"/>
                        </a:lnTo>
                        <a:lnTo>
                          <a:pt x="451" y="94"/>
                        </a:lnTo>
                        <a:lnTo>
                          <a:pt x="441" y="82"/>
                        </a:lnTo>
                        <a:lnTo>
                          <a:pt x="431" y="72"/>
                        </a:lnTo>
                        <a:lnTo>
                          <a:pt x="421" y="63"/>
                        </a:lnTo>
                        <a:lnTo>
                          <a:pt x="411" y="55"/>
                        </a:lnTo>
                        <a:lnTo>
                          <a:pt x="399" y="47"/>
                        </a:lnTo>
                        <a:lnTo>
                          <a:pt x="388" y="39"/>
                        </a:lnTo>
                        <a:lnTo>
                          <a:pt x="374" y="32"/>
                        </a:lnTo>
                        <a:lnTo>
                          <a:pt x="359" y="24"/>
                        </a:lnTo>
                        <a:lnTo>
                          <a:pt x="344" y="17"/>
                        </a:lnTo>
                        <a:lnTo>
                          <a:pt x="327" y="12"/>
                        </a:lnTo>
                        <a:lnTo>
                          <a:pt x="311" y="7"/>
                        </a:lnTo>
                        <a:lnTo>
                          <a:pt x="299" y="5"/>
                        </a:lnTo>
                        <a:lnTo>
                          <a:pt x="285" y="2"/>
                        </a:lnTo>
                        <a:lnTo>
                          <a:pt x="272" y="0"/>
                        </a:lnTo>
                        <a:lnTo>
                          <a:pt x="257" y="0"/>
                        </a:lnTo>
                        <a:lnTo>
                          <a:pt x="243" y="0"/>
                        </a:lnTo>
                        <a:lnTo>
                          <a:pt x="228" y="0"/>
                        </a:lnTo>
                        <a:lnTo>
                          <a:pt x="215" y="0"/>
                        </a:lnTo>
                        <a:lnTo>
                          <a:pt x="201" y="3"/>
                        </a:lnTo>
                        <a:lnTo>
                          <a:pt x="190" y="5"/>
                        </a:lnTo>
                        <a:lnTo>
                          <a:pt x="177" y="8"/>
                        </a:lnTo>
                        <a:lnTo>
                          <a:pt x="164" y="11"/>
                        </a:lnTo>
                        <a:lnTo>
                          <a:pt x="153" y="15"/>
                        </a:lnTo>
                        <a:lnTo>
                          <a:pt x="142" y="19"/>
                        </a:lnTo>
                        <a:lnTo>
                          <a:pt x="132" y="24"/>
                        </a:lnTo>
                        <a:lnTo>
                          <a:pt x="121" y="29"/>
                        </a:lnTo>
                        <a:lnTo>
                          <a:pt x="111" y="35"/>
                        </a:lnTo>
                        <a:lnTo>
                          <a:pt x="99" y="42"/>
                        </a:lnTo>
                        <a:lnTo>
                          <a:pt x="88" y="49"/>
                        </a:lnTo>
                        <a:lnTo>
                          <a:pt x="79" y="56"/>
                        </a:lnTo>
                        <a:lnTo>
                          <a:pt x="69" y="64"/>
                        </a:lnTo>
                        <a:lnTo>
                          <a:pt x="59" y="73"/>
                        </a:lnTo>
                        <a:lnTo>
                          <a:pt x="50" y="81"/>
                        </a:lnTo>
                        <a:lnTo>
                          <a:pt x="42" y="89"/>
                        </a:lnTo>
                        <a:lnTo>
                          <a:pt x="34" y="100"/>
                        </a:lnTo>
                        <a:lnTo>
                          <a:pt x="25" y="112"/>
                        </a:lnTo>
                        <a:lnTo>
                          <a:pt x="17" y="126"/>
                        </a:lnTo>
                        <a:lnTo>
                          <a:pt x="12" y="139"/>
                        </a:lnTo>
                        <a:lnTo>
                          <a:pt x="8" y="153"/>
                        </a:lnTo>
                        <a:lnTo>
                          <a:pt x="3" y="166"/>
                        </a:lnTo>
                        <a:lnTo>
                          <a:pt x="1" y="179"/>
                        </a:lnTo>
                        <a:lnTo>
                          <a:pt x="0" y="191"/>
                        </a:lnTo>
                        <a:lnTo>
                          <a:pt x="0" y="203"/>
                        </a:lnTo>
                        <a:lnTo>
                          <a:pt x="0" y="214"/>
                        </a:lnTo>
                        <a:lnTo>
                          <a:pt x="0" y="227"/>
                        </a:lnTo>
                        <a:lnTo>
                          <a:pt x="0" y="238"/>
                        </a:lnTo>
                        <a:lnTo>
                          <a:pt x="3" y="252"/>
                        </a:lnTo>
                        <a:lnTo>
                          <a:pt x="5" y="264"/>
                        </a:lnTo>
                        <a:lnTo>
                          <a:pt x="9" y="277"/>
                        </a:lnTo>
                        <a:lnTo>
                          <a:pt x="14" y="290"/>
                        </a:lnTo>
                        <a:lnTo>
                          <a:pt x="20" y="303"/>
                        </a:lnTo>
                        <a:lnTo>
                          <a:pt x="27" y="314"/>
                        </a:lnTo>
                        <a:lnTo>
                          <a:pt x="34" y="326"/>
                        </a:lnTo>
                        <a:lnTo>
                          <a:pt x="43" y="338"/>
                        </a:lnTo>
                        <a:lnTo>
                          <a:pt x="50" y="349"/>
                        </a:lnTo>
                        <a:lnTo>
                          <a:pt x="58" y="361"/>
                        </a:lnTo>
                        <a:lnTo>
                          <a:pt x="66" y="373"/>
                        </a:lnTo>
                        <a:lnTo>
                          <a:pt x="78" y="390"/>
                        </a:lnTo>
                        <a:lnTo>
                          <a:pt x="90" y="409"/>
                        </a:lnTo>
                        <a:lnTo>
                          <a:pt x="96" y="418"/>
                        </a:lnTo>
                        <a:lnTo>
                          <a:pt x="100" y="426"/>
                        </a:lnTo>
                        <a:lnTo>
                          <a:pt x="104" y="436"/>
                        </a:lnTo>
                        <a:lnTo>
                          <a:pt x="108" y="446"/>
                        </a:lnTo>
                        <a:lnTo>
                          <a:pt x="111" y="456"/>
                        </a:lnTo>
                        <a:lnTo>
                          <a:pt x="114" y="467"/>
                        </a:lnTo>
                        <a:lnTo>
                          <a:pt x="116" y="482"/>
                        </a:lnTo>
                        <a:lnTo>
                          <a:pt x="120" y="498"/>
                        </a:lnTo>
                        <a:lnTo>
                          <a:pt x="121" y="511"/>
                        </a:lnTo>
                        <a:lnTo>
                          <a:pt x="124" y="527"/>
                        </a:lnTo>
                        <a:lnTo>
                          <a:pt x="126" y="539"/>
                        </a:lnTo>
                        <a:lnTo>
                          <a:pt x="128" y="549"/>
                        </a:lnTo>
                        <a:lnTo>
                          <a:pt x="130" y="559"/>
                        </a:lnTo>
                        <a:lnTo>
                          <a:pt x="132" y="561"/>
                        </a:lnTo>
                        <a:lnTo>
                          <a:pt x="132" y="564"/>
                        </a:lnTo>
                        <a:lnTo>
                          <a:pt x="132" y="565"/>
                        </a:lnTo>
                        <a:lnTo>
                          <a:pt x="133" y="566"/>
                        </a:lnTo>
                        <a:lnTo>
                          <a:pt x="134" y="567"/>
                        </a:lnTo>
                        <a:lnTo>
                          <a:pt x="136" y="569"/>
                        </a:lnTo>
                        <a:lnTo>
                          <a:pt x="138" y="571"/>
                        </a:lnTo>
                        <a:lnTo>
                          <a:pt x="140" y="573"/>
                        </a:lnTo>
                        <a:lnTo>
                          <a:pt x="144" y="576"/>
                        </a:lnTo>
                        <a:lnTo>
                          <a:pt x="148" y="577"/>
                        </a:lnTo>
                        <a:lnTo>
                          <a:pt x="154" y="580"/>
                        </a:lnTo>
                        <a:lnTo>
                          <a:pt x="160" y="582"/>
                        </a:lnTo>
                        <a:lnTo>
                          <a:pt x="166" y="584"/>
                        </a:lnTo>
                        <a:lnTo>
                          <a:pt x="171" y="585"/>
                        </a:lnTo>
                        <a:lnTo>
                          <a:pt x="176" y="586"/>
                        </a:lnTo>
                        <a:lnTo>
                          <a:pt x="183" y="587"/>
                        </a:lnTo>
                        <a:lnTo>
                          <a:pt x="190" y="589"/>
                        </a:lnTo>
                        <a:lnTo>
                          <a:pt x="195" y="589"/>
                        </a:lnTo>
                        <a:lnTo>
                          <a:pt x="202" y="590"/>
                        </a:lnTo>
                        <a:lnTo>
                          <a:pt x="209" y="591"/>
                        </a:lnTo>
                        <a:lnTo>
                          <a:pt x="215" y="592"/>
                        </a:lnTo>
                        <a:lnTo>
                          <a:pt x="221" y="592"/>
                        </a:lnTo>
                        <a:lnTo>
                          <a:pt x="228" y="592"/>
                        </a:lnTo>
                        <a:lnTo>
                          <a:pt x="234" y="593"/>
                        </a:lnTo>
                        <a:lnTo>
                          <a:pt x="240" y="593"/>
                        </a:lnTo>
                        <a:lnTo>
                          <a:pt x="245" y="593"/>
                        </a:lnTo>
                        <a:lnTo>
                          <a:pt x="251" y="593"/>
                        </a:lnTo>
                        <a:lnTo>
                          <a:pt x="259" y="593"/>
                        </a:lnTo>
                        <a:lnTo>
                          <a:pt x="265" y="592"/>
                        </a:lnTo>
                        <a:lnTo>
                          <a:pt x="270" y="592"/>
                        </a:lnTo>
                        <a:lnTo>
                          <a:pt x="277" y="592"/>
                        </a:lnTo>
                        <a:lnTo>
                          <a:pt x="284" y="591"/>
                        </a:lnTo>
                        <a:lnTo>
                          <a:pt x="290" y="590"/>
                        </a:lnTo>
                        <a:lnTo>
                          <a:pt x="297" y="589"/>
                        </a:lnTo>
                        <a:lnTo>
                          <a:pt x="302" y="588"/>
                        </a:lnTo>
                        <a:lnTo>
                          <a:pt x="308" y="587"/>
                        </a:lnTo>
                        <a:lnTo>
                          <a:pt x="314" y="586"/>
                        </a:lnTo>
                        <a:lnTo>
                          <a:pt x="319" y="585"/>
                        </a:lnTo>
                        <a:lnTo>
                          <a:pt x="325" y="584"/>
                        </a:lnTo>
                        <a:lnTo>
                          <a:pt x="330" y="582"/>
                        </a:lnTo>
                        <a:lnTo>
                          <a:pt x="335" y="580"/>
                        </a:lnTo>
                        <a:lnTo>
                          <a:pt x="340" y="578"/>
                        </a:lnTo>
                        <a:lnTo>
                          <a:pt x="345" y="577"/>
                        </a:lnTo>
                      </a:path>
                    </a:pathLst>
                  </a:custGeom>
                  <a:solidFill>
                    <a:schemeClr val="tx1"/>
                  </a:solidFill>
                  <a:ln w="12700" cap="rnd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2" name="Freeform 258"/>
                  <p:cNvSpPr>
                    <a:spLocks/>
                  </p:cNvSpPr>
                  <p:nvPr/>
                </p:nvSpPr>
                <p:spPr bwMode="auto">
                  <a:xfrm>
                    <a:off x="7149" y="856"/>
                    <a:ext cx="163" cy="162"/>
                  </a:xfrm>
                  <a:custGeom>
                    <a:avLst/>
                    <a:gdLst>
                      <a:gd name="T0" fmla="*/ 0 w 84"/>
                      <a:gd name="T1" fmla="*/ 0 h 89"/>
                      <a:gd name="T2" fmla="*/ 312 w 84"/>
                      <a:gd name="T3" fmla="*/ 96 h 89"/>
                      <a:gd name="T4" fmla="*/ 600 w 84"/>
                      <a:gd name="T5" fmla="*/ 211 h 89"/>
                      <a:gd name="T6" fmla="*/ 809 w 84"/>
                      <a:gd name="T7" fmla="*/ 331 h 89"/>
                      <a:gd name="T8" fmla="*/ 949 w 84"/>
                      <a:gd name="T9" fmla="*/ 453 h 89"/>
                      <a:gd name="T10" fmla="*/ 1050 w 84"/>
                      <a:gd name="T11" fmla="*/ 573 h 89"/>
                      <a:gd name="T12" fmla="*/ 1118 w 84"/>
                      <a:gd name="T13" fmla="*/ 683 h 89"/>
                      <a:gd name="T14" fmla="*/ 1174 w 84"/>
                      <a:gd name="T15" fmla="*/ 801 h 89"/>
                      <a:gd name="T16" fmla="*/ 768 w 84"/>
                      <a:gd name="T17" fmla="*/ 965 h 89"/>
                      <a:gd name="T18" fmla="*/ 708 w 84"/>
                      <a:gd name="T19" fmla="*/ 801 h 89"/>
                      <a:gd name="T20" fmla="*/ 652 w 84"/>
                      <a:gd name="T21" fmla="*/ 639 h 89"/>
                      <a:gd name="T22" fmla="*/ 553 w 84"/>
                      <a:gd name="T23" fmla="*/ 457 h 89"/>
                      <a:gd name="T24" fmla="*/ 425 w 84"/>
                      <a:gd name="T25" fmla="*/ 319 h 89"/>
                      <a:gd name="T26" fmla="*/ 256 w 84"/>
                      <a:gd name="T27" fmla="*/ 162 h 89"/>
                      <a:gd name="T28" fmla="*/ 0 w 84"/>
                      <a:gd name="T29" fmla="*/ 0 h 8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84" h="89">
                        <a:moveTo>
                          <a:pt x="0" y="0"/>
                        </a:moveTo>
                        <a:lnTo>
                          <a:pt x="22" y="9"/>
                        </a:lnTo>
                        <a:lnTo>
                          <a:pt x="42" y="19"/>
                        </a:lnTo>
                        <a:lnTo>
                          <a:pt x="57" y="30"/>
                        </a:lnTo>
                        <a:lnTo>
                          <a:pt x="67" y="41"/>
                        </a:lnTo>
                        <a:lnTo>
                          <a:pt x="74" y="52"/>
                        </a:lnTo>
                        <a:lnTo>
                          <a:pt x="79" y="62"/>
                        </a:lnTo>
                        <a:lnTo>
                          <a:pt x="83" y="73"/>
                        </a:lnTo>
                        <a:lnTo>
                          <a:pt x="54" y="88"/>
                        </a:lnTo>
                        <a:lnTo>
                          <a:pt x="50" y="73"/>
                        </a:lnTo>
                        <a:lnTo>
                          <a:pt x="46" y="58"/>
                        </a:lnTo>
                        <a:lnTo>
                          <a:pt x="39" y="42"/>
                        </a:lnTo>
                        <a:lnTo>
                          <a:pt x="30" y="29"/>
                        </a:lnTo>
                        <a:lnTo>
                          <a:pt x="18" y="1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3" name="Group 259"/>
                <p:cNvGrpSpPr>
                  <a:grpSpLocks/>
                </p:cNvGrpSpPr>
                <p:nvPr/>
              </p:nvGrpSpPr>
              <p:grpSpPr bwMode="auto">
                <a:xfrm>
                  <a:off x="3264" y="1296"/>
                  <a:ext cx="480" cy="672"/>
                  <a:chOff x="6480" y="720"/>
                  <a:chExt cx="958" cy="1468"/>
                </a:xfrm>
              </p:grpSpPr>
              <p:grpSp>
                <p:nvGrpSpPr>
                  <p:cNvPr id="212" name="Group 260"/>
                  <p:cNvGrpSpPr>
                    <a:grpSpLocks/>
                  </p:cNvGrpSpPr>
                  <p:nvPr/>
                </p:nvGrpSpPr>
                <p:grpSpPr bwMode="auto">
                  <a:xfrm>
                    <a:off x="6768" y="1824"/>
                    <a:ext cx="434" cy="364"/>
                    <a:chOff x="7006" y="1824"/>
                    <a:chExt cx="434" cy="364"/>
                  </a:xfrm>
                </p:grpSpPr>
                <p:grpSp>
                  <p:nvGrpSpPr>
                    <p:cNvPr id="215" name="Group 26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104" y="2112"/>
                      <a:ext cx="238" cy="76"/>
                      <a:chOff x="3155" y="1927"/>
                      <a:chExt cx="123" cy="42"/>
                    </a:xfrm>
                  </p:grpSpPr>
                  <p:sp>
                    <p:nvSpPr>
                      <p:cNvPr id="228" name="Freeform 26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55" y="1927"/>
                        <a:ext cx="123" cy="42"/>
                      </a:xfrm>
                      <a:custGeom>
                        <a:avLst/>
                        <a:gdLst>
                          <a:gd name="T0" fmla="*/ 0 w 123"/>
                          <a:gd name="T1" fmla="*/ 0 h 42"/>
                          <a:gd name="T2" fmla="*/ 24 w 123"/>
                          <a:gd name="T3" fmla="*/ 32 h 42"/>
                          <a:gd name="T4" fmla="*/ 26 w 123"/>
                          <a:gd name="T5" fmla="*/ 34 h 42"/>
                          <a:gd name="T6" fmla="*/ 29 w 123"/>
                          <a:gd name="T7" fmla="*/ 35 h 42"/>
                          <a:gd name="T8" fmla="*/ 33 w 123"/>
                          <a:gd name="T9" fmla="*/ 37 h 42"/>
                          <a:gd name="T10" fmla="*/ 37 w 123"/>
                          <a:gd name="T11" fmla="*/ 38 h 42"/>
                          <a:gd name="T12" fmla="*/ 42 w 123"/>
                          <a:gd name="T13" fmla="*/ 39 h 42"/>
                          <a:gd name="T14" fmla="*/ 46 w 123"/>
                          <a:gd name="T15" fmla="*/ 39 h 42"/>
                          <a:gd name="T16" fmla="*/ 50 w 123"/>
                          <a:gd name="T17" fmla="*/ 40 h 42"/>
                          <a:gd name="T18" fmla="*/ 54 w 123"/>
                          <a:gd name="T19" fmla="*/ 40 h 42"/>
                          <a:gd name="T20" fmla="*/ 59 w 123"/>
                          <a:gd name="T21" fmla="*/ 41 h 42"/>
                          <a:gd name="T22" fmla="*/ 62 w 123"/>
                          <a:gd name="T23" fmla="*/ 41 h 42"/>
                          <a:gd name="T24" fmla="*/ 68 w 123"/>
                          <a:gd name="T25" fmla="*/ 40 h 42"/>
                          <a:gd name="T26" fmla="*/ 72 w 123"/>
                          <a:gd name="T27" fmla="*/ 40 h 42"/>
                          <a:gd name="T28" fmla="*/ 77 w 123"/>
                          <a:gd name="T29" fmla="*/ 39 h 42"/>
                          <a:gd name="T30" fmla="*/ 81 w 123"/>
                          <a:gd name="T31" fmla="*/ 39 h 42"/>
                          <a:gd name="T32" fmla="*/ 85 w 123"/>
                          <a:gd name="T33" fmla="*/ 38 h 42"/>
                          <a:gd name="T34" fmla="*/ 89 w 123"/>
                          <a:gd name="T35" fmla="*/ 37 h 42"/>
                          <a:gd name="T36" fmla="*/ 93 w 123"/>
                          <a:gd name="T37" fmla="*/ 35 h 42"/>
                          <a:gd name="T38" fmla="*/ 95 w 123"/>
                          <a:gd name="T39" fmla="*/ 34 h 42"/>
                          <a:gd name="T40" fmla="*/ 97 w 123"/>
                          <a:gd name="T41" fmla="*/ 33 h 42"/>
                          <a:gd name="T42" fmla="*/ 99 w 123"/>
                          <a:gd name="T43" fmla="*/ 31 h 42"/>
                          <a:gd name="T44" fmla="*/ 122 w 123"/>
                          <a:gd name="T45" fmla="*/ 0 h 42"/>
                          <a:gd name="T46" fmla="*/ 0 w 123"/>
                          <a:gd name="T47" fmla="*/ 0 h 42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  <a:gd name="T66" fmla="*/ 0 60000 65536"/>
                          <a:gd name="T67" fmla="*/ 0 60000 65536"/>
                          <a:gd name="T68" fmla="*/ 0 60000 65536"/>
                          <a:gd name="T69" fmla="*/ 0 60000 65536"/>
                          <a:gd name="T70" fmla="*/ 0 60000 65536"/>
                          <a:gd name="T71" fmla="*/ 0 60000 65536"/>
                        </a:gdLst>
                        <a:ahLst/>
                        <a:cxnLst>
                          <a:cxn ang="T48">
                            <a:pos x="T0" y="T1"/>
                          </a:cxn>
                          <a:cxn ang="T49">
                            <a:pos x="T2" y="T3"/>
                          </a:cxn>
                          <a:cxn ang="T50">
                            <a:pos x="T4" y="T5"/>
                          </a:cxn>
                          <a:cxn ang="T51">
                            <a:pos x="T6" y="T7"/>
                          </a:cxn>
                          <a:cxn ang="T52">
                            <a:pos x="T8" y="T9"/>
                          </a:cxn>
                          <a:cxn ang="T53">
                            <a:pos x="T10" y="T11"/>
                          </a:cxn>
                          <a:cxn ang="T54">
                            <a:pos x="T12" y="T13"/>
                          </a:cxn>
                          <a:cxn ang="T55">
                            <a:pos x="T14" y="T15"/>
                          </a:cxn>
                          <a:cxn ang="T56">
                            <a:pos x="T16" y="T17"/>
                          </a:cxn>
                          <a:cxn ang="T57">
                            <a:pos x="T18" y="T19"/>
                          </a:cxn>
                          <a:cxn ang="T58">
                            <a:pos x="T20" y="T21"/>
                          </a:cxn>
                          <a:cxn ang="T59">
                            <a:pos x="T22" y="T23"/>
                          </a:cxn>
                          <a:cxn ang="T60">
                            <a:pos x="T24" y="T25"/>
                          </a:cxn>
                          <a:cxn ang="T61">
                            <a:pos x="T26" y="T27"/>
                          </a:cxn>
                          <a:cxn ang="T62">
                            <a:pos x="T28" y="T29"/>
                          </a:cxn>
                          <a:cxn ang="T63">
                            <a:pos x="T30" y="T31"/>
                          </a:cxn>
                          <a:cxn ang="T64">
                            <a:pos x="T32" y="T33"/>
                          </a:cxn>
                          <a:cxn ang="T65">
                            <a:pos x="T34" y="T35"/>
                          </a:cxn>
                          <a:cxn ang="T66">
                            <a:pos x="T36" y="T37"/>
                          </a:cxn>
                          <a:cxn ang="T67">
                            <a:pos x="T38" y="T39"/>
                          </a:cxn>
                          <a:cxn ang="T68">
                            <a:pos x="T40" y="T41"/>
                          </a:cxn>
                          <a:cxn ang="T69">
                            <a:pos x="T42" y="T43"/>
                          </a:cxn>
                          <a:cxn ang="T70">
                            <a:pos x="T44" y="T45"/>
                          </a:cxn>
                          <a:cxn ang="T71">
                            <a:pos x="T46" y="T47"/>
                          </a:cxn>
                        </a:cxnLst>
                        <a:rect l="0" t="0" r="r" b="b"/>
                        <a:pathLst>
                          <a:path w="123" h="42">
                            <a:moveTo>
                              <a:pt x="0" y="0"/>
                            </a:moveTo>
                            <a:lnTo>
                              <a:pt x="24" y="32"/>
                            </a:lnTo>
                            <a:lnTo>
                              <a:pt x="26" y="34"/>
                            </a:lnTo>
                            <a:lnTo>
                              <a:pt x="29" y="35"/>
                            </a:lnTo>
                            <a:lnTo>
                              <a:pt x="33" y="37"/>
                            </a:lnTo>
                            <a:lnTo>
                              <a:pt x="37" y="38"/>
                            </a:lnTo>
                            <a:lnTo>
                              <a:pt x="42" y="39"/>
                            </a:lnTo>
                            <a:lnTo>
                              <a:pt x="46" y="39"/>
                            </a:lnTo>
                            <a:lnTo>
                              <a:pt x="50" y="40"/>
                            </a:lnTo>
                            <a:lnTo>
                              <a:pt x="54" y="40"/>
                            </a:lnTo>
                            <a:lnTo>
                              <a:pt x="59" y="41"/>
                            </a:lnTo>
                            <a:lnTo>
                              <a:pt x="62" y="41"/>
                            </a:lnTo>
                            <a:lnTo>
                              <a:pt x="68" y="40"/>
                            </a:lnTo>
                            <a:lnTo>
                              <a:pt x="72" y="40"/>
                            </a:lnTo>
                            <a:lnTo>
                              <a:pt x="77" y="39"/>
                            </a:lnTo>
                            <a:lnTo>
                              <a:pt x="81" y="39"/>
                            </a:lnTo>
                            <a:lnTo>
                              <a:pt x="85" y="38"/>
                            </a:lnTo>
                            <a:lnTo>
                              <a:pt x="89" y="37"/>
                            </a:lnTo>
                            <a:lnTo>
                              <a:pt x="93" y="35"/>
                            </a:lnTo>
                            <a:lnTo>
                              <a:pt x="95" y="34"/>
                            </a:lnTo>
                            <a:lnTo>
                              <a:pt x="97" y="33"/>
                            </a:lnTo>
                            <a:lnTo>
                              <a:pt x="99" y="31"/>
                            </a:lnTo>
                            <a:lnTo>
                              <a:pt x="122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9" name="Freeform 26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74" y="1927"/>
                        <a:ext cx="56" cy="42"/>
                      </a:xfrm>
                      <a:custGeom>
                        <a:avLst/>
                        <a:gdLst>
                          <a:gd name="T0" fmla="*/ 0 w 56"/>
                          <a:gd name="T1" fmla="*/ 0 h 42"/>
                          <a:gd name="T2" fmla="*/ 15 w 56"/>
                          <a:gd name="T3" fmla="*/ 37 h 42"/>
                          <a:gd name="T4" fmla="*/ 18 w 56"/>
                          <a:gd name="T5" fmla="*/ 38 h 42"/>
                          <a:gd name="T6" fmla="*/ 23 w 56"/>
                          <a:gd name="T7" fmla="*/ 39 h 42"/>
                          <a:gd name="T8" fmla="*/ 27 w 56"/>
                          <a:gd name="T9" fmla="*/ 39 h 42"/>
                          <a:gd name="T10" fmla="*/ 31 w 56"/>
                          <a:gd name="T11" fmla="*/ 40 h 42"/>
                          <a:gd name="T12" fmla="*/ 35 w 56"/>
                          <a:gd name="T13" fmla="*/ 40 h 42"/>
                          <a:gd name="T14" fmla="*/ 40 w 56"/>
                          <a:gd name="T15" fmla="*/ 41 h 42"/>
                          <a:gd name="T16" fmla="*/ 44 w 56"/>
                          <a:gd name="T17" fmla="*/ 41 h 42"/>
                          <a:gd name="T18" fmla="*/ 49 w 56"/>
                          <a:gd name="T19" fmla="*/ 40 h 42"/>
                          <a:gd name="T20" fmla="*/ 55 w 56"/>
                          <a:gd name="T21" fmla="*/ 0 h 42"/>
                          <a:gd name="T22" fmla="*/ 0 w 56"/>
                          <a:gd name="T23" fmla="*/ 0 h 42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0" t="0" r="r" b="b"/>
                        <a:pathLst>
                          <a:path w="56" h="42">
                            <a:moveTo>
                              <a:pt x="0" y="0"/>
                            </a:moveTo>
                            <a:lnTo>
                              <a:pt x="15" y="37"/>
                            </a:lnTo>
                            <a:lnTo>
                              <a:pt x="18" y="38"/>
                            </a:lnTo>
                            <a:lnTo>
                              <a:pt x="23" y="39"/>
                            </a:lnTo>
                            <a:lnTo>
                              <a:pt x="27" y="39"/>
                            </a:lnTo>
                            <a:lnTo>
                              <a:pt x="31" y="40"/>
                            </a:lnTo>
                            <a:lnTo>
                              <a:pt x="35" y="40"/>
                            </a:lnTo>
                            <a:lnTo>
                              <a:pt x="40" y="41"/>
                            </a:lnTo>
                            <a:lnTo>
                              <a:pt x="44" y="41"/>
                            </a:lnTo>
                            <a:lnTo>
                              <a:pt x="49" y="40"/>
                            </a:lnTo>
                            <a:lnTo>
                              <a:pt x="55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16" name="Freeform 264"/>
                    <p:cNvSpPr>
                      <a:spLocks/>
                    </p:cNvSpPr>
                    <p:nvPr/>
                  </p:nvSpPr>
                  <p:spPr bwMode="auto">
                    <a:xfrm>
                      <a:off x="7006" y="1824"/>
                      <a:ext cx="434" cy="269"/>
                    </a:xfrm>
                    <a:custGeom>
                      <a:avLst/>
                      <a:gdLst>
                        <a:gd name="T0" fmla="*/ 72 w 224"/>
                        <a:gd name="T1" fmla="*/ 44 h 148"/>
                        <a:gd name="T2" fmla="*/ 87 w 224"/>
                        <a:gd name="T3" fmla="*/ 80 h 148"/>
                        <a:gd name="T4" fmla="*/ 72 w 224"/>
                        <a:gd name="T5" fmla="*/ 162 h 148"/>
                        <a:gd name="T6" fmla="*/ 45 w 224"/>
                        <a:gd name="T7" fmla="*/ 211 h 148"/>
                        <a:gd name="T8" fmla="*/ 16 w 224"/>
                        <a:gd name="T9" fmla="*/ 271 h 148"/>
                        <a:gd name="T10" fmla="*/ 60 w 224"/>
                        <a:gd name="T11" fmla="*/ 331 h 148"/>
                        <a:gd name="T12" fmla="*/ 116 w 224"/>
                        <a:gd name="T13" fmla="*/ 389 h 148"/>
                        <a:gd name="T14" fmla="*/ 101 w 224"/>
                        <a:gd name="T15" fmla="*/ 425 h 148"/>
                        <a:gd name="T16" fmla="*/ 45 w 224"/>
                        <a:gd name="T17" fmla="*/ 480 h 148"/>
                        <a:gd name="T18" fmla="*/ 16 w 224"/>
                        <a:gd name="T19" fmla="*/ 522 h 148"/>
                        <a:gd name="T20" fmla="*/ 60 w 224"/>
                        <a:gd name="T21" fmla="*/ 574 h 148"/>
                        <a:gd name="T22" fmla="*/ 101 w 224"/>
                        <a:gd name="T23" fmla="*/ 611 h 148"/>
                        <a:gd name="T24" fmla="*/ 101 w 224"/>
                        <a:gd name="T25" fmla="*/ 667 h 148"/>
                        <a:gd name="T26" fmla="*/ 45 w 224"/>
                        <a:gd name="T27" fmla="*/ 720 h 148"/>
                        <a:gd name="T28" fmla="*/ 0 w 224"/>
                        <a:gd name="T29" fmla="*/ 772 h 148"/>
                        <a:gd name="T30" fmla="*/ 45 w 224"/>
                        <a:gd name="T31" fmla="*/ 829 h 148"/>
                        <a:gd name="T32" fmla="*/ 116 w 224"/>
                        <a:gd name="T33" fmla="*/ 872 h 148"/>
                        <a:gd name="T34" fmla="*/ 116 w 224"/>
                        <a:gd name="T35" fmla="*/ 961 h 148"/>
                        <a:gd name="T36" fmla="*/ 60 w 224"/>
                        <a:gd name="T37" fmla="*/ 1005 h 148"/>
                        <a:gd name="T38" fmla="*/ 72 w 224"/>
                        <a:gd name="T39" fmla="*/ 1043 h 148"/>
                        <a:gd name="T40" fmla="*/ 140 w 224"/>
                        <a:gd name="T41" fmla="*/ 1111 h 148"/>
                        <a:gd name="T42" fmla="*/ 364 w 224"/>
                        <a:gd name="T43" fmla="*/ 1278 h 148"/>
                        <a:gd name="T44" fmla="*/ 568 w 224"/>
                        <a:gd name="T45" fmla="*/ 1398 h 148"/>
                        <a:gd name="T46" fmla="*/ 752 w 224"/>
                        <a:gd name="T47" fmla="*/ 1470 h 148"/>
                        <a:gd name="T48" fmla="*/ 1070 w 224"/>
                        <a:gd name="T49" fmla="*/ 1563 h 148"/>
                        <a:gd name="T50" fmla="*/ 1381 w 224"/>
                        <a:gd name="T51" fmla="*/ 1592 h 148"/>
                        <a:gd name="T52" fmla="*/ 1790 w 224"/>
                        <a:gd name="T53" fmla="*/ 1592 h 148"/>
                        <a:gd name="T54" fmla="*/ 2147 w 224"/>
                        <a:gd name="T55" fmla="*/ 1572 h 148"/>
                        <a:gd name="T56" fmla="*/ 2391 w 224"/>
                        <a:gd name="T57" fmla="*/ 1527 h 148"/>
                        <a:gd name="T58" fmla="*/ 2554 w 224"/>
                        <a:gd name="T59" fmla="*/ 1463 h 148"/>
                        <a:gd name="T60" fmla="*/ 2662 w 224"/>
                        <a:gd name="T61" fmla="*/ 1398 h 148"/>
                        <a:gd name="T62" fmla="*/ 3003 w 224"/>
                        <a:gd name="T63" fmla="*/ 1094 h 148"/>
                        <a:gd name="T64" fmla="*/ 3071 w 224"/>
                        <a:gd name="T65" fmla="*/ 991 h 148"/>
                        <a:gd name="T66" fmla="*/ 3071 w 224"/>
                        <a:gd name="T67" fmla="*/ 949 h 148"/>
                        <a:gd name="T68" fmla="*/ 3034 w 224"/>
                        <a:gd name="T69" fmla="*/ 905 h 148"/>
                        <a:gd name="T70" fmla="*/ 3034 w 224"/>
                        <a:gd name="T71" fmla="*/ 840 h 148"/>
                        <a:gd name="T72" fmla="*/ 3071 w 224"/>
                        <a:gd name="T73" fmla="*/ 800 h 148"/>
                        <a:gd name="T74" fmla="*/ 3112 w 224"/>
                        <a:gd name="T75" fmla="*/ 751 h 148"/>
                        <a:gd name="T76" fmla="*/ 3143 w 224"/>
                        <a:gd name="T77" fmla="*/ 698 h 148"/>
                        <a:gd name="T78" fmla="*/ 3086 w 224"/>
                        <a:gd name="T79" fmla="*/ 654 h 148"/>
                        <a:gd name="T80" fmla="*/ 3048 w 224"/>
                        <a:gd name="T81" fmla="*/ 611 h 148"/>
                        <a:gd name="T82" fmla="*/ 3048 w 224"/>
                        <a:gd name="T83" fmla="*/ 571 h 148"/>
                        <a:gd name="T84" fmla="*/ 3112 w 224"/>
                        <a:gd name="T85" fmla="*/ 505 h 148"/>
                        <a:gd name="T86" fmla="*/ 3112 w 224"/>
                        <a:gd name="T87" fmla="*/ 449 h 148"/>
                        <a:gd name="T88" fmla="*/ 3071 w 224"/>
                        <a:gd name="T89" fmla="*/ 389 h 148"/>
                        <a:gd name="T90" fmla="*/ 3048 w 224"/>
                        <a:gd name="T91" fmla="*/ 336 h 148"/>
                        <a:gd name="T92" fmla="*/ 3071 w 224"/>
                        <a:gd name="T93" fmla="*/ 280 h 148"/>
                        <a:gd name="T94" fmla="*/ 3112 w 224"/>
                        <a:gd name="T95" fmla="*/ 251 h 148"/>
                        <a:gd name="T96" fmla="*/ 3143 w 224"/>
                        <a:gd name="T97" fmla="*/ 198 h 148"/>
                        <a:gd name="T98" fmla="*/ 3096 w 224"/>
                        <a:gd name="T99" fmla="*/ 145 h 148"/>
                        <a:gd name="T100" fmla="*/ 3055 w 224"/>
                        <a:gd name="T101" fmla="*/ 89 h 148"/>
                        <a:gd name="T102" fmla="*/ 3071 w 224"/>
                        <a:gd name="T103" fmla="*/ 29 h 148"/>
                        <a:gd name="T104" fmla="*/ 87 w 224"/>
                        <a:gd name="T105" fmla="*/ 0 h 148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</a:gdLst>
                      <a:ahLst/>
                      <a:cxnLst>
                        <a:cxn ang="T106">
                          <a:pos x="T0" y="T1"/>
                        </a:cxn>
                        <a:cxn ang="T107">
                          <a:pos x="T2" y="T3"/>
                        </a:cxn>
                        <a:cxn ang="T108">
                          <a:pos x="T4" y="T5"/>
                        </a:cxn>
                        <a:cxn ang="T109">
                          <a:pos x="T6" y="T7"/>
                        </a:cxn>
                        <a:cxn ang="T110">
                          <a:pos x="T8" y="T9"/>
                        </a:cxn>
                        <a:cxn ang="T111">
                          <a:pos x="T10" y="T11"/>
                        </a:cxn>
                        <a:cxn ang="T112">
                          <a:pos x="T12" y="T13"/>
                        </a:cxn>
                        <a:cxn ang="T113">
                          <a:pos x="T14" y="T15"/>
                        </a:cxn>
                        <a:cxn ang="T114">
                          <a:pos x="T16" y="T17"/>
                        </a:cxn>
                        <a:cxn ang="T115">
                          <a:pos x="T18" y="T19"/>
                        </a:cxn>
                        <a:cxn ang="T116">
                          <a:pos x="T20" y="T21"/>
                        </a:cxn>
                        <a:cxn ang="T117">
                          <a:pos x="T22" y="T23"/>
                        </a:cxn>
                        <a:cxn ang="T118">
                          <a:pos x="T24" y="T25"/>
                        </a:cxn>
                        <a:cxn ang="T119">
                          <a:pos x="T26" y="T27"/>
                        </a:cxn>
                        <a:cxn ang="T120">
                          <a:pos x="T28" y="T29"/>
                        </a:cxn>
                        <a:cxn ang="T121">
                          <a:pos x="T30" y="T31"/>
                        </a:cxn>
                        <a:cxn ang="T122">
                          <a:pos x="T32" y="T33"/>
                        </a:cxn>
                        <a:cxn ang="T123">
                          <a:pos x="T34" y="T35"/>
                        </a:cxn>
                        <a:cxn ang="T124">
                          <a:pos x="T36" y="T37"/>
                        </a:cxn>
                        <a:cxn ang="T125">
                          <a:pos x="T38" y="T39"/>
                        </a:cxn>
                        <a:cxn ang="T126">
                          <a:pos x="T40" y="T41"/>
                        </a:cxn>
                        <a:cxn ang="T127">
                          <a:pos x="T42" y="T43"/>
                        </a:cxn>
                        <a:cxn ang="T128">
                          <a:pos x="T44" y="T45"/>
                        </a:cxn>
                        <a:cxn ang="T129">
                          <a:pos x="T46" y="T47"/>
                        </a:cxn>
                        <a:cxn ang="T130">
                          <a:pos x="T48" y="T49"/>
                        </a:cxn>
                        <a:cxn ang="T131">
                          <a:pos x="T50" y="T51"/>
                        </a:cxn>
                        <a:cxn ang="T132">
                          <a:pos x="T52" y="T53"/>
                        </a:cxn>
                        <a:cxn ang="T133">
                          <a:pos x="T54" y="T55"/>
                        </a:cxn>
                        <a:cxn ang="T134">
                          <a:pos x="T56" y="T57"/>
                        </a:cxn>
                        <a:cxn ang="T135">
                          <a:pos x="T58" y="T59"/>
                        </a:cxn>
                        <a:cxn ang="T136">
                          <a:pos x="T60" y="T61"/>
                        </a:cxn>
                        <a:cxn ang="T137">
                          <a:pos x="T62" y="T63"/>
                        </a:cxn>
                        <a:cxn ang="T138">
                          <a:pos x="T64" y="T65"/>
                        </a:cxn>
                        <a:cxn ang="T139">
                          <a:pos x="T66" y="T67"/>
                        </a:cxn>
                        <a:cxn ang="T140">
                          <a:pos x="T68" y="T69"/>
                        </a:cxn>
                        <a:cxn ang="T141">
                          <a:pos x="T70" y="T71"/>
                        </a:cxn>
                        <a:cxn ang="T142">
                          <a:pos x="T72" y="T73"/>
                        </a:cxn>
                        <a:cxn ang="T143">
                          <a:pos x="T74" y="T75"/>
                        </a:cxn>
                        <a:cxn ang="T144">
                          <a:pos x="T76" y="T77"/>
                        </a:cxn>
                        <a:cxn ang="T145">
                          <a:pos x="T78" y="T79"/>
                        </a:cxn>
                        <a:cxn ang="T146">
                          <a:pos x="T80" y="T81"/>
                        </a:cxn>
                        <a:cxn ang="T147">
                          <a:pos x="T82" y="T83"/>
                        </a:cxn>
                        <a:cxn ang="T148">
                          <a:pos x="T84" y="T85"/>
                        </a:cxn>
                        <a:cxn ang="T149">
                          <a:pos x="T86" y="T87"/>
                        </a:cxn>
                        <a:cxn ang="T150">
                          <a:pos x="T88" y="T89"/>
                        </a:cxn>
                        <a:cxn ang="T151">
                          <a:pos x="T90" y="T91"/>
                        </a:cxn>
                        <a:cxn ang="T152">
                          <a:pos x="T92" y="T93"/>
                        </a:cxn>
                        <a:cxn ang="T153">
                          <a:pos x="T94" y="T95"/>
                        </a:cxn>
                        <a:cxn ang="T154">
                          <a:pos x="T96" y="T97"/>
                        </a:cxn>
                        <a:cxn ang="T155">
                          <a:pos x="T98" y="T99"/>
                        </a:cxn>
                        <a:cxn ang="T156">
                          <a:pos x="T100" y="T101"/>
                        </a:cxn>
                        <a:cxn ang="T157">
                          <a:pos x="T102" y="T103"/>
                        </a:cxn>
                        <a:cxn ang="T158">
                          <a:pos x="T104" y="T105"/>
                        </a:cxn>
                      </a:cxnLst>
                      <a:rect l="0" t="0" r="r" b="b"/>
                      <a:pathLst>
                        <a:path w="224" h="148">
                          <a:moveTo>
                            <a:pt x="6" y="0"/>
                          </a:moveTo>
                          <a:lnTo>
                            <a:pt x="5" y="4"/>
                          </a:lnTo>
                          <a:lnTo>
                            <a:pt x="5" y="5"/>
                          </a:lnTo>
                          <a:lnTo>
                            <a:pt x="6" y="7"/>
                          </a:lnTo>
                          <a:lnTo>
                            <a:pt x="6" y="12"/>
                          </a:lnTo>
                          <a:lnTo>
                            <a:pt x="5" y="15"/>
                          </a:lnTo>
                          <a:lnTo>
                            <a:pt x="4" y="17"/>
                          </a:lnTo>
                          <a:lnTo>
                            <a:pt x="3" y="19"/>
                          </a:lnTo>
                          <a:lnTo>
                            <a:pt x="1" y="23"/>
                          </a:lnTo>
                          <a:lnTo>
                            <a:pt x="1" y="25"/>
                          </a:lnTo>
                          <a:lnTo>
                            <a:pt x="3" y="28"/>
                          </a:lnTo>
                          <a:lnTo>
                            <a:pt x="4" y="30"/>
                          </a:lnTo>
                          <a:lnTo>
                            <a:pt x="7" y="33"/>
                          </a:lnTo>
                          <a:lnTo>
                            <a:pt x="8" y="36"/>
                          </a:lnTo>
                          <a:lnTo>
                            <a:pt x="8" y="37"/>
                          </a:lnTo>
                          <a:lnTo>
                            <a:pt x="7" y="39"/>
                          </a:lnTo>
                          <a:lnTo>
                            <a:pt x="5" y="41"/>
                          </a:lnTo>
                          <a:lnTo>
                            <a:pt x="3" y="44"/>
                          </a:lnTo>
                          <a:lnTo>
                            <a:pt x="1" y="46"/>
                          </a:lnTo>
                          <a:lnTo>
                            <a:pt x="1" y="48"/>
                          </a:lnTo>
                          <a:lnTo>
                            <a:pt x="3" y="50"/>
                          </a:lnTo>
                          <a:lnTo>
                            <a:pt x="4" y="53"/>
                          </a:lnTo>
                          <a:lnTo>
                            <a:pt x="6" y="55"/>
                          </a:lnTo>
                          <a:lnTo>
                            <a:pt x="7" y="56"/>
                          </a:lnTo>
                          <a:lnTo>
                            <a:pt x="8" y="58"/>
                          </a:lnTo>
                          <a:lnTo>
                            <a:pt x="7" y="61"/>
                          </a:lnTo>
                          <a:lnTo>
                            <a:pt x="5" y="64"/>
                          </a:lnTo>
                          <a:lnTo>
                            <a:pt x="3" y="66"/>
                          </a:lnTo>
                          <a:lnTo>
                            <a:pt x="0" y="69"/>
                          </a:lnTo>
                          <a:lnTo>
                            <a:pt x="0" y="71"/>
                          </a:lnTo>
                          <a:lnTo>
                            <a:pt x="1" y="73"/>
                          </a:lnTo>
                          <a:lnTo>
                            <a:pt x="3" y="76"/>
                          </a:lnTo>
                          <a:lnTo>
                            <a:pt x="5" y="78"/>
                          </a:lnTo>
                          <a:lnTo>
                            <a:pt x="8" y="80"/>
                          </a:lnTo>
                          <a:lnTo>
                            <a:pt x="9" y="84"/>
                          </a:lnTo>
                          <a:lnTo>
                            <a:pt x="8" y="88"/>
                          </a:lnTo>
                          <a:lnTo>
                            <a:pt x="5" y="91"/>
                          </a:lnTo>
                          <a:lnTo>
                            <a:pt x="4" y="92"/>
                          </a:lnTo>
                          <a:lnTo>
                            <a:pt x="4" y="95"/>
                          </a:lnTo>
                          <a:lnTo>
                            <a:pt x="5" y="96"/>
                          </a:lnTo>
                          <a:lnTo>
                            <a:pt x="7" y="98"/>
                          </a:lnTo>
                          <a:lnTo>
                            <a:pt x="10" y="102"/>
                          </a:lnTo>
                          <a:lnTo>
                            <a:pt x="15" y="108"/>
                          </a:lnTo>
                          <a:lnTo>
                            <a:pt x="26" y="117"/>
                          </a:lnTo>
                          <a:lnTo>
                            <a:pt x="35" y="124"/>
                          </a:lnTo>
                          <a:lnTo>
                            <a:pt x="40" y="128"/>
                          </a:lnTo>
                          <a:lnTo>
                            <a:pt x="46" y="131"/>
                          </a:lnTo>
                          <a:lnTo>
                            <a:pt x="53" y="135"/>
                          </a:lnTo>
                          <a:lnTo>
                            <a:pt x="62" y="139"/>
                          </a:lnTo>
                          <a:lnTo>
                            <a:pt x="76" y="143"/>
                          </a:lnTo>
                          <a:lnTo>
                            <a:pt x="87" y="145"/>
                          </a:lnTo>
                          <a:lnTo>
                            <a:pt x="98" y="146"/>
                          </a:lnTo>
                          <a:lnTo>
                            <a:pt x="112" y="147"/>
                          </a:lnTo>
                          <a:lnTo>
                            <a:pt x="127" y="146"/>
                          </a:lnTo>
                          <a:lnTo>
                            <a:pt x="140" y="146"/>
                          </a:lnTo>
                          <a:lnTo>
                            <a:pt x="152" y="144"/>
                          </a:lnTo>
                          <a:lnTo>
                            <a:pt x="162" y="142"/>
                          </a:lnTo>
                          <a:lnTo>
                            <a:pt x="170" y="140"/>
                          </a:lnTo>
                          <a:lnTo>
                            <a:pt x="176" y="137"/>
                          </a:lnTo>
                          <a:lnTo>
                            <a:pt x="181" y="134"/>
                          </a:lnTo>
                          <a:lnTo>
                            <a:pt x="185" y="132"/>
                          </a:lnTo>
                          <a:lnTo>
                            <a:pt x="189" y="128"/>
                          </a:lnTo>
                          <a:lnTo>
                            <a:pt x="203" y="113"/>
                          </a:lnTo>
                          <a:lnTo>
                            <a:pt x="213" y="100"/>
                          </a:lnTo>
                          <a:lnTo>
                            <a:pt x="217" y="94"/>
                          </a:lnTo>
                          <a:lnTo>
                            <a:pt x="218" y="91"/>
                          </a:lnTo>
                          <a:lnTo>
                            <a:pt x="218" y="89"/>
                          </a:lnTo>
                          <a:lnTo>
                            <a:pt x="218" y="87"/>
                          </a:lnTo>
                          <a:lnTo>
                            <a:pt x="216" y="84"/>
                          </a:lnTo>
                          <a:lnTo>
                            <a:pt x="215" y="83"/>
                          </a:lnTo>
                          <a:lnTo>
                            <a:pt x="214" y="80"/>
                          </a:lnTo>
                          <a:lnTo>
                            <a:pt x="215" y="77"/>
                          </a:lnTo>
                          <a:lnTo>
                            <a:pt x="216" y="76"/>
                          </a:lnTo>
                          <a:lnTo>
                            <a:pt x="218" y="73"/>
                          </a:lnTo>
                          <a:lnTo>
                            <a:pt x="219" y="72"/>
                          </a:lnTo>
                          <a:lnTo>
                            <a:pt x="221" y="69"/>
                          </a:lnTo>
                          <a:lnTo>
                            <a:pt x="223" y="67"/>
                          </a:lnTo>
                          <a:lnTo>
                            <a:pt x="223" y="64"/>
                          </a:lnTo>
                          <a:lnTo>
                            <a:pt x="221" y="62"/>
                          </a:lnTo>
                          <a:lnTo>
                            <a:pt x="219" y="60"/>
                          </a:lnTo>
                          <a:lnTo>
                            <a:pt x="218" y="58"/>
                          </a:lnTo>
                          <a:lnTo>
                            <a:pt x="216" y="56"/>
                          </a:lnTo>
                          <a:lnTo>
                            <a:pt x="215" y="54"/>
                          </a:lnTo>
                          <a:lnTo>
                            <a:pt x="216" y="52"/>
                          </a:lnTo>
                          <a:lnTo>
                            <a:pt x="218" y="49"/>
                          </a:lnTo>
                          <a:lnTo>
                            <a:pt x="221" y="46"/>
                          </a:lnTo>
                          <a:lnTo>
                            <a:pt x="221" y="44"/>
                          </a:lnTo>
                          <a:lnTo>
                            <a:pt x="221" y="41"/>
                          </a:lnTo>
                          <a:lnTo>
                            <a:pt x="220" y="38"/>
                          </a:lnTo>
                          <a:lnTo>
                            <a:pt x="218" y="36"/>
                          </a:lnTo>
                          <a:lnTo>
                            <a:pt x="217" y="34"/>
                          </a:lnTo>
                          <a:lnTo>
                            <a:pt x="216" y="31"/>
                          </a:lnTo>
                          <a:lnTo>
                            <a:pt x="216" y="29"/>
                          </a:lnTo>
                          <a:lnTo>
                            <a:pt x="218" y="26"/>
                          </a:lnTo>
                          <a:lnTo>
                            <a:pt x="219" y="24"/>
                          </a:lnTo>
                          <a:lnTo>
                            <a:pt x="221" y="23"/>
                          </a:lnTo>
                          <a:lnTo>
                            <a:pt x="223" y="20"/>
                          </a:lnTo>
                          <a:lnTo>
                            <a:pt x="223" y="18"/>
                          </a:lnTo>
                          <a:lnTo>
                            <a:pt x="222" y="16"/>
                          </a:lnTo>
                          <a:lnTo>
                            <a:pt x="220" y="13"/>
                          </a:lnTo>
                          <a:lnTo>
                            <a:pt x="218" y="11"/>
                          </a:lnTo>
                          <a:lnTo>
                            <a:pt x="217" y="8"/>
                          </a:lnTo>
                          <a:lnTo>
                            <a:pt x="217" y="5"/>
                          </a:lnTo>
                          <a:lnTo>
                            <a:pt x="218" y="3"/>
                          </a:lnTo>
                          <a:lnTo>
                            <a:pt x="217" y="0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7" name="Freeform 265"/>
                    <p:cNvSpPr>
                      <a:spLocks/>
                    </p:cNvSpPr>
                    <p:nvPr/>
                  </p:nvSpPr>
                  <p:spPr bwMode="auto">
                    <a:xfrm>
                      <a:off x="7012" y="1908"/>
                      <a:ext cx="54" cy="39"/>
                    </a:xfrm>
                    <a:custGeom>
                      <a:avLst/>
                      <a:gdLst>
                        <a:gd name="T0" fmla="*/ 15 w 28"/>
                        <a:gd name="T1" fmla="*/ 0 h 21"/>
                        <a:gd name="T2" fmla="*/ 44 w 28"/>
                        <a:gd name="T3" fmla="*/ 24 h 21"/>
                        <a:gd name="T4" fmla="*/ 71 w 28"/>
                        <a:gd name="T5" fmla="*/ 59 h 21"/>
                        <a:gd name="T6" fmla="*/ 137 w 28"/>
                        <a:gd name="T7" fmla="*/ 97 h 21"/>
                        <a:gd name="T8" fmla="*/ 208 w 28"/>
                        <a:gd name="T9" fmla="*/ 128 h 21"/>
                        <a:gd name="T10" fmla="*/ 293 w 28"/>
                        <a:gd name="T11" fmla="*/ 156 h 21"/>
                        <a:gd name="T12" fmla="*/ 372 w 28"/>
                        <a:gd name="T13" fmla="*/ 165 h 21"/>
                        <a:gd name="T14" fmla="*/ 332 w 28"/>
                        <a:gd name="T15" fmla="*/ 210 h 21"/>
                        <a:gd name="T16" fmla="*/ 237 w 28"/>
                        <a:gd name="T17" fmla="*/ 204 h 21"/>
                        <a:gd name="T18" fmla="*/ 137 w 28"/>
                        <a:gd name="T19" fmla="*/ 204 h 21"/>
                        <a:gd name="T20" fmla="*/ 71 w 28"/>
                        <a:gd name="T21" fmla="*/ 238 h 21"/>
                        <a:gd name="T22" fmla="*/ 85 w 28"/>
                        <a:gd name="T23" fmla="*/ 210 h 21"/>
                        <a:gd name="T24" fmla="*/ 85 w 28"/>
                        <a:gd name="T25" fmla="*/ 180 h 21"/>
                        <a:gd name="T26" fmla="*/ 56 w 28"/>
                        <a:gd name="T27" fmla="*/ 141 h 21"/>
                        <a:gd name="T28" fmla="*/ 29 w 28"/>
                        <a:gd name="T29" fmla="*/ 121 h 21"/>
                        <a:gd name="T30" fmla="*/ 0 w 28"/>
                        <a:gd name="T31" fmla="*/ 69 h 21"/>
                        <a:gd name="T32" fmla="*/ 0 w 28"/>
                        <a:gd name="T33" fmla="*/ 37 h 21"/>
                        <a:gd name="T34" fmla="*/ 15 w 28"/>
                        <a:gd name="T35" fmla="*/ 0 h 21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0" t="0" r="r" b="b"/>
                      <a:pathLst>
                        <a:path w="28" h="21">
                          <a:moveTo>
                            <a:pt x="1" y="0"/>
                          </a:moveTo>
                          <a:lnTo>
                            <a:pt x="3" y="2"/>
                          </a:lnTo>
                          <a:lnTo>
                            <a:pt x="5" y="5"/>
                          </a:lnTo>
                          <a:lnTo>
                            <a:pt x="10" y="8"/>
                          </a:lnTo>
                          <a:lnTo>
                            <a:pt x="15" y="11"/>
                          </a:lnTo>
                          <a:lnTo>
                            <a:pt x="21" y="13"/>
                          </a:lnTo>
                          <a:lnTo>
                            <a:pt x="27" y="14"/>
                          </a:lnTo>
                          <a:lnTo>
                            <a:pt x="24" y="18"/>
                          </a:lnTo>
                          <a:lnTo>
                            <a:pt x="17" y="17"/>
                          </a:lnTo>
                          <a:lnTo>
                            <a:pt x="10" y="17"/>
                          </a:lnTo>
                          <a:lnTo>
                            <a:pt x="5" y="20"/>
                          </a:lnTo>
                          <a:lnTo>
                            <a:pt x="6" y="18"/>
                          </a:lnTo>
                          <a:lnTo>
                            <a:pt x="6" y="15"/>
                          </a:lnTo>
                          <a:lnTo>
                            <a:pt x="4" y="12"/>
                          </a:lnTo>
                          <a:lnTo>
                            <a:pt x="2" y="10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8" name="Freeform 266"/>
                    <p:cNvSpPr>
                      <a:spLocks/>
                    </p:cNvSpPr>
                    <p:nvPr/>
                  </p:nvSpPr>
                  <p:spPr bwMode="auto">
                    <a:xfrm>
                      <a:off x="7012" y="1954"/>
                      <a:ext cx="72" cy="33"/>
                    </a:xfrm>
                    <a:custGeom>
                      <a:avLst/>
                      <a:gdLst>
                        <a:gd name="T0" fmla="*/ 0 w 37"/>
                        <a:gd name="T1" fmla="*/ 13 h 18"/>
                        <a:gd name="T2" fmla="*/ 16 w 37"/>
                        <a:gd name="T3" fmla="*/ 0 h 18"/>
                        <a:gd name="T4" fmla="*/ 31 w 37"/>
                        <a:gd name="T5" fmla="*/ 13 h 18"/>
                        <a:gd name="T6" fmla="*/ 72 w 37"/>
                        <a:gd name="T7" fmla="*/ 37 h 18"/>
                        <a:gd name="T8" fmla="*/ 140 w 37"/>
                        <a:gd name="T9" fmla="*/ 44 h 18"/>
                        <a:gd name="T10" fmla="*/ 212 w 37"/>
                        <a:gd name="T11" fmla="*/ 68 h 18"/>
                        <a:gd name="T12" fmla="*/ 344 w 37"/>
                        <a:gd name="T13" fmla="*/ 81 h 18"/>
                        <a:gd name="T14" fmla="*/ 473 w 37"/>
                        <a:gd name="T15" fmla="*/ 105 h 18"/>
                        <a:gd name="T16" fmla="*/ 516 w 37"/>
                        <a:gd name="T17" fmla="*/ 178 h 18"/>
                        <a:gd name="T18" fmla="*/ 360 w 37"/>
                        <a:gd name="T19" fmla="*/ 161 h 18"/>
                        <a:gd name="T20" fmla="*/ 243 w 37"/>
                        <a:gd name="T21" fmla="*/ 149 h 18"/>
                        <a:gd name="T22" fmla="*/ 140 w 37"/>
                        <a:gd name="T23" fmla="*/ 161 h 18"/>
                        <a:gd name="T24" fmla="*/ 88 w 37"/>
                        <a:gd name="T25" fmla="*/ 193 h 18"/>
                        <a:gd name="T26" fmla="*/ 88 w 37"/>
                        <a:gd name="T27" fmla="*/ 172 h 18"/>
                        <a:gd name="T28" fmla="*/ 88 w 37"/>
                        <a:gd name="T29" fmla="*/ 134 h 18"/>
                        <a:gd name="T30" fmla="*/ 72 w 37"/>
                        <a:gd name="T31" fmla="*/ 112 h 18"/>
                        <a:gd name="T32" fmla="*/ 31 w 37"/>
                        <a:gd name="T33" fmla="*/ 81 h 18"/>
                        <a:gd name="T34" fmla="*/ 0 w 37"/>
                        <a:gd name="T35" fmla="*/ 44 h 18"/>
                        <a:gd name="T36" fmla="*/ 0 w 37"/>
                        <a:gd name="T37" fmla="*/ 13 h 18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37" h="18">
                          <a:moveTo>
                            <a:pt x="0" y="1"/>
                          </a:moveTo>
                          <a:lnTo>
                            <a:pt x="1" y="0"/>
                          </a:lnTo>
                          <a:lnTo>
                            <a:pt x="2" y="1"/>
                          </a:lnTo>
                          <a:lnTo>
                            <a:pt x="5" y="3"/>
                          </a:lnTo>
                          <a:lnTo>
                            <a:pt x="10" y="4"/>
                          </a:lnTo>
                          <a:lnTo>
                            <a:pt x="15" y="6"/>
                          </a:lnTo>
                          <a:lnTo>
                            <a:pt x="24" y="7"/>
                          </a:lnTo>
                          <a:lnTo>
                            <a:pt x="33" y="9"/>
                          </a:lnTo>
                          <a:lnTo>
                            <a:pt x="36" y="16"/>
                          </a:lnTo>
                          <a:lnTo>
                            <a:pt x="25" y="14"/>
                          </a:lnTo>
                          <a:lnTo>
                            <a:pt x="17" y="13"/>
                          </a:lnTo>
                          <a:lnTo>
                            <a:pt x="10" y="14"/>
                          </a:lnTo>
                          <a:lnTo>
                            <a:pt x="6" y="17"/>
                          </a:lnTo>
                          <a:lnTo>
                            <a:pt x="6" y="15"/>
                          </a:lnTo>
                          <a:lnTo>
                            <a:pt x="6" y="12"/>
                          </a:lnTo>
                          <a:lnTo>
                            <a:pt x="5" y="10"/>
                          </a:lnTo>
                          <a:lnTo>
                            <a:pt x="2" y="7"/>
                          </a:lnTo>
                          <a:lnTo>
                            <a:pt x="0" y="4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9" name="Freeform 267"/>
                    <p:cNvSpPr>
                      <a:spLocks/>
                    </p:cNvSpPr>
                    <p:nvPr/>
                  </p:nvSpPr>
                  <p:spPr bwMode="auto">
                    <a:xfrm>
                      <a:off x="7008" y="1992"/>
                      <a:ext cx="85" cy="42"/>
                    </a:xfrm>
                    <a:custGeom>
                      <a:avLst/>
                      <a:gdLst>
                        <a:gd name="T0" fmla="*/ 0 w 44"/>
                        <a:gd name="T1" fmla="*/ 29 h 23"/>
                        <a:gd name="T2" fmla="*/ 29 w 44"/>
                        <a:gd name="T3" fmla="*/ 0 h 23"/>
                        <a:gd name="T4" fmla="*/ 71 w 44"/>
                        <a:gd name="T5" fmla="*/ 29 h 23"/>
                        <a:gd name="T6" fmla="*/ 108 w 44"/>
                        <a:gd name="T7" fmla="*/ 53 h 23"/>
                        <a:gd name="T8" fmla="*/ 153 w 44"/>
                        <a:gd name="T9" fmla="*/ 80 h 23"/>
                        <a:gd name="T10" fmla="*/ 240 w 44"/>
                        <a:gd name="T11" fmla="*/ 97 h 23"/>
                        <a:gd name="T12" fmla="*/ 317 w 44"/>
                        <a:gd name="T13" fmla="*/ 110 h 23"/>
                        <a:gd name="T14" fmla="*/ 417 w 44"/>
                        <a:gd name="T15" fmla="*/ 133 h 23"/>
                        <a:gd name="T16" fmla="*/ 572 w 44"/>
                        <a:gd name="T17" fmla="*/ 163 h 23"/>
                        <a:gd name="T18" fmla="*/ 597 w 44"/>
                        <a:gd name="T19" fmla="*/ 243 h 23"/>
                        <a:gd name="T20" fmla="*/ 448 w 44"/>
                        <a:gd name="T21" fmla="*/ 201 h 23"/>
                        <a:gd name="T22" fmla="*/ 348 w 44"/>
                        <a:gd name="T23" fmla="*/ 177 h 23"/>
                        <a:gd name="T24" fmla="*/ 265 w 44"/>
                        <a:gd name="T25" fmla="*/ 163 h 23"/>
                        <a:gd name="T26" fmla="*/ 193 w 44"/>
                        <a:gd name="T27" fmla="*/ 163 h 23"/>
                        <a:gd name="T28" fmla="*/ 153 w 44"/>
                        <a:gd name="T29" fmla="*/ 177 h 23"/>
                        <a:gd name="T30" fmla="*/ 108 w 44"/>
                        <a:gd name="T31" fmla="*/ 214 h 23"/>
                        <a:gd name="T32" fmla="*/ 108 w 44"/>
                        <a:gd name="T33" fmla="*/ 177 h 23"/>
                        <a:gd name="T34" fmla="*/ 71 w 44"/>
                        <a:gd name="T35" fmla="*/ 133 h 23"/>
                        <a:gd name="T36" fmla="*/ 29 w 44"/>
                        <a:gd name="T37" fmla="*/ 97 h 23"/>
                        <a:gd name="T38" fmla="*/ 0 w 44"/>
                        <a:gd name="T39" fmla="*/ 68 h 23"/>
                        <a:gd name="T40" fmla="*/ 0 w 44"/>
                        <a:gd name="T41" fmla="*/ 29 h 23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0" t="0" r="r" b="b"/>
                      <a:pathLst>
                        <a:path w="44" h="23">
                          <a:moveTo>
                            <a:pt x="0" y="3"/>
                          </a:moveTo>
                          <a:lnTo>
                            <a:pt x="2" y="0"/>
                          </a:lnTo>
                          <a:lnTo>
                            <a:pt x="5" y="3"/>
                          </a:lnTo>
                          <a:lnTo>
                            <a:pt x="8" y="5"/>
                          </a:lnTo>
                          <a:lnTo>
                            <a:pt x="11" y="7"/>
                          </a:lnTo>
                          <a:lnTo>
                            <a:pt x="17" y="9"/>
                          </a:lnTo>
                          <a:lnTo>
                            <a:pt x="23" y="10"/>
                          </a:lnTo>
                          <a:lnTo>
                            <a:pt x="30" y="12"/>
                          </a:lnTo>
                          <a:lnTo>
                            <a:pt x="41" y="15"/>
                          </a:lnTo>
                          <a:lnTo>
                            <a:pt x="43" y="22"/>
                          </a:lnTo>
                          <a:lnTo>
                            <a:pt x="32" y="18"/>
                          </a:lnTo>
                          <a:lnTo>
                            <a:pt x="25" y="16"/>
                          </a:lnTo>
                          <a:lnTo>
                            <a:pt x="19" y="15"/>
                          </a:lnTo>
                          <a:lnTo>
                            <a:pt x="14" y="15"/>
                          </a:lnTo>
                          <a:lnTo>
                            <a:pt x="11" y="16"/>
                          </a:lnTo>
                          <a:lnTo>
                            <a:pt x="8" y="19"/>
                          </a:lnTo>
                          <a:lnTo>
                            <a:pt x="8" y="16"/>
                          </a:lnTo>
                          <a:lnTo>
                            <a:pt x="5" y="12"/>
                          </a:lnTo>
                          <a:lnTo>
                            <a:pt x="2" y="9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0" name="Freeform 268"/>
                    <p:cNvSpPr>
                      <a:spLocks/>
                    </p:cNvSpPr>
                    <p:nvPr/>
                  </p:nvSpPr>
                  <p:spPr bwMode="auto">
                    <a:xfrm>
                      <a:off x="7018" y="2036"/>
                      <a:ext cx="100" cy="87"/>
                    </a:xfrm>
                    <a:custGeom>
                      <a:avLst/>
                      <a:gdLst>
                        <a:gd name="T0" fmla="*/ 0 w 52"/>
                        <a:gd name="T1" fmla="*/ 80 h 48"/>
                        <a:gd name="T2" fmla="*/ 0 w 52"/>
                        <a:gd name="T3" fmla="*/ 44 h 48"/>
                        <a:gd name="T4" fmla="*/ 0 w 52"/>
                        <a:gd name="T5" fmla="*/ 24 h 48"/>
                        <a:gd name="T6" fmla="*/ 15 w 52"/>
                        <a:gd name="T7" fmla="*/ 0 h 48"/>
                        <a:gd name="T8" fmla="*/ 71 w 52"/>
                        <a:gd name="T9" fmla="*/ 29 h 48"/>
                        <a:gd name="T10" fmla="*/ 148 w 52"/>
                        <a:gd name="T11" fmla="*/ 65 h 48"/>
                        <a:gd name="T12" fmla="*/ 233 w 52"/>
                        <a:gd name="T13" fmla="*/ 89 h 48"/>
                        <a:gd name="T14" fmla="*/ 356 w 52"/>
                        <a:gd name="T15" fmla="*/ 118 h 48"/>
                        <a:gd name="T16" fmla="*/ 517 w 52"/>
                        <a:gd name="T17" fmla="*/ 145 h 48"/>
                        <a:gd name="T18" fmla="*/ 548 w 52"/>
                        <a:gd name="T19" fmla="*/ 198 h 48"/>
                        <a:gd name="T20" fmla="*/ 462 w 52"/>
                        <a:gd name="T21" fmla="*/ 174 h 48"/>
                        <a:gd name="T22" fmla="*/ 385 w 52"/>
                        <a:gd name="T23" fmla="*/ 174 h 48"/>
                        <a:gd name="T24" fmla="*/ 325 w 52"/>
                        <a:gd name="T25" fmla="*/ 174 h 48"/>
                        <a:gd name="T26" fmla="*/ 313 w 52"/>
                        <a:gd name="T27" fmla="*/ 203 h 48"/>
                        <a:gd name="T28" fmla="*/ 340 w 52"/>
                        <a:gd name="T29" fmla="*/ 239 h 48"/>
                        <a:gd name="T30" fmla="*/ 385 w 52"/>
                        <a:gd name="T31" fmla="*/ 279 h 48"/>
                        <a:gd name="T32" fmla="*/ 448 w 52"/>
                        <a:gd name="T33" fmla="*/ 335 h 48"/>
                        <a:gd name="T34" fmla="*/ 548 w 52"/>
                        <a:gd name="T35" fmla="*/ 388 h 48"/>
                        <a:gd name="T36" fmla="*/ 696 w 52"/>
                        <a:gd name="T37" fmla="*/ 453 h 48"/>
                        <a:gd name="T38" fmla="*/ 696 w 52"/>
                        <a:gd name="T39" fmla="*/ 506 h 48"/>
                        <a:gd name="T40" fmla="*/ 625 w 52"/>
                        <a:gd name="T41" fmla="*/ 477 h 48"/>
                        <a:gd name="T42" fmla="*/ 548 w 52"/>
                        <a:gd name="T43" fmla="*/ 440 h 48"/>
                        <a:gd name="T44" fmla="*/ 440 w 52"/>
                        <a:gd name="T45" fmla="*/ 388 h 48"/>
                        <a:gd name="T46" fmla="*/ 340 w 52"/>
                        <a:gd name="T47" fmla="*/ 323 h 48"/>
                        <a:gd name="T48" fmla="*/ 263 w 52"/>
                        <a:gd name="T49" fmla="*/ 279 h 48"/>
                        <a:gd name="T50" fmla="*/ 192 w 52"/>
                        <a:gd name="T51" fmla="*/ 214 h 48"/>
                        <a:gd name="T52" fmla="*/ 121 w 52"/>
                        <a:gd name="T53" fmla="*/ 161 h 48"/>
                        <a:gd name="T54" fmla="*/ 44 w 52"/>
                        <a:gd name="T55" fmla="*/ 118 h 48"/>
                        <a:gd name="T56" fmla="*/ 0 w 52"/>
                        <a:gd name="T57" fmla="*/ 80 h 48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</a:gdLst>
                      <a:ahLst/>
                      <a:cxnLst>
                        <a:cxn ang="T58">
                          <a:pos x="T0" y="T1"/>
                        </a:cxn>
                        <a:cxn ang="T59">
                          <a:pos x="T2" y="T3"/>
                        </a:cxn>
                        <a:cxn ang="T60">
                          <a:pos x="T4" y="T5"/>
                        </a:cxn>
                        <a:cxn ang="T61">
                          <a:pos x="T6" y="T7"/>
                        </a:cxn>
                        <a:cxn ang="T62">
                          <a:pos x="T8" y="T9"/>
                        </a:cxn>
                        <a:cxn ang="T63">
                          <a:pos x="T10" y="T11"/>
                        </a:cxn>
                        <a:cxn ang="T64">
                          <a:pos x="T12" y="T13"/>
                        </a:cxn>
                        <a:cxn ang="T65">
                          <a:pos x="T14" y="T15"/>
                        </a:cxn>
                        <a:cxn ang="T66">
                          <a:pos x="T16" y="T17"/>
                        </a:cxn>
                        <a:cxn ang="T67">
                          <a:pos x="T18" y="T19"/>
                        </a:cxn>
                        <a:cxn ang="T68">
                          <a:pos x="T20" y="T21"/>
                        </a:cxn>
                        <a:cxn ang="T69">
                          <a:pos x="T22" y="T23"/>
                        </a:cxn>
                        <a:cxn ang="T70">
                          <a:pos x="T24" y="T25"/>
                        </a:cxn>
                        <a:cxn ang="T71">
                          <a:pos x="T26" y="T27"/>
                        </a:cxn>
                        <a:cxn ang="T72">
                          <a:pos x="T28" y="T29"/>
                        </a:cxn>
                        <a:cxn ang="T73">
                          <a:pos x="T30" y="T31"/>
                        </a:cxn>
                        <a:cxn ang="T74">
                          <a:pos x="T32" y="T33"/>
                        </a:cxn>
                        <a:cxn ang="T75">
                          <a:pos x="T34" y="T35"/>
                        </a:cxn>
                        <a:cxn ang="T76">
                          <a:pos x="T36" y="T37"/>
                        </a:cxn>
                        <a:cxn ang="T77">
                          <a:pos x="T38" y="T39"/>
                        </a:cxn>
                        <a:cxn ang="T78">
                          <a:pos x="T40" y="T41"/>
                        </a:cxn>
                        <a:cxn ang="T79">
                          <a:pos x="T42" y="T43"/>
                        </a:cxn>
                        <a:cxn ang="T80">
                          <a:pos x="T44" y="T45"/>
                        </a:cxn>
                        <a:cxn ang="T81">
                          <a:pos x="T46" y="T47"/>
                        </a:cxn>
                        <a:cxn ang="T82">
                          <a:pos x="T48" y="T49"/>
                        </a:cxn>
                        <a:cxn ang="T83">
                          <a:pos x="T50" y="T51"/>
                        </a:cxn>
                        <a:cxn ang="T84">
                          <a:pos x="T52" y="T53"/>
                        </a:cxn>
                        <a:cxn ang="T85">
                          <a:pos x="T54" y="T55"/>
                        </a:cxn>
                        <a:cxn ang="T86">
                          <a:pos x="T56" y="T57"/>
                        </a:cxn>
                      </a:cxnLst>
                      <a:rect l="0" t="0" r="r" b="b"/>
                      <a:pathLst>
                        <a:path w="52" h="48">
                          <a:moveTo>
                            <a:pt x="0" y="7"/>
                          </a:moveTo>
                          <a:lnTo>
                            <a:pt x="0" y="4"/>
                          </a:lnTo>
                          <a:lnTo>
                            <a:pt x="0" y="2"/>
                          </a:lnTo>
                          <a:lnTo>
                            <a:pt x="1" y="0"/>
                          </a:lnTo>
                          <a:lnTo>
                            <a:pt x="5" y="3"/>
                          </a:lnTo>
                          <a:lnTo>
                            <a:pt x="11" y="6"/>
                          </a:lnTo>
                          <a:lnTo>
                            <a:pt x="17" y="8"/>
                          </a:lnTo>
                          <a:lnTo>
                            <a:pt x="26" y="11"/>
                          </a:lnTo>
                          <a:lnTo>
                            <a:pt x="38" y="13"/>
                          </a:lnTo>
                          <a:lnTo>
                            <a:pt x="40" y="18"/>
                          </a:lnTo>
                          <a:lnTo>
                            <a:pt x="34" y="16"/>
                          </a:lnTo>
                          <a:lnTo>
                            <a:pt x="28" y="16"/>
                          </a:lnTo>
                          <a:lnTo>
                            <a:pt x="24" y="16"/>
                          </a:lnTo>
                          <a:lnTo>
                            <a:pt x="23" y="19"/>
                          </a:lnTo>
                          <a:lnTo>
                            <a:pt x="25" y="22"/>
                          </a:lnTo>
                          <a:lnTo>
                            <a:pt x="28" y="26"/>
                          </a:lnTo>
                          <a:lnTo>
                            <a:pt x="33" y="31"/>
                          </a:lnTo>
                          <a:lnTo>
                            <a:pt x="40" y="36"/>
                          </a:lnTo>
                          <a:lnTo>
                            <a:pt x="51" y="42"/>
                          </a:lnTo>
                          <a:lnTo>
                            <a:pt x="51" y="47"/>
                          </a:lnTo>
                          <a:lnTo>
                            <a:pt x="46" y="44"/>
                          </a:lnTo>
                          <a:lnTo>
                            <a:pt x="40" y="41"/>
                          </a:lnTo>
                          <a:lnTo>
                            <a:pt x="32" y="36"/>
                          </a:lnTo>
                          <a:lnTo>
                            <a:pt x="25" y="30"/>
                          </a:lnTo>
                          <a:lnTo>
                            <a:pt x="19" y="26"/>
                          </a:lnTo>
                          <a:lnTo>
                            <a:pt x="14" y="20"/>
                          </a:lnTo>
                          <a:lnTo>
                            <a:pt x="9" y="15"/>
                          </a:lnTo>
                          <a:lnTo>
                            <a:pt x="3" y="11"/>
                          </a:lnTo>
                          <a:lnTo>
                            <a:pt x="0" y="7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1" name="Freeform 269"/>
                    <p:cNvSpPr>
                      <a:spLocks/>
                    </p:cNvSpPr>
                    <p:nvPr/>
                  </p:nvSpPr>
                  <p:spPr bwMode="auto">
                    <a:xfrm>
                      <a:off x="7020" y="1881"/>
                      <a:ext cx="42" cy="31"/>
                    </a:xfrm>
                    <a:custGeom>
                      <a:avLst/>
                      <a:gdLst>
                        <a:gd name="T0" fmla="*/ 0 w 22"/>
                        <a:gd name="T1" fmla="*/ 0 h 17"/>
                        <a:gd name="T2" fmla="*/ 29 w 22"/>
                        <a:gd name="T3" fmla="*/ 24 h 17"/>
                        <a:gd name="T4" fmla="*/ 69 w 22"/>
                        <a:gd name="T5" fmla="*/ 44 h 17"/>
                        <a:gd name="T6" fmla="*/ 132 w 22"/>
                        <a:gd name="T7" fmla="*/ 80 h 17"/>
                        <a:gd name="T8" fmla="*/ 189 w 22"/>
                        <a:gd name="T9" fmla="*/ 109 h 17"/>
                        <a:gd name="T10" fmla="*/ 237 w 22"/>
                        <a:gd name="T11" fmla="*/ 133 h 17"/>
                        <a:gd name="T12" fmla="*/ 277 w 22"/>
                        <a:gd name="T13" fmla="*/ 157 h 17"/>
                        <a:gd name="T14" fmla="*/ 200 w 22"/>
                        <a:gd name="T15" fmla="*/ 177 h 17"/>
                        <a:gd name="T16" fmla="*/ 132 w 22"/>
                        <a:gd name="T17" fmla="*/ 157 h 17"/>
                        <a:gd name="T18" fmla="*/ 55 w 22"/>
                        <a:gd name="T19" fmla="*/ 133 h 17"/>
                        <a:gd name="T20" fmla="*/ 0 w 22"/>
                        <a:gd name="T21" fmla="*/ 97 h 17"/>
                        <a:gd name="T22" fmla="*/ 0 w 22"/>
                        <a:gd name="T23" fmla="*/ 80 h 17"/>
                        <a:gd name="T24" fmla="*/ 0 w 22"/>
                        <a:gd name="T25" fmla="*/ 29 h 17"/>
                        <a:gd name="T26" fmla="*/ 0 w 22"/>
                        <a:gd name="T27" fmla="*/ 0 h 17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0" t="0" r="r" b="b"/>
                      <a:pathLst>
                        <a:path w="22" h="17">
                          <a:moveTo>
                            <a:pt x="0" y="0"/>
                          </a:moveTo>
                          <a:lnTo>
                            <a:pt x="2" y="2"/>
                          </a:lnTo>
                          <a:lnTo>
                            <a:pt x="5" y="4"/>
                          </a:lnTo>
                          <a:lnTo>
                            <a:pt x="10" y="7"/>
                          </a:lnTo>
                          <a:lnTo>
                            <a:pt x="14" y="10"/>
                          </a:lnTo>
                          <a:lnTo>
                            <a:pt x="18" y="12"/>
                          </a:lnTo>
                          <a:lnTo>
                            <a:pt x="21" y="14"/>
                          </a:lnTo>
                          <a:lnTo>
                            <a:pt x="15" y="16"/>
                          </a:lnTo>
                          <a:lnTo>
                            <a:pt x="10" y="14"/>
                          </a:lnTo>
                          <a:lnTo>
                            <a:pt x="4" y="12"/>
                          </a:lnTo>
                          <a:lnTo>
                            <a:pt x="0" y="9"/>
                          </a:lnTo>
                          <a:lnTo>
                            <a:pt x="0" y="7"/>
                          </a:lnTo>
                          <a:lnTo>
                            <a:pt x="0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2" name="Freeform 270"/>
                    <p:cNvSpPr>
                      <a:spLocks/>
                    </p:cNvSpPr>
                    <p:nvPr/>
                  </p:nvSpPr>
                  <p:spPr bwMode="auto">
                    <a:xfrm>
                      <a:off x="7008" y="1824"/>
                      <a:ext cx="349" cy="258"/>
                    </a:xfrm>
                    <a:custGeom>
                      <a:avLst/>
                      <a:gdLst>
                        <a:gd name="T0" fmla="*/ 1202 w 180"/>
                        <a:gd name="T1" fmla="*/ 347 h 142"/>
                        <a:gd name="T2" fmla="*/ 1008 w 180"/>
                        <a:gd name="T3" fmla="*/ 389 h 142"/>
                        <a:gd name="T4" fmla="*/ 589 w 180"/>
                        <a:gd name="T5" fmla="*/ 440 h 142"/>
                        <a:gd name="T6" fmla="*/ 0 w 180"/>
                        <a:gd name="T7" fmla="*/ 456 h 142"/>
                        <a:gd name="T8" fmla="*/ 708 w 180"/>
                        <a:gd name="T9" fmla="*/ 534 h 142"/>
                        <a:gd name="T10" fmla="*/ 1501 w 180"/>
                        <a:gd name="T11" fmla="*/ 505 h 142"/>
                        <a:gd name="T12" fmla="*/ 2049 w 180"/>
                        <a:gd name="T13" fmla="*/ 389 h 142"/>
                        <a:gd name="T14" fmla="*/ 2230 w 180"/>
                        <a:gd name="T15" fmla="*/ 372 h 142"/>
                        <a:gd name="T16" fmla="*/ 2150 w 180"/>
                        <a:gd name="T17" fmla="*/ 456 h 142"/>
                        <a:gd name="T18" fmla="*/ 1749 w 180"/>
                        <a:gd name="T19" fmla="*/ 574 h 142"/>
                        <a:gd name="T20" fmla="*/ 1041 w 180"/>
                        <a:gd name="T21" fmla="*/ 683 h 142"/>
                        <a:gd name="T22" fmla="*/ 605 w 180"/>
                        <a:gd name="T23" fmla="*/ 772 h 142"/>
                        <a:gd name="T24" fmla="*/ 1413 w 180"/>
                        <a:gd name="T25" fmla="*/ 763 h 142"/>
                        <a:gd name="T26" fmla="*/ 1954 w 180"/>
                        <a:gd name="T27" fmla="*/ 683 h 142"/>
                        <a:gd name="T28" fmla="*/ 2274 w 180"/>
                        <a:gd name="T29" fmla="*/ 610 h 142"/>
                        <a:gd name="T30" fmla="*/ 2274 w 180"/>
                        <a:gd name="T31" fmla="*/ 667 h 142"/>
                        <a:gd name="T32" fmla="*/ 2003 w 180"/>
                        <a:gd name="T33" fmla="*/ 785 h 142"/>
                        <a:gd name="T34" fmla="*/ 1507 w 180"/>
                        <a:gd name="T35" fmla="*/ 905 h 142"/>
                        <a:gd name="T36" fmla="*/ 816 w 180"/>
                        <a:gd name="T37" fmla="*/ 983 h 142"/>
                        <a:gd name="T38" fmla="*/ 1041 w 180"/>
                        <a:gd name="T39" fmla="*/ 1037 h 142"/>
                        <a:gd name="T40" fmla="*/ 1669 w 180"/>
                        <a:gd name="T41" fmla="*/ 1014 h 142"/>
                        <a:gd name="T42" fmla="*/ 2166 w 180"/>
                        <a:gd name="T43" fmla="*/ 918 h 142"/>
                        <a:gd name="T44" fmla="*/ 2214 w 180"/>
                        <a:gd name="T45" fmla="*/ 961 h 142"/>
                        <a:gd name="T46" fmla="*/ 2063 w 180"/>
                        <a:gd name="T47" fmla="*/ 1043 h 142"/>
                        <a:gd name="T48" fmla="*/ 1685 w 180"/>
                        <a:gd name="T49" fmla="*/ 1159 h 142"/>
                        <a:gd name="T50" fmla="*/ 1249 w 180"/>
                        <a:gd name="T51" fmla="*/ 1199 h 142"/>
                        <a:gd name="T52" fmla="*/ 568 w 180"/>
                        <a:gd name="T53" fmla="*/ 1212 h 142"/>
                        <a:gd name="T54" fmla="*/ 1033 w 180"/>
                        <a:gd name="T55" fmla="*/ 1285 h 142"/>
                        <a:gd name="T56" fmla="*/ 1474 w 180"/>
                        <a:gd name="T57" fmla="*/ 1285 h 142"/>
                        <a:gd name="T58" fmla="*/ 1865 w 180"/>
                        <a:gd name="T59" fmla="*/ 1241 h 142"/>
                        <a:gd name="T60" fmla="*/ 2018 w 180"/>
                        <a:gd name="T61" fmla="*/ 1254 h 142"/>
                        <a:gd name="T62" fmla="*/ 1939 w 180"/>
                        <a:gd name="T63" fmla="*/ 1330 h 142"/>
                        <a:gd name="T64" fmla="*/ 1714 w 180"/>
                        <a:gd name="T65" fmla="*/ 1386 h 142"/>
                        <a:gd name="T66" fmla="*/ 876 w 180"/>
                        <a:gd name="T67" fmla="*/ 1439 h 142"/>
                        <a:gd name="T68" fmla="*/ 1553 w 180"/>
                        <a:gd name="T69" fmla="*/ 1470 h 142"/>
                        <a:gd name="T70" fmla="*/ 1609 w 180"/>
                        <a:gd name="T71" fmla="*/ 1523 h 142"/>
                        <a:gd name="T72" fmla="*/ 1865 w 180"/>
                        <a:gd name="T73" fmla="*/ 1470 h 142"/>
                        <a:gd name="T74" fmla="*/ 2049 w 180"/>
                        <a:gd name="T75" fmla="*/ 1374 h 142"/>
                        <a:gd name="T76" fmla="*/ 2443 w 180"/>
                        <a:gd name="T77" fmla="*/ 1001 h 142"/>
                        <a:gd name="T78" fmla="*/ 2455 w 180"/>
                        <a:gd name="T79" fmla="*/ 925 h 142"/>
                        <a:gd name="T80" fmla="*/ 2406 w 180"/>
                        <a:gd name="T81" fmla="*/ 865 h 142"/>
                        <a:gd name="T82" fmla="*/ 2455 w 180"/>
                        <a:gd name="T83" fmla="*/ 785 h 142"/>
                        <a:gd name="T84" fmla="*/ 2530 w 180"/>
                        <a:gd name="T85" fmla="*/ 719 h 142"/>
                        <a:gd name="T86" fmla="*/ 2470 w 180"/>
                        <a:gd name="T87" fmla="*/ 630 h 142"/>
                        <a:gd name="T88" fmla="*/ 2422 w 180"/>
                        <a:gd name="T89" fmla="*/ 565 h 142"/>
                        <a:gd name="T90" fmla="*/ 2499 w 180"/>
                        <a:gd name="T91" fmla="*/ 492 h 142"/>
                        <a:gd name="T92" fmla="*/ 2486 w 180"/>
                        <a:gd name="T93" fmla="*/ 389 h 142"/>
                        <a:gd name="T94" fmla="*/ 2429 w 180"/>
                        <a:gd name="T95" fmla="*/ 331 h 142"/>
                        <a:gd name="T96" fmla="*/ 2470 w 180"/>
                        <a:gd name="T97" fmla="*/ 251 h 142"/>
                        <a:gd name="T98" fmla="*/ 2530 w 180"/>
                        <a:gd name="T99" fmla="*/ 174 h 142"/>
                        <a:gd name="T100" fmla="*/ 2455 w 180"/>
                        <a:gd name="T101" fmla="*/ 96 h 142"/>
                        <a:gd name="T102" fmla="*/ 2195 w 180"/>
                        <a:gd name="T103" fmla="*/ 109 h 142"/>
                        <a:gd name="T104" fmla="*/ 1638 w 180"/>
                        <a:gd name="T105" fmla="*/ 227 h 142"/>
                        <a:gd name="T106" fmla="*/ 1008 w 180"/>
                        <a:gd name="T107" fmla="*/ 294 h 142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</a:gdLst>
                      <a:ahLst/>
                      <a:cxnLst>
                        <a:cxn ang="T108">
                          <a:pos x="T0" y="T1"/>
                        </a:cxn>
                        <a:cxn ang="T109">
                          <a:pos x="T2" y="T3"/>
                        </a:cxn>
                        <a:cxn ang="T110">
                          <a:pos x="T4" y="T5"/>
                        </a:cxn>
                        <a:cxn ang="T111">
                          <a:pos x="T6" y="T7"/>
                        </a:cxn>
                        <a:cxn ang="T112">
                          <a:pos x="T8" y="T9"/>
                        </a:cxn>
                        <a:cxn ang="T113">
                          <a:pos x="T10" y="T11"/>
                        </a:cxn>
                        <a:cxn ang="T114">
                          <a:pos x="T12" y="T13"/>
                        </a:cxn>
                        <a:cxn ang="T115">
                          <a:pos x="T14" y="T15"/>
                        </a:cxn>
                        <a:cxn ang="T116">
                          <a:pos x="T16" y="T17"/>
                        </a:cxn>
                        <a:cxn ang="T117">
                          <a:pos x="T18" y="T19"/>
                        </a:cxn>
                        <a:cxn ang="T118">
                          <a:pos x="T20" y="T21"/>
                        </a:cxn>
                        <a:cxn ang="T119">
                          <a:pos x="T22" y="T23"/>
                        </a:cxn>
                        <a:cxn ang="T120">
                          <a:pos x="T24" y="T25"/>
                        </a:cxn>
                        <a:cxn ang="T121">
                          <a:pos x="T26" y="T27"/>
                        </a:cxn>
                        <a:cxn ang="T122">
                          <a:pos x="T28" y="T29"/>
                        </a:cxn>
                        <a:cxn ang="T123">
                          <a:pos x="T30" y="T31"/>
                        </a:cxn>
                        <a:cxn ang="T124">
                          <a:pos x="T32" y="T33"/>
                        </a:cxn>
                        <a:cxn ang="T125">
                          <a:pos x="T34" y="T35"/>
                        </a:cxn>
                        <a:cxn ang="T126">
                          <a:pos x="T36" y="T37"/>
                        </a:cxn>
                        <a:cxn ang="T127">
                          <a:pos x="T38" y="T39"/>
                        </a:cxn>
                        <a:cxn ang="T128">
                          <a:pos x="T40" y="T41"/>
                        </a:cxn>
                        <a:cxn ang="T129">
                          <a:pos x="T42" y="T43"/>
                        </a:cxn>
                        <a:cxn ang="T130">
                          <a:pos x="T44" y="T45"/>
                        </a:cxn>
                        <a:cxn ang="T131">
                          <a:pos x="T46" y="T47"/>
                        </a:cxn>
                        <a:cxn ang="T132">
                          <a:pos x="T48" y="T49"/>
                        </a:cxn>
                        <a:cxn ang="T133">
                          <a:pos x="T50" y="T51"/>
                        </a:cxn>
                        <a:cxn ang="T134">
                          <a:pos x="T52" y="T53"/>
                        </a:cxn>
                        <a:cxn ang="T135">
                          <a:pos x="T54" y="T55"/>
                        </a:cxn>
                        <a:cxn ang="T136">
                          <a:pos x="T56" y="T57"/>
                        </a:cxn>
                        <a:cxn ang="T137">
                          <a:pos x="T58" y="T59"/>
                        </a:cxn>
                        <a:cxn ang="T138">
                          <a:pos x="T60" y="T61"/>
                        </a:cxn>
                        <a:cxn ang="T139">
                          <a:pos x="T62" y="T63"/>
                        </a:cxn>
                        <a:cxn ang="T140">
                          <a:pos x="T64" y="T65"/>
                        </a:cxn>
                        <a:cxn ang="T141">
                          <a:pos x="T66" y="T67"/>
                        </a:cxn>
                        <a:cxn ang="T142">
                          <a:pos x="T68" y="T69"/>
                        </a:cxn>
                        <a:cxn ang="T143">
                          <a:pos x="T70" y="T71"/>
                        </a:cxn>
                        <a:cxn ang="T144">
                          <a:pos x="T72" y="T73"/>
                        </a:cxn>
                        <a:cxn ang="T145">
                          <a:pos x="T74" y="T75"/>
                        </a:cxn>
                        <a:cxn ang="T146">
                          <a:pos x="T76" y="T77"/>
                        </a:cxn>
                        <a:cxn ang="T147">
                          <a:pos x="T78" y="T79"/>
                        </a:cxn>
                        <a:cxn ang="T148">
                          <a:pos x="T80" y="T81"/>
                        </a:cxn>
                        <a:cxn ang="T149">
                          <a:pos x="T82" y="T83"/>
                        </a:cxn>
                        <a:cxn ang="T150">
                          <a:pos x="T84" y="T85"/>
                        </a:cxn>
                        <a:cxn ang="T151">
                          <a:pos x="T86" y="T87"/>
                        </a:cxn>
                        <a:cxn ang="T152">
                          <a:pos x="T88" y="T89"/>
                        </a:cxn>
                        <a:cxn ang="T153">
                          <a:pos x="T90" y="T91"/>
                        </a:cxn>
                        <a:cxn ang="T154">
                          <a:pos x="T92" y="T93"/>
                        </a:cxn>
                        <a:cxn ang="T155">
                          <a:pos x="T94" y="T95"/>
                        </a:cxn>
                        <a:cxn ang="T156">
                          <a:pos x="T96" y="T97"/>
                        </a:cxn>
                        <a:cxn ang="T157">
                          <a:pos x="T98" y="T99"/>
                        </a:cxn>
                        <a:cxn ang="T158">
                          <a:pos x="T100" y="T101"/>
                        </a:cxn>
                        <a:cxn ang="T159">
                          <a:pos x="T102" y="T103"/>
                        </a:cxn>
                        <a:cxn ang="T160">
                          <a:pos x="T104" y="T105"/>
                        </a:cxn>
                        <a:cxn ang="T161">
                          <a:pos x="T106" y="T107"/>
                        </a:cxn>
                      </a:cxnLst>
                      <a:rect l="0" t="0" r="r" b="b"/>
                      <a:pathLst>
                        <a:path w="180" h="142">
                          <a:moveTo>
                            <a:pt x="71" y="27"/>
                          </a:moveTo>
                          <a:lnTo>
                            <a:pt x="45" y="29"/>
                          </a:lnTo>
                          <a:lnTo>
                            <a:pt x="85" y="32"/>
                          </a:lnTo>
                          <a:lnTo>
                            <a:pt x="82" y="34"/>
                          </a:lnTo>
                          <a:lnTo>
                            <a:pt x="77" y="35"/>
                          </a:lnTo>
                          <a:lnTo>
                            <a:pt x="71" y="36"/>
                          </a:lnTo>
                          <a:lnTo>
                            <a:pt x="63" y="38"/>
                          </a:lnTo>
                          <a:lnTo>
                            <a:pt x="54" y="40"/>
                          </a:lnTo>
                          <a:lnTo>
                            <a:pt x="42" y="40"/>
                          </a:lnTo>
                          <a:lnTo>
                            <a:pt x="29" y="42"/>
                          </a:lnTo>
                          <a:lnTo>
                            <a:pt x="15" y="42"/>
                          </a:lnTo>
                          <a:lnTo>
                            <a:pt x="0" y="42"/>
                          </a:lnTo>
                          <a:lnTo>
                            <a:pt x="23" y="47"/>
                          </a:lnTo>
                          <a:lnTo>
                            <a:pt x="37" y="49"/>
                          </a:lnTo>
                          <a:lnTo>
                            <a:pt x="50" y="49"/>
                          </a:lnTo>
                          <a:lnTo>
                            <a:pt x="65" y="49"/>
                          </a:lnTo>
                          <a:lnTo>
                            <a:pt x="87" y="48"/>
                          </a:lnTo>
                          <a:lnTo>
                            <a:pt x="106" y="46"/>
                          </a:lnTo>
                          <a:lnTo>
                            <a:pt x="121" y="42"/>
                          </a:lnTo>
                          <a:lnTo>
                            <a:pt x="138" y="38"/>
                          </a:lnTo>
                          <a:lnTo>
                            <a:pt x="145" y="36"/>
                          </a:lnTo>
                          <a:lnTo>
                            <a:pt x="152" y="34"/>
                          </a:lnTo>
                          <a:lnTo>
                            <a:pt x="156" y="33"/>
                          </a:lnTo>
                          <a:lnTo>
                            <a:pt x="158" y="34"/>
                          </a:lnTo>
                          <a:lnTo>
                            <a:pt x="158" y="36"/>
                          </a:lnTo>
                          <a:lnTo>
                            <a:pt x="157" y="39"/>
                          </a:lnTo>
                          <a:lnTo>
                            <a:pt x="152" y="42"/>
                          </a:lnTo>
                          <a:lnTo>
                            <a:pt x="145" y="46"/>
                          </a:lnTo>
                          <a:lnTo>
                            <a:pt x="136" y="49"/>
                          </a:lnTo>
                          <a:lnTo>
                            <a:pt x="124" y="53"/>
                          </a:lnTo>
                          <a:lnTo>
                            <a:pt x="109" y="57"/>
                          </a:lnTo>
                          <a:lnTo>
                            <a:pt x="91" y="60"/>
                          </a:lnTo>
                          <a:lnTo>
                            <a:pt x="74" y="63"/>
                          </a:lnTo>
                          <a:lnTo>
                            <a:pt x="55" y="65"/>
                          </a:lnTo>
                          <a:lnTo>
                            <a:pt x="23" y="68"/>
                          </a:lnTo>
                          <a:lnTo>
                            <a:pt x="43" y="71"/>
                          </a:lnTo>
                          <a:lnTo>
                            <a:pt x="59" y="73"/>
                          </a:lnTo>
                          <a:lnTo>
                            <a:pt x="79" y="73"/>
                          </a:lnTo>
                          <a:lnTo>
                            <a:pt x="100" y="70"/>
                          </a:lnTo>
                          <a:lnTo>
                            <a:pt x="116" y="68"/>
                          </a:lnTo>
                          <a:lnTo>
                            <a:pt x="128" y="65"/>
                          </a:lnTo>
                          <a:lnTo>
                            <a:pt x="138" y="63"/>
                          </a:lnTo>
                          <a:lnTo>
                            <a:pt x="149" y="59"/>
                          </a:lnTo>
                          <a:lnTo>
                            <a:pt x="157" y="57"/>
                          </a:lnTo>
                          <a:lnTo>
                            <a:pt x="161" y="56"/>
                          </a:lnTo>
                          <a:lnTo>
                            <a:pt x="163" y="56"/>
                          </a:lnTo>
                          <a:lnTo>
                            <a:pt x="162" y="58"/>
                          </a:lnTo>
                          <a:lnTo>
                            <a:pt x="161" y="61"/>
                          </a:lnTo>
                          <a:lnTo>
                            <a:pt x="158" y="64"/>
                          </a:lnTo>
                          <a:lnTo>
                            <a:pt x="150" y="68"/>
                          </a:lnTo>
                          <a:lnTo>
                            <a:pt x="142" y="72"/>
                          </a:lnTo>
                          <a:lnTo>
                            <a:pt x="133" y="75"/>
                          </a:lnTo>
                          <a:lnTo>
                            <a:pt x="121" y="79"/>
                          </a:lnTo>
                          <a:lnTo>
                            <a:pt x="107" y="83"/>
                          </a:lnTo>
                          <a:lnTo>
                            <a:pt x="86" y="87"/>
                          </a:lnTo>
                          <a:lnTo>
                            <a:pt x="71" y="89"/>
                          </a:lnTo>
                          <a:lnTo>
                            <a:pt x="58" y="90"/>
                          </a:lnTo>
                          <a:lnTo>
                            <a:pt x="37" y="91"/>
                          </a:lnTo>
                          <a:lnTo>
                            <a:pt x="58" y="94"/>
                          </a:lnTo>
                          <a:lnTo>
                            <a:pt x="74" y="95"/>
                          </a:lnTo>
                          <a:lnTo>
                            <a:pt x="88" y="95"/>
                          </a:lnTo>
                          <a:lnTo>
                            <a:pt x="103" y="95"/>
                          </a:lnTo>
                          <a:lnTo>
                            <a:pt x="118" y="93"/>
                          </a:lnTo>
                          <a:lnTo>
                            <a:pt x="129" y="91"/>
                          </a:lnTo>
                          <a:lnTo>
                            <a:pt x="138" y="88"/>
                          </a:lnTo>
                          <a:lnTo>
                            <a:pt x="153" y="84"/>
                          </a:lnTo>
                          <a:lnTo>
                            <a:pt x="155" y="84"/>
                          </a:lnTo>
                          <a:lnTo>
                            <a:pt x="157" y="85"/>
                          </a:lnTo>
                          <a:lnTo>
                            <a:pt x="157" y="88"/>
                          </a:lnTo>
                          <a:lnTo>
                            <a:pt x="155" y="90"/>
                          </a:lnTo>
                          <a:lnTo>
                            <a:pt x="151" y="93"/>
                          </a:lnTo>
                          <a:lnTo>
                            <a:pt x="146" y="96"/>
                          </a:lnTo>
                          <a:lnTo>
                            <a:pt x="137" y="100"/>
                          </a:lnTo>
                          <a:lnTo>
                            <a:pt x="128" y="104"/>
                          </a:lnTo>
                          <a:lnTo>
                            <a:pt x="119" y="106"/>
                          </a:lnTo>
                          <a:lnTo>
                            <a:pt x="109" y="108"/>
                          </a:lnTo>
                          <a:lnTo>
                            <a:pt x="100" y="109"/>
                          </a:lnTo>
                          <a:lnTo>
                            <a:pt x="88" y="110"/>
                          </a:lnTo>
                          <a:lnTo>
                            <a:pt x="74" y="111"/>
                          </a:lnTo>
                          <a:lnTo>
                            <a:pt x="61" y="111"/>
                          </a:lnTo>
                          <a:lnTo>
                            <a:pt x="40" y="111"/>
                          </a:lnTo>
                          <a:lnTo>
                            <a:pt x="51" y="114"/>
                          </a:lnTo>
                          <a:lnTo>
                            <a:pt x="62" y="117"/>
                          </a:lnTo>
                          <a:lnTo>
                            <a:pt x="73" y="118"/>
                          </a:lnTo>
                          <a:lnTo>
                            <a:pt x="83" y="118"/>
                          </a:lnTo>
                          <a:lnTo>
                            <a:pt x="93" y="119"/>
                          </a:lnTo>
                          <a:lnTo>
                            <a:pt x="104" y="118"/>
                          </a:lnTo>
                          <a:lnTo>
                            <a:pt x="112" y="118"/>
                          </a:lnTo>
                          <a:lnTo>
                            <a:pt x="121" y="117"/>
                          </a:lnTo>
                          <a:lnTo>
                            <a:pt x="132" y="114"/>
                          </a:lnTo>
                          <a:lnTo>
                            <a:pt x="140" y="113"/>
                          </a:lnTo>
                          <a:lnTo>
                            <a:pt x="143" y="113"/>
                          </a:lnTo>
                          <a:lnTo>
                            <a:pt x="143" y="115"/>
                          </a:lnTo>
                          <a:lnTo>
                            <a:pt x="143" y="117"/>
                          </a:lnTo>
                          <a:lnTo>
                            <a:pt x="140" y="119"/>
                          </a:lnTo>
                          <a:lnTo>
                            <a:pt x="137" y="122"/>
                          </a:lnTo>
                          <a:lnTo>
                            <a:pt x="133" y="123"/>
                          </a:lnTo>
                          <a:lnTo>
                            <a:pt x="128" y="125"/>
                          </a:lnTo>
                          <a:lnTo>
                            <a:pt x="121" y="127"/>
                          </a:lnTo>
                          <a:lnTo>
                            <a:pt x="105" y="129"/>
                          </a:lnTo>
                          <a:lnTo>
                            <a:pt x="91" y="130"/>
                          </a:lnTo>
                          <a:lnTo>
                            <a:pt x="62" y="132"/>
                          </a:lnTo>
                          <a:lnTo>
                            <a:pt x="99" y="134"/>
                          </a:lnTo>
                          <a:lnTo>
                            <a:pt x="107" y="134"/>
                          </a:lnTo>
                          <a:lnTo>
                            <a:pt x="110" y="135"/>
                          </a:lnTo>
                          <a:lnTo>
                            <a:pt x="112" y="136"/>
                          </a:lnTo>
                          <a:lnTo>
                            <a:pt x="112" y="139"/>
                          </a:lnTo>
                          <a:lnTo>
                            <a:pt x="114" y="140"/>
                          </a:lnTo>
                          <a:lnTo>
                            <a:pt x="118" y="141"/>
                          </a:lnTo>
                          <a:lnTo>
                            <a:pt x="126" y="138"/>
                          </a:lnTo>
                          <a:lnTo>
                            <a:pt x="132" y="135"/>
                          </a:lnTo>
                          <a:lnTo>
                            <a:pt x="137" y="133"/>
                          </a:lnTo>
                          <a:lnTo>
                            <a:pt x="141" y="130"/>
                          </a:lnTo>
                          <a:lnTo>
                            <a:pt x="145" y="126"/>
                          </a:lnTo>
                          <a:lnTo>
                            <a:pt x="159" y="111"/>
                          </a:lnTo>
                          <a:lnTo>
                            <a:pt x="169" y="99"/>
                          </a:lnTo>
                          <a:lnTo>
                            <a:pt x="173" y="92"/>
                          </a:lnTo>
                          <a:lnTo>
                            <a:pt x="174" y="89"/>
                          </a:lnTo>
                          <a:lnTo>
                            <a:pt x="174" y="88"/>
                          </a:lnTo>
                          <a:lnTo>
                            <a:pt x="174" y="85"/>
                          </a:lnTo>
                          <a:lnTo>
                            <a:pt x="172" y="83"/>
                          </a:lnTo>
                          <a:lnTo>
                            <a:pt x="171" y="81"/>
                          </a:lnTo>
                          <a:lnTo>
                            <a:pt x="170" y="79"/>
                          </a:lnTo>
                          <a:lnTo>
                            <a:pt x="171" y="76"/>
                          </a:lnTo>
                          <a:lnTo>
                            <a:pt x="172" y="74"/>
                          </a:lnTo>
                          <a:lnTo>
                            <a:pt x="174" y="72"/>
                          </a:lnTo>
                          <a:lnTo>
                            <a:pt x="175" y="70"/>
                          </a:lnTo>
                          <a:lnTo>
                            <a:pt x="177" y="68"/>
                          </a:lnTo>
                          <a:lnTo>
                            <a:pt x="179" y="66"/>
                          </a:lnTo>
                          <a:lnTo>
                            <a:pt x="179" y="63"/>
                          </a:lnTo>
                          <a:lnTo>
                            <a:pt x="177" y="60"/>
                          </a:lnTo>
                          <a:lnTo>
                            <a:pt x="175" y="58"/>
                          </a:lnTo>
                          <a:lnTo>
                            <a:pt x="174" y="56"/>
                          </a:lnTo>
                          <a:lnTo>
                            <a:pt x="172" y="54"/>
                          </a:lnTo>
                          <a:lnTo>
                            <a:pt x="171" y="52"/>
                          </a:lnTo>
                          <a:lnTo>
                            <a:pt x="172" y="50"/>
                          </a:lnTo>
                          <a:lnTo>
                            <a:pt x="174" y="47"/>
                          </a:lnTo>
                          <a:lnTo>
                            <a:pt x="177" y="45"/>
                          </a:lnTo>
                          <a:lnTo>
                            <a:pt x="177" y="42"/>
                          </a:lnTo>
                          <a:lnTo>
                            <a:pt x="177" y="39"/>
                          </a:lnTo>
                          <a:lnTo>
                            <a:pt x="176" y="36"/>
                          </a:lnTo>
                          <a:lnTo>
                            <a:pt x="174" y="34"/>
                          </a:lnTo>
                          <a:lnTo>
                            <a:pt x="173" y="32"/>
                          </a:lnTo>
                          <a:lnTo>
                            <a:pt x="172" y="30"/>
                          </a:lnTo>
                          <a:lnTo>
                            <a:pt x="172" y="27"/>
                          </a:lnTo>
                          <a:lnTo>
                            <a:pt x="174" y="24"/>
                          </a:lnTo>
                          <a:lnTo>
                            <a:pt x="175" y="23"/>
                          </a:lnTo>
                          <a:lnTo>
                            <a:pt x="177" y="21"/>
                          </a:lnTo>
                          <a:lnTo>
                            <a:pt x="179" y="18"/>
                          </a:lnTo>
                          <a:lnTo>
                            <a:pt x="179" y="16"/>
                          </a:lnTo>
                          <a:lnTo>
                            <a:pt x="178" y="14"/>
                          </a:lnTo>
                          <a:lnTo>
                            <a:pt x="176" y="12"/>
                          </a:lnTo>
                          <a:lnTo>
                            <a:pt x="174" y="9"/>
                          </a:lnTo>
                          <a:lnTo>
                            <a:pt x="173" y="6"/>
                          </a:lnTo>
                          <a:lnTo>
                            <a:pt x="173" y="0"/>
                          </a:lnTo>
                          <a:lnTo>
                            <a:pt x="155" y="10"/>
                          </a:lnTo>
                          <a:lnTo>
                            <a:pt x="143" y="14"/>
                          </a:lnTo>
                          <a:lnTo>
                            <a:pt x="131" y="17"/>
                          </a:lnTo>
                          <a:lnTo>
                            <a:pt x="116" y="21"/>
                          </a:lnTo>
                          <a:lnTo>
                            <a:pt x="102" y="23"/>
                          </a:lnTo>
                          <a:lnTo>
                            <a:pt x="89" y="25"/>
                          </a:lnTo>
                          <a:lnTo>
                            <a:pt x="71" y="27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23" name="Group 27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29" y="1834"/>
                      <a:ext cx="104" cy="163"/>
                      <a:chOff x="3248" y="1816"/>
                      <a:chExt cx="54" cy="90"/>
                    </a:xfrm>
                  </p:grpSpPr>
                  <p:sp>
                    <p:nvSpPr>
                      <p:cNvPr id="224" name="Freeform 27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58" y="1840"/>
                        <a:ext cx="42" cy="17"/>
                      </a:xfrm>
                      <a:custGeom>
                        <a:avLst/>
                        <a:gdLst>
                          <a:gd name="T0" fmla="*/ 41 w 42"/>
                          <a:gd name="T1" fmla="*/ 2 h 17"/>
                          <a:gd name="T2" fmla="*/ 37 w 42"/>
                          <a:gd name="T3" fmla="*/ 0 h 17"/>
                          <a:gd name="T4" fmla="*/ 24 w 42"/>
                          <a:gd name="T5" fmla="*/ 5 h 17"/>
                          <a:gd name="T6" fmla="*/ 12 w 42"/>
                          <a:gd name="T7" fmla="*/ 10 h 17"/>
                          <a:gd name="T8" fmla="*/ 0 w 42"/>
                          <a:gd name="T9" fmla="*/ 13 h 17"/>
                          <a:gd name="T10" fmla="*/ 2 w 42"/>
                          <a:gd name="T11" fmla="*/ 16 h 17"/>
                          <a:gd name="T12" fmla="*/ 10 w 42"/>
                          <a:gd name="T13" fmla="*/ 16 h 17"/>
                          <a:gd name="T14" fmla="*/ 21 w 42"/>
                          <a:gd name="T15" fmla="*/ 14 h 17"/>
                          <a:gd name="T16" fmla="*/ 32 w 42"/>
                          <a:gd name="T17" fmla="*/ 8 h 17"/>
                          <a:gd name="T18" fmla="*/ 41 w 42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2" h="17">
                            <a:moveTo>
                              <a:pt x="41" y="2"/>
                            </a:moveTo>
                            <a:lnTo>
                              <a:pt x="37" y="0"/>
                            </a:lnTo>
                            <a:lnTo>
                              <a:pt x="24" y="5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21" y="14"/>
                            </a:lnTo>
                            <a:lnTo>
                              <a:pt x="32" y="8"/>
                            </a:lnTo>
                            <a:lnTo>
                              <a:pt x="41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5" name="Freeform 27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6" y="1863"/>
                        <a:ext cx="36" cy="17"/>
                      </a:xfrm>
                      <a:custGeom>
                        <a:avLst/>
                        <a:gdLst>
                          <a:gd name="T0" fmla="*/ 35 w 36"/>
                          <a:gd name="T1" fmla="*/ 2 h 17"/>
                          <a:gd name="T2" fmla="*/ 33 w 36"/>
                          <a:gd name="T3" fmla="*/ 0 h 17"/>
                          <a:gd name="T4" fmla="*/ 21 w 36"/>
                          <a:gd name="T5" fmla="*/ 6 h 17"/>
                          <a:gd name="T6" fmla="*/ 11 w 36"/>
                          <a:gd name="T7" fmla="*/ 10 h 17"/>
                          <a:gd name="T8" fmla="*/ 0 w 36"/>
                          <a:gd name="T9" fmla="*/ 13 h 17"/>
                          <a:gd name="T10" fmla="*/ 2 w 36"/>
                          <a:gd name="T11" fmla="*/ 16 h 17"/>
                          <a:gd name="T12" fmla="*/ 10 w 36"/>
                          <a:gd name="T13" fmla="*/ 16 h 17"/>
                          <a:gd name="T14" fmla="*/ 18 w 36"/>
                          <a:gd name="T15" fmla="*/ 14 h 17"/>
                          <a:gd name="T16" fmla="*/ 26 w 36"/>
                          <a:gd name="T17" fmla="*/ 9 h 17"/>
                          <a:gd name="T18" fmla="*/ 35 w 36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6" h="17">
                            <a:moveTo>
                              <a:pt x="35" y="2"/>
                            </a:moveTo>
                            <a:lnTo>
                              <a:pt x="33" y="0"/>
                            </a:lnTo>
                            <a:lnTo>
                              <a:pt x="21" y="6"/>
                            </a:lnTo>
                            <a:lnTo>
                              <a:pt x="11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18" y="14"/>
                            </a:lnTo>
                            <a:lnTo>
                              <a:pt x="26" y="9"/>
                            </a:lnTo>
                            <a:lnTo>
                              <a:pt x="35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6" name="Freeform 27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3" y="1889"/>
                        <a:ext cx="38" cy="17"/>
                      </a:xfrm>
                      <a:custGeom>
                        <a:avLst/>
                        <a:gdLst>
                          <a:gd name="T0" fmla="*/ 37 w 38"/>
                          <a:gd name="T1" fmla="*/ 2 h 17"/>
                          <a:gd name="T2" fmla="*/ 34 w 38"/>
                          <a:gd name="T3" fmla="*/ 0 h 17"/>
                          <a:gd name="T4" fmla="*/ 23 w 38"/>
                          <a:gd name="T5" fmla="*/ 6 h 17"/>
                          <a:gd name="T6" fmla="*/ 12 w 38"/>
                          <a:gd name="T7" fmla="*/ 10 h 17"/>
                          <a:gd name="T8" fmla="*/ 0 w 38"/>
                          <a:gd name="T9" fmla="*/ 13 h 17"/>
                          <a:gd name="T10" fmla="*/ 2 w 38"/>
                          <a:gd name="T11" fmla="*/ 16 h 17"/>
                          <a:gd name="T12" fmla="*/ 10 w 38"/>
                          <a:gd name="T13" fmla="*/ 15 h 17"/>
                          <a:gd name="T14" fmla="*/ 20 w 38"/>
                          <a:gd name="T15" fmla="*/ 13 h 17"/>
                          <a:gd name="T16" fmla="*/ 30 w 38"/>
                          <a:gd name="T17" fmla="*/ 8 h 17"/>
                          <a:gd name="T18" fmla="*/ 37 w 38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8" h="17">
                            <a:moveTo>
                              <a:pt x="37" y="2"/>
                            </a:moveTo>
                            <a:lnTo>
                              <a:pt x="34" y="0"/>
                            </a:lnTo>
                            <a:lnTo>
                              <a:pt x="23" y="6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0" y="8"/>
                            </a:lnTo>
                            <a:lnTo>
                              <a:pt x="37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7" name="Freeform 27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48" y="1816"/>
                        <a:ext cx="43" cy="17"/>
                      </a:xfrm>
                      <a:custGeom>
                        <a:avLst/>
                        <a:gdLst>
                          <a:gd name="T0" fmla="*/ 42 w 43"/>
                          <a:gd name="T1" fmla="*/ 2 h 17"/>
                          <a:gd name="T2" fmla="*/ 37 w 43"/>
                          <a:gd name="T3" fmla="*/ 0 h 17"/>
                          <a:gd name="T4" fmla="*/ 23 w 43"/>
                          <a:gd name="T5" fmla="*/ 5 h 17"/>
                          <a:gd name="T6" fmla="*/ 12 w 43"/>
                          <a:gd name="T7" fmla="*/ 9 h 17"/>
                          <a:gd name="T8" fmla="*/ 0 w 43"/>
                          <a:gd name="T9" fmla="*/ 12 h 17"/>
                          <a:gd name="T10" fmla="*/ 2 w 43"/>
                          <a:gd name="T11" fmla="*/ 16 h 17"/>
                          <a:gd name="T12" fmla="*/ 10 w 43"/>
                          <a:gd name="T13" fmla="*/ 15 h 17"/>
                          <a:gd name="T14" fmla="*/ 20 w 43"/>
                          <a:gd name="T15" fmla="*/ 13 h 17"/>
                          <a:gd name="T16" fmla="*/ 31 w 43"/>
                          <a:gd name="T17" fmla="*/ 9 h 17"/>
                          <a:gd name="T18" fmla="*/ 42 w 43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3" h="17">
                            <a:moveTo>
                              <a:pt x="42" y="2"/>
                            </a:moveTo>
                            <a:lnTo>
                              <a:pt x="37" y="0"/>
                            </a:lnTo>
                            <a:lnTo>
                              <a:pt x="23" y="5"/>
                            </a:lnTo>
                            <a:lnTo>
                              <a:pt x="12" y="9"/>
                            </a:lnTo>
                            <a:lnTo>
                              <a:pt x="0" y="12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1" y="9"/>
                            </a:lnTo>
                            <a:lnTo>
                              <a:pt x="42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213" name="Freeform 276"/>
                  <p:cNvSpPr>
                    <a:spLocks/>
                  </p:cNvSpPr>
                  <p:nvPr/>
                </p:nvSpPr>
                <p:spPr bwMode="auto">
                  <a:xfrm>
                    <a:off x="6480" y="720"/>
                    <a:ext cx="958" cy="1079"/>
                  </a:xfrm>
                  <a:custGeom>
                    <a:avLst/>
                    <a:gdLst>
                      <a:gd name="T0" fmla="*/ 4994 w 494"/>
                      <a:gd name="T1" fmla="*/ 6227 h 594"/>
                      <a:gd name="T2" fmla="*/ 5048 w 494"/>
                      <a:gd name="T3" fmla="*/ 6174 h 594"/>
                      <a:gd name="T4" fmla="*/ 5077 w 494"/>
                      <a:gd name="T5" fmla="*/ 6131 h 594"/>
                      <a:gd name="T6" fmla="*/ 5118 w 494"/>
                      <a:gd name="T7" fmla="*/ 5989 h 594"/>
                      <a:gd name="T8" fmla="*/ 5389 w 494"/>
                      <a:gd name="T9" fmla="*/ 4946 h 594"/>
                      <a:gd name="T10" fmla="*/ 5585 w 494"/>
                      <a:gd name="T11" fmla="*/ 4574 h 594"/>
                      <a:gd name="T12" fmla="*/ 5769 w 494"/>
                      <a:gd name="T13" fmla="*/ 4309 h 594"/>
                      <a:gd name="T14" fmla="*/ 6126 w 494"/>
                      <a:gd name="T15" fmla="*/ 3920 h 594"/>
                      <a:gd name="T16" fmla="*/ 6475 w 494"/>
                      <a:gd name="T17" fmla="*/ 3531 h 594"/>
                      <a:gd name="T18" fmla="*/ 6731 w 494"/>
                      <a:gd name="T19" fmla="*/ 3172 h 594"/>
                      <a:gd name="T20" fmla="*/ 6886 w 494"/>
                      <a:gd name="T21" fmla="*/ 2812 h 594"/>
                      <a:gd name="T22" fmla="*/ 6972 w 494"/>
                      <a:gd name="T23" fmla="*/ 2349 h 594"/>
                      <a:gd name="T24" fmla="*/ 6912 w 494"/>
                      <a:gd name="T25" fmla="*/ 1936 h 594"/>
                      <a:gd name="T26" fmla="*/ 6762 w 494"/>
                      <a:gd name="T27" fmla="*/ 1535 h 594"/>
                      <a:gd name="T28" fmla="*/ 6522 w 494"/>
                      <a:gd name="T29" fmla="*/ 1161 h 594"/>
                      <a:gd name="T30" fmla="*/ 6097 w 494"/>
                      <a:gd name="T31" fmla="*/ 785 h 594"/>
                      <a:gd name="T32" fmla="*/ 5645 w 494"/>
                      <a:gd name="T33" fmla="*/ 509 h 594"/>
                      <a:gd name="T34" fmla="*/ 5077 w 494"/>
                      <a:gd name="T35" fmla="*/ 263 h 594"/>
                      <a:gd name="T36" fmla="*/ 4396 w 494"/>
                      <a:gd name="T37" fmla="*/ 80 h 594"/>
                      <a:gd name="T38" fmla="*/ 3844 w 494"/>
                      <a:gd name="T39" fmla="*/ 0 h 594"/>
                      <a:gd name="T40" fmla="*/ 3223 w 494"/>
                      <a:gd name="T41" fmla="*/ 0 h 594"/>
                      <a:gd name="T42" fmla="*/ 2686 w 494"/>
                      <a:gd name="T43" fmla="*/ 53 h 594"/>
                      <a:gd name="T44" fmla="*/ 2166 w 494"/>
                      <a:gd name="T45" fmla="*/ 162 h 594"/>
                      <a:gd name="T46" fmla="*/ 1714 w 494"/>
                      <a:gd name="T47" fmla="*/ 316 h 594"/>
                      <a:gd name="T48" fmla="*/ 1249 w 494"/>
                      <a:gd name="T49" fmla="*/ 534 h 594"/>
                      <a:gd name="T50" fmla="*/ 832 w 494"/>
                      <a:gd name="T51" fmla="*/ 799 h 594"/>
                      <a:gd name="T52" fmla="*/ 481 w 494"/>
                      <a:gd name="T53" fmla="*/ 1092 h 594"/>
                      <a:gd name="T54" fmla="*/ 169 w 494"/>
                      <a:gd name="T55" fmla="*/ 1511 h 594"/>
                      <a:gd name="T56" fmla="*/ 16 w 494"/>
                      <a:gd name="T57" fmla="*/ 1947 h 594"/>
                      <a:gd name="T58" fmla="*/ 0 w 494"/>
                      <a:gd name="T59" fmla="*/ 2332 h 594"/>
                      <a:gd name="T60" fmla="*/ 45 w 494"/>
                      <a:gd name="T61" fmla="*/ 2745 h 594"/>
                      <a:gd name="T62" fmla="*/ 196 w 494"/>
                      <a:gd name="T63" fmla="*/ 3157 h 594"/>
                      <a:gd name="T64" fmla="*/ 481 w 494"/>
                      <a:gd name="T65" fmla="*/ 3548 h 594"/>
                      <a:gd name="T66" fmla="*/ 816 w 494"/>
                      <a:gd name="T67" fmla="*/ 3933 h 594"/>
                      <a:gd name="T68" fmla="*/ 1274 w 494"/>
                      <a:gd name="T69" fmla="*/ 4454 h 594"/>
                      <a:gd name="T70" fmla="*/ 1474 w 494"/>
                      <a:gd name="T71" fmla="*/ 4748 h 594"/>
                      <a:gd name="T72" fmla="*/ 1613 w 494"/>
                      <a:gd name="T73" fmla="*/ 5081 h 594"/>
                      <a:gd name="T74" fmla="*/ 1714 w 494"/>
                      <a:gd name="T75" fmla="*/ 5564 h 594"/>
                      <a:gd name="T76" fmla="*/ 1809 w 494"/>
                      <a:gd name="T77" fmla="*/ 5976 h 594"/>
                      <a:gd name="T78" fmla="*/ 1866 w 494"/>
                      <a:gd name="T79" fmla="*/ 6143 h 594"/>
                      <a:gd name="T80" fmla="*/ 1895 w 494"/>
                      <a:gd name="T81" fmla="*/ 6174 h 594"/>
                      <a:gd name="T82" fmla="*/ 1978 w 494"/>
                      <a:gd name="T83" fmla="*/ 6240 h 594"/>
                      <a:gd name="T84" fmla="*/ 2182 w 494"/>
                      <a:gd name="T85" fmla="*/ 6320 h 594"/>
                      <a:gd name="T86" fmla="*/ 2422 w 494"/>
                      <a:gd name="T87" fmla="*/ 6372 h 594"/>
                      <a:gd name="T88" fmla="*/ 2686 w 494"/>
                      <a:gd name="T89" fmla="*/ 6414 h 594"/>
                      <a:gd name="T90" fmla="*/ 2952 w 494"/>
                      <a:gd name="T91" fmla="*/ 6438 h 594"/>
                      <a:gd name="T92" fmla="*/ 3223 w 494"/>
                      <a:gd name="T93" fmla="*/ 6445 h 594"/>
                      <a:gd name="T94" fmla="*/ 3464 w 494"/>
                      <a:gd name="T95" fmla="*/ 6454 h 594"/>
                      <a:gd name="T96" fmla="*/ 3749 w 494"/>
                      <a:gd name="T97" fmla="*/ 6445 h 594"/>
                      <a:gd name="T98" fmla="*/ 4020 w 494"/>
                      <a:gd name="T99" fmla="*/ 6438 h 594"/>
                      <a:gd name="T100" fmla="*/ 4272 w 494"/>
                      <a:gd name="T101" fmla="*/ 6401 h 594"/>
                      <a:gd name="T102" fmla="*/ 4513 w 494"/>
                      <a:gd name="T103" fmla="*/ 6372 h 594"/>
                      <a:gd name="T104" fmla="*/ 4742 w 494"/>
                      <a:gd name="T105" fmla="*/ 6320 h 594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94" h="594">
                        <a:moveTo>
                          <a:pt x="345" y="577"/>
                        </a:moveTo>
                        <a:lnTo>
                          <a:pt x="349" y="574"/>
                        </a:lnTo>
                        <a:lnTo>
                          <a:pt x="353" y="572"/>
                        </a:lnTo>
                        <a:lnTo>
                          <a:pt x="354" y="570"/>
                        </a:lnTo>
                        <a:lnTo>
                          <a:pt x="356" y="568"/>
                        </a:lnTo>
                        <a:lnTo>
                          <a:pt x="357" y="567"/>
                        </a:lnTo>
                        <a:lnTo>
                          <a:pt x="358" y="566"/>
                        </a:lnTo>
                        <a:lnTo>
                          <a:pt x="358" y="565"/>
                        </a:lnTo>
                        <a:lnTo>
                          <a:pt x="359" y="563"/>
                        </a:lnTo>
                        <a:lnTo>
                          <a:pt x="360" y="561"/>
                        </a:lnTo>
                        <a:lnTo>
                          <a:pt x="360" y="559"/>
                        </a:lnTo>
                        <a:lnTo>
                          <a:pt x="362" y="550"/>
                        </a:lnTo>
                        <a:lnTo>
                          <a:pt x="376" y="473"/>
                        </a:lnTo>
                        <a:lnTo>
                          <a:pt x="379" y="462"/>
                        </a:lnTo>
                        <a:lnTo>
                          <a:pt x="381" y="454"/>
                        </a:lnTo>
                        <a:lnTo>
                          <a:pt x="385" y="443"/>
                        </a:lnTo>
                        <a:lnTo>
                          <a:pt x="390" y="431"/>
                        </a:lnTo>
                        <a:lnTo>
                          <a:pt x="395" y="420"/>
                        </a:lnTo>
                        <a:lnTo>
                          <a:pt x="400" y="411"/>
                        </a:lnTo>
                        <a:lnTo>
                          <a:pt x="404" y="403"/>
                        </a:lnTo>
                        <a:lnTo>
                          <a:pt x="408" y="396"/>
                        </a:lnTo>
                        <a:lnTo>
                          <a:pt x="416" y="383"/>
                        </a:lnTo>
                        <a:lnTo>
                          <a:pt x="424" y="371"/>
                        </a:lnTo>
                        <a:lnTo>
                          <a:pt x="433" y="360"/>
                        </a:lnTo>
                        <a:lnTo>
                          <a:pt x="439" y="351"/>
                        </a:lnTo>
                        <a:lnTo>
                          <a:pt x="451" y="335"/>
                        </a:lnTo>
                        <a:lnTo>
                          <a:pt x="458" y="324"/>
                        </a:lnTo>
                        <a:lnTo>
                          <a:pt x="465" y="314"/>
                        </a:lnTo>
                        <a:lnTo>
                          <a:pt x="470" y="304"/>
                        </a:lnTo>
                        <a:lnTo>
                          <a:pt x="476" y="291"/>
                        </a:lnTo>
                        <a:lnTo>
                          <a:pt x="480" y="280"/>
                        </a:lnTo>
                        <a:lnTo>
                          <a:pt x="484" y="268"/>
                        </a:lnTo>
                        <a:lnTo>
                          <a:pt x="487" y="258"/>
                        </a:lnTo>
                        <a:lnTo>
                          <a:pt x="490" y="247"/>
                        </a:lnTo>
                        <a:lnTo>
                          <a:pt x="492" y="232"/>
                        </a:lnTo>
                        <a:lnTo>
                          <a:pt x="493" y="216"/>
                        </a:lnTo>
                        <a:lnTo>
                          <a:pt x="493" y="201"/>
                        </a:lnTo>
                        <a:lnTo>
                          <a:pt x="491" y="189"/>
                        </a:lnTo>
                        <a:lnTo>
                          <a:pt x="489" y="178"/>
                        </a:lnTo>
                        <a:lnTo>
                          <a:pt x="487" y="167"/>
                        </a:lnTo>
                        <a:lnTo>
                          <a:pt x="483" y="154"/>
                        </a:lnTo>
                        <a:lnTo>
                          <a:pt x="478" y="141"/>
                        </a:lnTo>
                        <a:lnTo>
                          <a:pt x="473" y="129"/>
                        </a:lnTo>
                        <a:lnTo>
                          <a:pt x="468" y="117"/>
                        </a:lnTo>
                        <a:lnTo>
                          <a:pt x="461" y="107"/>
                        </a:lnTo>
                        <a:lnTo>
                          <a:pt x="451" y="94"/>
                        </a:lnTo>
                        <a:lnTo>
                          <a:pt x="441" y="82"/>
                        </a:lnTo>
                        <a:lnTo>
                          <a:pt x="431" y="72"/>
                        </a:lnTo>
                        <a:lnTo>
                          <a:pt x="421" y="63"/>
                        </a:lnTo>
                        <a:lnTo>
                          <a:pt x="411" y="55"/>
                        </a:lnTo>
                        <a:lnTo>
                          <a:pt x="399" y="47"/>
                        </a:lnTo>
                        <a:lnTo>
                          <a:pt x="388" y="39"/>
                        </a:lnTo>
                        <a:lnTo>
                          <a:pt x="374" y="32"/>
                        </a:lnTo>
                        <a:lnTo>
                          <a:pt x="359" y="24"/>
                        </a:lnTo>
                        <a:lnTo>
                          <a:pt x="344" y="17"/>
                        </a:lnTo>
                        <a:lnTo>
                          <a:pt x="327" y="12"/>
                        </a:lnTo>
                        <a:lnTo>
                          <a:pt x="311" y="7"/>
                        </a:lnTo>
                        <a:lnTo>
                          <a:pt x="299" y="5"/>
                        </a:lnTo>
                        <a:lnTo>
                          <a:pt x="285" y="2"/>
                        </a:lnTo>
                        <a:lnTo>
                          <a:pt x="272" y="0"/>
                        </a:lnTo>
                        <a:lnTo>
                          <a:pt x="257" y="0"/>
                        </a:lnTo>
                        <a:lnTo>
                          <a:pt x="243" y="0"/>
                        </a:lnTo>
                        <a:lnTo>
                          <a:pt x="228" y="0"/>
                        </a:lnTo>
                        <a:lnTo>
                          <a:pt x="215" y="0"/>
                        </a:lnTo>
                        <a:lnTo>
                          <a:pt x="201" y="3"/>
                        </a:lnTo>
                        <a:lnTo>
                          <a:pt x="190" y="5"/>
                        </a:lnTo>
                        <a:lnTo>
                          <a:pt x="177" y="8"/>
                        </a:lnTo>
                        <a:lnTo>
                          <a:pt x="164" y="11"/>
                        </a:lnTo>
                        <a:lnTo>
                          <a:pt x="153" y="15"/>
                        </a:lnTo>
                        <a:lnTo>
                          <a:pt x="142" y="19"/>
                        </a:lnTo>
                        <a:lnTo>
                          <a:pt x="132" y="24"/>
                        </a:lnTo>
                        <a:lnTo>
                          <a:pt x="121" y="29"/>
                        </a:lnTo>
                        <a:lnTo>
                          <a:pt x="111" y="35"/>
                        </a:lnTo>
                        <a:lnTo>
                          <a:pt x="99" y="42"/>
                        </a:lnTo>
                        <a:lnTo>
                          <a:pt x="88" y="49"/>
                        </a:lnTo>
                        <a:lnTo>
                          <a:pt x="79" y="56"/>
                        </a:lnTo>
                        <a:lnTo>
                          <a:pt x="69" y="64"/>
                        </a:lnTo>
                        <a:lnTo>
                          <a:pt x="59" y="73"/>
                        </a:lnTo>
                        <a:lnTo>
                          <a:pt x="50" y="81"/>
                        </a:lnTo>
                        <a:lnTo>
                          <a:pt x="42" y="89"/>
                        </a:lnTo>
                        <a:lnTo>
                          <a:pt x="34" y="100"/>
                        </a:lnTo>
                        <a:lnTo>
                          <a:pt x="25" y="112"/>
                        </a:lnTo>
                        <a:lnTo>
                          <a:pt x="17" y="126"/>
                        </a:lnTo>
                        <a:lnTo>
                          <a:pt x="12" y="139"/>
                        </a:lnTo>
                        <a:lnTo>
                          <a:pt x="8" y="153"/>
                        </a:lnTo>
                        <a:lnTo>
                          <a:pt x="3" y="166"/>
                        </a:lnTo>
                        <a:lnTo>
                          <a:pt x="1" y="179"/>
                        </a:lnTo>
                        <a:lnTo>
                          <a:pt x="0" y="191"/>
                        </a:lnTo>
                        <a:lnTo>
                          <a:pt x="0" y="203"/>
                        </a:lnTo>
                        <a:lnTo>
                          <a:pt x="0" y="214"/>
                        </a:lnTo>
                        <a:lnTo>
                          <a:pt x="0" y="227"/>
                        </a:lnTo>
                        <a:lnTo>
                          <a:pt x="0" y="238"/>
                        </a:lnTo>
                        <a:lnTo>
                          <a:pt x="3" y="252"/>
                        </a:lnTo>
                        <a:lnTo>
                          <a:pt x="5" y="264"/>
                        </a:lnTo>
                        <a:lnTo>
                          <a:pt x="9" y="277"/>
                        </a:lnTo>
                        <a:lnTo>
                          <a:pt x="14" y="290"/>
                        </a:lnTo>
                        <a:lnTo>
                          <a:pt x="20" y="303"/>
                        </a:lnTo>
                        <a:lnTo>
                          <a:pt x="27" y="314"/>
                        </a:lnTo>
                        <a:lnTo>
                          <a:pt x="34" y="326"/>
                        </a:lnTo>
                        <a:lnTo>
                          <a:pt x="43" y="338"/>
                        </a:lnTo>
                        <a:lnTo>
                          <a:pt x="50" y="349"/>
                        </a:lnTo>
                        <a:lnTo>
                          <a:pt x="58" y="361"/>
                        </a:lnTo>
                        <a:lnTo>
                          <a:pt x="66" y="373"/>
                        </a:lnTo>
                        <a:lnTo>
                          <a:pt x="78" y="390"/>
                        </a:lnTo>
                        <a:lnTo>
                          <a:pt x="90" y="409"/>
                        </a:lnTo>
                        <a:lnTo>
                          <a:pt x="96" y="418"/>
                        </a:lnTo>
                        <a:lnTo>
                          <a:pt x="100" y="426"/>
                        </a:lnTo>
                        <a:lnTo>
                          <a:pt x="104" y="436"/>
                        </a:lnTo>
                        <a:lnTo>
                          <a:pt x="108" y="446"/>
                        </a:lnTo>
                        <a:lnTo>
                          <a:pt x="111" y="456"/>
                        </a:lnTo>
                        <a:lnTo>
                          <a:pt x="114" y="467"/>
                        </a:lnTo>
                        <a:lnTo>
                          <a:pt x="116" y="482"/>
                        </a:lnTo>
                        <a:lnTo>
                          <a:pt x="120" y="498"/>
                        </a:lnTo>
                        <a:lnTo>
                          <a:pt x="121" y="511"/>
                        </a:lnTo>
                        <a:lnTo>
                          <a:pt x="124" y="527"/>
                        </a:lnTo>
                        <a:lnTo>
                          <a:pt x="126" y="539"/>
                        </a:lnTo>
                        <a:lnTo>
                          <a:pt x="128" y="549"/>
                        </a:lnTo>
                        <a:lnTo>
                          <a:pt x="130" y="559"/>
                        </a:lnTo>
                        <a:lnTo>
                          <a:pt x="132" y="561"/>
                        </a:lnTo>
                        <a:lnTo>
                          <a:pt x="132" y="564"/>
                        </a:lnTo>
                        <a:lnTo>
                          <a:pt x="132" y="565"/>
                        </a:lnTo>
                        <a:lnTo>
                          <a:pt x="133" y="566"/>
                        </a:lnTo>
                        <a:lnTo>
                          <a:pt x="134" y="567"/>
                        </a:lnTo>
                        <a:lnTo>
                          <a:pt x="136" y="569"/>
                        </a:lnTo>
                        <a:lnTo>
                          <a:pt x="138" y="571"/>
                        </a:lnTo>
                        <a:lnTo>
                          <a:pt x="140" y="573"/>
                        </a:lnTo>
                        <a:lnTo>
                          <a:pt x="144" y="576"/>
                        </a:lnTo>
                        <a:lnTo>
                          <a:pt x="148" y="577"/>
                        </a:lnTo>
                        <a:lnTo>
                          <a:pt x="154" y="580"/>
                        </a:lnTo>
                        <a:lnTo>
                          <a:pt x="160" y="582"/>
                        </a:lnTo>
                        <a:lnTo>
                          <a:pt x="166" y="584"/>
                        </a:lnTo>
                        <a:lnTo>
                          <a:pt x="171" y="585"/>
                        </a:lnTo>
                        <a:lnTo>
                          <a:pt x="176" y="586"/>
                        </a:lnTo>
                        <a:lnTo>
                          <a:pt x="183" y="587"/>
                        </a:lnTo>
                        <a:lnTo>
                          <a:pt x="190" y="589"/>
                        </a:lnTo>
                        <a:lnTo>
                          <a:pt x="195" y="589"/>
                        </a:lnTo>
                        <a:lnTo>
                          <a:pt x="202" y="590"/>
                        </a:lnTo>
                        <a:lnTo>
                          <a:pt x="209" y="591"/>
                        </a:lnTo>
                        <a:lnTo>
                          <a:pt x="215" y="592"/>
                        </a:lnTo>
                        <a:lnTo>
                          <a:pt x="221" y="592"/>
                        </a:lnTo>
                        <a:lnTo>
                          <a:pt x="228" y="592"/>
                        </a:lnTo>
                        <a:lnTo>
                          <a:pt x="234" y="593"/>
                        </a:lnTo>
                        <a:lnTo>
                          <a:pt x="240" y="593"/>
                        </a:lnTo>
                        <a:lnTo>
                          <a:pt x="245" y="593"/>
                        </a:lnTo>
                        <a:lnTo>
                          <a:pt x="251" y="593"/>
                        </a:lnTo>
                        <a:lnTo>
                          <a:pt x="259" y="593"/>
                        </a:lnTo>
                        <a:lnTo>
                          <a:pt x="265" y="592"/>
                        </a:lnTo>
                        <a:lnTo>
                          <a:pt x="270" y="592"/>
                        </a:lnTo>
                        <a:lnTo>
                          <a:pt x="277" y="592"/>
                        </a:lnTo>
                        <a:lnTo>
                          <a:pt x="284" y="591"/>
                        </a:lnTo>
                        <a:lnTo>
                          <a:pt x="290" y="590"/>
                        </a:lnTo>
                        <a:lnTo>
                          <a:pt x="297" y="589"/>
                        </a:lnTo>
                        <a:lnTo>
                          <a:pt x="302" y="588"/>
                        </a:lnTo>
                        <a:lnTo>
                          <a:pt x="308" y="587"/>
                        </a:lnTo>
                        <a:lnTo>
                          <a:pt x="314" y="586"/>
                        </a:lnTo>
                        <a:lnTo>
                          <a:pt x="319" y="585"/>
                        </a:lnTo>
                        <a:lnTo>
                          <a:pt x="325" y="584"/>
                        </a:lnTo>
                        <a:lnTo>
                          <a:pt x="330" y="582"/>
                        </a:lnTo>
                        <a:lnTo>
                          <a:pt x="335" y="580"/>
                        </a:lnTo>
                        <a:lnTo>
                          <a:pt x="340" y="578"/>
                        </a:lnTo>
                        <a:lnTo>
                          <a:pt x="345" y="577"/>
                        </a:lnTo>
                      </a:path>
                    </a:pathLst>
                  </a:custGeom>
                  <a:solidFill>
                    <a:schemeClr val="tx1"/>
                  </a:solidFill>
                  <a:ln w="12700" cap="rnd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4" name="Freeform 277"/>
                  <p:cNvSpPr>
                    <a:spLocks/>
                  </p:cNvSpPr>
                  <p:nvPr/>
                </p:nvSpPr>
                <p:spPr bwMode="auto">
                  <a:xfrm>
                    <a:off x="7149" y="856"/>
                    <a:ext cx="163" cy="162"/>
                  </a:xfrm>
                  <a:custGeom>
                    <a:avLst/>
                    <a:gdLst>
                      <a:gd name="T0" fmla="*/ 0 w 84"/>
                      <a:gd name="T1" fmla="*/ 0 h 89"/>
                      <a:gd name="T2" fmla="*/ 312 w 84"/>
                      <a:gd name="T3" fmla="*/ 96 h 89"/>
                      <a:gd name="T4" fmla="*/ 600 w 84"/>
                      <a:gd name="T5" fmla="*/ 211 h 89"/>
                      <a:gd name="T6" fmla="*/ 809 w 84"/>
                      <a:gd name="T7" fmla="*/ 331 h 89"/>
                      <a:gd name="T8" fmla="*/ 949 w 84"/>
                      <a:gd name="T9" fmla="*/ 453 h 89"/>
                      <a:gd name="T10" fmla="*/ 1050 w 84"/>
                      <a:gd name="T11" fmla="*/ 573 h 89"/>
                      <a:gd name="T12" fmla="*/ 1118 w 84"/>
                      <a:gd name="T13" fmla="*/ 683 h 89"/>
                      <a:gd name="T14" fmla="*/ 1174 w 84"/>
                      <a:gd name="T15" fmla="*/ 801 h 89"/>
                      <a:gd name="T16" fmla="*/ 768 w 84"/>
                      <a:gd name="T17" fmla="*/ 965 h 89"/>
                      <a:gd name="T18" fmla="*/ 708 w 84"/>
                      <a:gd name="T19" fmla="*/ 801 h 89"/>
                      <a:gd name="T20" fmla="*/ 652 w 84"/>
                      <a:gd name="T21" fmla="*/ 639 h 89"/>
                      <a:gd name="T22" fmla="*/ 553 w 84"/>
                      <a:gd name="T23" fmla="*/ 457 h 89"/>
                      <a:gd name="T24" fmla="*/ 425 w 84"/>
                      <a:gd name="T25" fmla="*/ 319 h 89"/>
                      <a:gd name="T26" fmla="*/ 256 w 84"/>
                      <a:gd name="T27" fmla="*/ 162 h 89"/>
                      <a:gd name="T28" fmla="*/ 0 w 84"/>
                      <a:gd name="T29" fmla="*/ 0 h 8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84" h="89">
                        <a:moveTo>
                          <a:pt x="0" y="0"/>
                        </a:moveTo>
                        <a:lnTo>
                          <a:pt x="22" y="9"/>
                        </a:lnTo>
                        <a:lnTo>
                          <a:pt x="42" y="19"/>
                        </a:lnTo>
                        <a:lnTo>
                          <a:pt x="57" y="30"/>
                        </a:lnTo>
                        <a:lnTo>
                          <a:pt x="67" y="41"/>
                        </a:lnTo>
                        <a:lnTo>
                          <a:pt x="74" y="52"/>
                        </a:lnTo>
                        <a:lnTo>
                          <a:pt x="79" y="62"/>
                        </a:lnTo>
                        <a:lnTo>
                          <a:pt x="83" y="73"/>
                        </a:lnTo>
                        <a:lnTo>
                          <a:pt x="54" y="88"/>
                        </a:lnTo>
                        <a:lnTo>
                          <a:pt x="50" y="73"/>
                        </a:lnTo>
                        <a:lnTo>
                          <a:pt x="46" y="58"/>
                        </a:lnTo>
                        <a:lnTo>
                          <a:pt x="39" y="42"/>
                        </a:lnTo>
                        <a:lnTo>
                          <a:pt x="30" y="29"/>
                        </a:lnTo>
                        <a:lnTo>
                          <a:pt x="18" y="1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4" name="Group 278"/>
                <p:cNvGrpSpPr>
                  <a:grpSpLocks/>
                </p:cNvGrpSpPr>
                <p:nvPr/>
              </p:nvGrpSpPr>
              <p:grpSpPr bwMode="auto">
                <a:xfrm>
                  <a:off x="4752" y="1296"/>
                  <a:ext cx="480" cy="672"/>
                  <a:chOff x="6480" y="720"/>
                  <a:chExt cx="958" cy="1468"/>
                </a:xfrm>
              </p:grpSpPr>
              <p:grpSp>
                <p:nvGrpSpPr>
                  <p:cNvPr id="194" name="Group 279"/>
                  <p:cNvGrpSpPr>
                    <a:grpSpLocks/>
                  </p:cNvGrpSpPr>
                  <p:nvPr/>
                </p:nvGrpSpPr>
                <p:grpSpPr bwMode="auto">
                  <a:xfrm>
                    <a:off x="6768" y="1824"/>
                    <a:ext cx="434" cy="364"/>
                    <a:chOff x="7006" y="1824"/>
                    <a:chExt cx="434" cy="364"/>
                  </a:xfrm>
                </p:grpSpPr>
                <p:grpSp>
                  <p:nvGrpSpPr>
                    <p:cNvPr id="197" name="Group 28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104" y="2112"/>
                      <a:ext cx="238" cy="76"/>
                      <a:chOff x="3155" y="1927"/>
                      <a:chExt cx="123" cy="42"/>
                    </a:xfrm>
                  </p:grpSpPr>
                  <p:sp>
                    <p:nvSpPr>
                      <p:cNvPr id="210" name="Freeform 28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55" y="1927"/>
                        <a:ext cx="123" cy="42"/>
                      </a:xfrm>
                      <a:custGeom>
                        <a:avLst/>
                        <a:gdLst>
                          <a:gd name="T0" fmla="*/ 0 w 123"/>
                          <a:gd name="T1" fmla="*/ 0 h 42"/>
                          <a:gd name="T2" fmla="*/ 24 w 123"/>
                          <a:gd name="T3" fmla="*/ 32 h 42"/>
                          <a:gd name="T4" fmla="*/ 26 w 123"/>
                          <a:gd name="T5" fmla="*/ 34 h 42"/>
                          <a:gd name="T6" fmla="*/ 29 w 123"/>
                          <a:gd name="T7" fmla="*/ 35 h 42"/>
                          <a:gd name="T8" fmla="*/ 33 w 123"/>
                          <a:gd name="T9" fmla="*/ 37 h 42"/>
                          <a:gd name="T10" fmla="*/ 37 w 123"/>
                          <a:gd name="T11" fmla="*/ 38 h 42"/>
                          <a:gd name="T12" fmla="*/ 42 w 123"/>
                          <a:gd name="T13" fmla="*/ 39 h 42"/>
                          <a:gd name="T14" fmla="*/ 46 w 123"/>
                          <a:gd name="T15" fmla="*/ 39 h 42"/>
                          <a:gd name="T16" fmla="*/ 50 w 123"/>
                          <a:gd name="T17" fmla="*/ 40 h 42"/>
                          <a:gd name="T18" fmla="*/ 54 w 123"/>
                          <a:gd name="T19" fmla="*/ 40 h 42"/>
                          <a:gd name="T20" fmla="*/ 59 w 123"/>
                          <a:gd name="T21" fmla="*/ 41 h 42"/>
                          <a:gd name="T22" fmla="*/ 62 w 123"/>
                          <a:gd name="T23" fmla="*/ 41 h 42"/>
                          <a:gd name="T24" fmla="*/ 68 w 123"/>
                          <a:gd name="T25" fmla="*/ 40 h 42"/>
                          <a:gd name="T26" fmla="*/ 72 w 123"/>
                          <a:gd name="T27" fmla="*/ 40 h 42"/>
                          <a:gd name="T28" fmla="*/ 77 w 123"/>
                          <a:gd name="T29" fmla="*/ 39 h 42"/>
                          <a:gd name="T30" fmla="*/ 81 w 123"/>
                          <a:gd name="T31" fmla="*/ 39 h 42"/>
                          <a:gd name="T32" fmla="*/ 85 w 123"/>
                          <a:gd name="T33" fmla="*/ 38 h 42"/>
                          <a:gd name="T34" fmla="*/ 89 w 123"/>
                          <a:gd name="T35" fmla="*/ 37 h 42"/>
                          <a:gd name="T36" fmla="*/ 93 w 123"/>
                          <a:gd name="T37" fmla="*/ 35 h 42"/>
                          <a:gd name="T38" fmla="*/ 95 w 123"/>
                          <a:gd name="T39" fmla="*/ 34 h 42"/>
                          <a:gd name="T40" fmla="*/ 97 w 123"/>
                          <a:gd name="T41" fmla="*/ 33 h 42"/>
                          <a:gd name="T42" fmla="*/ 99 w 123"/>
                          <a:gd name="T43" fmla="*/ 31 h 42"/>
                          <a:gd name="T44" fmla="*/ 122 w 123"/>
                          <a:gd name="T45" fmla="*/ 0 h 42"/>
                          <a:gd name="T46" fmla="*/ 0 w 123"/>
                          <a:gd name="T47" fmla="*/ 0 h 42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  <a:gd name="T66" fmla="*/ 0 60000 65536"/>
                          <a:gd name="T67" fmla="*/ 0 60000 65536"/>
                          <a:gd name="T68" fmla="*/ 0 60000 65536"/>
                          <a:gd name="T69" fmla="*/ 0 60000 65536"/>
                          <a:gd name="T70" fmla="*/ 0 60000 65536"/>
                          <a:gd name="T71" fmla="*/ 0 60000 65536"/>
                        </a:gdLst>
                        <a:ahLst/>
                        <a:cxnLst>
                          <a:cxn ang="T48">
                            <a:pos x="T0" y="T1"/>
                          </a:cxn>
                          <a:cxn ang="T49">
                            <a:pos x="T2" y="T3"/>
                          </a:cxn>
                          <a:cxn ang="T50">
                            <a:pos x="T4" y="T5"/>
                          </a:cxn>
                          <a:cxn ang="T51">
                            <a:pos x="T6" y="T7"/>
                          </a:cxn>
                          <a:cxn ang="T52">
                            <a:pos x="T8" y="T9"/>
                          </a:cxn>
                          <a:cxn ang="T53">
                            <a:pos x="T10" y="T11"/>
                          </a:cxn>
                          <a:cxn ang="T54">
                            <a:pos x="T12" y="T13"/>
                          </a:cxn>
                          <a:cxn ang="T55">
                            <a:pos x="T14" y="T15"/>
                          </a:cxn>
                          <a:cxn ang="T56">
                            <a:pos x="T16" y="T17"/>
                          </a:cxn>
                          <a:cxn ang="T57">
                            <a:pos x="T18" y="T19"/>
                          </a:cxn>
                          <a:cxn ang="T58">
                            <a:pos x="T20" y="T21"/>
                          </a:cxn>
                          <a:cxn ang="T59">
                            <a:pos x="T22" y="T23"/>
                          </a:cxn>
                          <a:cxn ang="T60">
                            <a:pos x="T24" y="T25"/>
                          </a:cxn>
                          <a:cxn ang="T61">
                            <a:pos x="T26" y="T27"/>
                          </a:cxn>
                          <a:cxn ang="T62">
                            <a:pos x="T28" y="T29"/>
                          </a:cxn>
                          <a:cxn ang="T63">
                            <a:pos x="T30" y="T31"/>
                          </a:cxn>
                          <a:cxn ang="T64">
                            <a:pos x="T32" y="T33"/>
                          </a:cxn>
                          <a:cxn ang="T65">
                            <a:pos x="T34" y="T35"/>
                          </a:cxn>
                          <a:cxn ang="T66">
                            <a:pos x="T36" y="T37"/>
                          </a:cxn>
                          <a:cxn ang="T67">
                            <a:pos x="T38" y="T39"/>
                          </a:cxn>
                          <a:cxn ang="T68">
                            <a:pos x="T40" y="T41"/>
                          </a:cxn>
                          <a:cxn ang="T69">
                            <a:pos x="T42" y="T43"/>
                          </a:cxn>
                          <a:cxn ang="T70">
                            <a:pos x="T44" y="T45"/>
                          </a:cxn>
                          <a:cxn ang="T71">
                            <a:pos x="T46" y="T47"/>
                          </a:cxn>
                        </a:cxnLst>
                        <a:rect l="0" t="0" r="r" b="b"/>
                        <a:pathLst>
                          <a:path w="123" h="42">
                            <a:moveTo>
                              <a:pt x="0" y="0"/>
                            </a:moveTo>
                            <a:lnTo>
                              <a:pt x="24" y="32"/>
                            </a:lnTo>
                            <a:lnTo>
                              <a:pt x="26" y="34"/>
                            </a:lnTo>
                            <a:lnTo>
                              <a:pt x="29" y="35"/>
                            </a:lnTo>
                            <a:lnTo>
                              <a:pt x="33" y="37"/>
                            </a:lnTo>
                            <a:lnTo>
                              <a:pt x="37" y="38"/>
                            </a:lnTo>
                            <a:lnTo>
                              <a:pt x="42" y="39"/>
                            </a:lnTo>
                            <a:lnTo>
                              <a:pt x="46" y="39"/>
                            </a:lnTo>
                            <a:lnTo>
                              <a:pt x="50" y="40"/>
                            </a:lnTo>
                            <a:lnTo>
                              <a:pt x="54" y="40"/>
                            </a:lnTo>
                            <a:lnTo>
                              <a:pt x="59" y="41"/>
                            </a:lnTo>
                            <a:lnTo>
                              <a:pt x="62" y="41"/>
                            </a:lnTo>
                            <a:lnTo>
                              <a:pt x="68" y="40"/>
                            </a:lnTo>
                            <a:lnTo>
                              <a:pt x="72" y="40"/>
                            </a:lnTo>
                            <a:lnTo>
                              <a:pt x="77" y="39"/>
                            </a:lnTo>
                            <a:lnTo>
                              <a:pt x="81" y="39"/>
                            </a:lnTo>
                            <a:lnTo>
                              <a:pt x="85" y="38"/>
                            </a:lnTo>
                            <a:lnTo>
                              <a:pt x="89" y="37"/>
                            </a:lnTo>
                            <a:lnTo>
                              <a:pt x="93" y="35"/>
                            </a:lnTo>
                            <a:lnTo>
                              <a:pt x="95" y="34"/>
                            </a:lnTo>
                            <a:lnTo>
                              <a:pt x="97" y="33"/>
                            </a:lnTo>
                            <a:lnTo>
                              <a:pt x="99" y="31"/>
                            </a:lnTo>
                            <a:lnTo>
                              <a:pt x="122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11" name="Freeform 28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74" y="1927"/>
                        <a:ext cx="56" cy="42"/>
                      </a:xfrm>
                      <a:custGeom>
                        <a:avLst/>
                        <a:gdLst>
                          <a:gd name="T0" fmla="*/ 0 w 56"/>
                          <a:gd name="T1" fmla="*/ 0 h 42"/>
                          <a:gd name="T2" fmla="*/ 15 w 56"/>
                          <a:gd name="T3" fmla="*/ 37 h 42"/>
                          <a:gd name="T4" fmla="*/ 18 w 56"/>
                          <a:gd name="T5" fmla="*/ 38 h 42"/>
                          <a:gd name="T6" fmla="*/ 23 w 56"/>
                          <a:gd name="T7" fmla="*/ 39 h 42"/>
                          <a:gd name="T8" fmla="*/ 27 w 56"/>
                          <a:gd name="T9" fmla="*/ 39 h 42"/>
                          <a:gd name="T10" fmla="*/ 31 w 56"/>
                          <a:gd name="T11" fmla="*/ 40 h 42"/>
                          <a:gd name="T12" fmla="*/ 35 w 56"/>
                          <a:gd name="T13" fmla="*/ 40 h 42"/>
                          <a:gd name="T14" fmla="*/ 40 w 56"/>
                          <a:gd name="T15" fmla="*/ 41 h 42"/>
                          <a:gd name="T16" fmla="*/ 44 w 56"/>
                          <a:gd name="T17" fmla="*/ 41 h 42"/>
                          <a:gd name="T18" fmla="*/ 49 w 56"/>
                          <a:gd name="T19" fmla="*/ 40 h 42"/>
                          <a:gd name="T20" fmla="*/ 55 w 56"/>
                          <a:gd name="T21" fmla="*/ 0 h 42"/>
                          <a:gd name="T22" fmla="*/ 0 w 56"/>
                          <a:gd name="T23" fmla="*/ 0 h 42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0" t="0" r="r" b="b"/>
                        <a:pathLst>
                          <a:path w="56" h="42">
                            <a:moveTo>
                              <a:pt x="0" y="0"/>
                            </a:moveTo>
                            <a:lnTo>
                              <a:pt x="15" y="37"/>
                            </a:lnTo>
                            <a:lnTo>
                              <a:pt x="18" y="38"/>
                            </a:lnTo>
                            <a:lnTo>
                              <a:pt x="23" y="39"/>
                            </a:lnTo>
                            <a:lnTo>
                              <a:pt x="27" y="39"/>
                            </a:lnTo>
                            <a:lnTo>
                              <a:pt x="31" y="40"/>
                            </a:lnTo>
                            <a:lnTo>
                              <a:pt x="35" y="40"/>
                            </a:lnTo>
                            <a:lnTo>
                              <a:pt x="40" y="41"/>
                            </a:lnTo>
                            <a:lnTo>
                              <a:pt x="44" y="41"/>
                            </a:lnTo>
                            <a:lnTo>
                              <a:pt x="49" y="40"/>
                            </a:lnTo>
                            <a:lnTo>
                              <a:pt x="55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98" name="Freeform 283"/>
                    <p:cNvSpPr>
                      <a:spLocks/>
                    </p:cNvSpPr>
                    <p:nvPr/>
                  </p:nvSpPr>
                  <p:spPr bwMode="auto">
                    <a:xfrm>
                      <a:off x="7006" y="1824"/>
                      <a:ext cx="434" cy="269"/>
                    </a:xfrm>
                    <a:custGeom>
                      <a:avLst/>
                      <a:gdLst>
                        <a:gd name="T0" fmla="*/ 72 w 224"/>
                        <a:gd name="T1" fmla="*/ 44 h 148"/>
                        <a:gd name="T2" fmla="*/ 87 w 224"/>
                        <a:gd name="T3" fmla="*/ 80 h 148"/>
                        <a:gd name="T4" fmla="*/ 72 w 224"/>
                        <a:gd name="T5" fmla="*/ 162 h 148"/>
                        <a:gd name="T6" fmla="*/ 45 w 224"/>
                        <a:gd name="T7" fmla="*/ 211 h 148"/>
                        <a:gd name="T8" fmla="*/ 16 w 224"/>
                        <a:gd name="T9" fmla="*/ 271 h 148"/>
                        <a:gd name="T10" fmla="*/ 60 w 224"/>
                        <a:gd name="T11" fmla="*/ 331 h 148"/>
                        <a:gd name="T12" fmla="*/ 116 w 224"/>
                        <a:gd name="T13" fmla="*/ 389 h 148"/>
                        <a:gd name="T14" fmla="*/ 101 w 224"/>
                        <a:gd name="T15" fmla="*/ 425 h 148"/>
                        <a:gd name="T16" fmla="*/ 45 w 224"/>
                        <a:gd name="T17" fmla="*/ 480 h 148"/>
                        <a:gd name="T18" fmla="*/ 16 w 224"/>
                        <a:gd name="T19" fmla="*/ 522 h 148"/>
                        <a:gd name="T20" fmla="*/ 60 w 224"/>
                        <a:gd name="T21" fmla="*/ 574 h 148"/>
                        <a:gd name="T22" fmla="*/ 101 w 224"/>
                        <a:gd name="T23" fmla="*/ 611 h 148"/>
                        <a:gd name="T24" fmla="*/ 101 w 224"/>
                        <a:gd name="T25" fmla="*/ 667 h 148"/>
                        <a:gd name="T26" fmla="*/ 45 w 224"/>
                        <a:gd name="T27" fmla="*/ 720 h 148"/>
                        <a:gd name="T28" fmla="*/ 0 w 224"/>
                        <a:gd name="T29" fmla="*/ 772 h 148"/>
                        <a:gd name="T30" fmla="*/ 45 w 224"/>
                        <a:gd name="T31" fmla="*/ 829 h 148"/>
                        <a:gd name="T32" fmla="*/ 116 w 224"/>
                        <a:gd name="T33" fmla="*/ 872 h 148"/>
                        <a:gd name="T34" fmla="*/ 116 w 224"/>
                        <a:gd name="T35" fmla="*/ 961 h 148"/>
                        <a:gd name="T36" fmla="*/ 60 w 224"/>
                        <a:gd name="T37" fmla="*/ 1005 h 148"/>
                        <a:gd name="T38" fmla="*/ 72 w 224"/>
                        <a:gd name="T39" fmla="*/ 1043 h 148"/>
                        <a:gd name="T40" fmla="*/ 140 w 224"/>
                        <a:gd name="T41" fmla="*/ 1111 h 148"/>
                        <a:gd name="T42" fmla="*/ 364 w 224"/>
                        <a:gd name="T43" fmla="*/ 1278 h 148"/>
                        <a:gd name="T44" fmla="*/ 568 w 224"/>
                        <a:gd name="T45" fmla="*/ 1398 h 148"/>
                        <a:gd name="T46" fmla="*/ 752 w 224"/>
                        <a:gd name="T47" fmla="*/ 1470 h 148"/>
                        <a:gd name="T48" fmla="*/ 1070 w 224"/>
                        <a:gd name="T49" fmla="*/ 1563 h 148"/>
                        <a:gd name="T50" fmla="*/ 1381 w 224"/>
                        <a:gd name="T51" fmla="*/ 1592 h 148"/>
                        <a:gd name="T52" fmla="*/ 1790 w 224"/>
                        <a:gd name="T53" fmla="*/ 1592 h 148"/>
                        <a:gd name="T54" fmla="*/ 2147 w 224"/>
                        <a:gd name="T55" fmla="*/ 1572 h 148"/>
                        <a:gd name="T56" fmla="*/ 2391 w 224"/>
                        <a:gd name="T57" fmla="*/ 1527 h 148"/>
                        <a:gd name="T58" fmla="*/ 2554 w 224"/>
                        <a:gd name="T59" fmla="*/ 1463 h 148"/>
                        <a:gd name="T60" fmla="*/ 2662 w 224"/>
                        <a:gd name="T61" fmla="*/ 1398 h 148"/>
                        <a:gd name="T62" fmla="*/ 3003 w 224"/>
                        <a:gd name="T63" fmla="*/ 1094 h 148"/>
                        <a:gd name="T64" fmla="*/ 3071 w 224"/>
                        <a:gd name="T65" fmla="*/ 991 h 148"/>
                        <a:gd name="T66" fmla="*/ 3071 w 224"/>
                        <a:gd name="T67" fmla="*/ 949 h 148"/>
                        <a:gd name="T68" fmla="*/ 3034 w 224"/>
                        <a:gd name="T69" fmla="*/ 905 h 148"/>
                        <a:gd name="T70" fmla="*/ 3034 w 224"/>
                        <a:gd name="T71" fmla="*/ 840 h 148"/>
                        <a:gd name="T72" fmla="*/ 3071 w 224"/>
                        <a:gd name="T73" fmla="*/ 800 h 148"/>
                        <a:gd name="T74" fmla="*/ 3112 w 224"/>
                        <a:gd name="T75" fmla="*/ 751 h 148"/>
                        <a:gd name="T76" fmla="*/ 3143 w 224"/>
                        <a:gd name="T77" fmla="*/ 698 h 148"/>
                        <a:gd name="T78" fmla="*/ 3086 w 224"/>
                        <a:gd name="T79" fmla="*/ 654 h 148"/>
                        <a:gd name="T80" fmla="*/ 3048 w 224"/>
                        <a:gd name="T81" fmla="*/ 611 h 148"/>
                        <a:gd name="T82" fmla="*/ 3048 w 224"/>
                        <a:gd name="T83" fmla="*/ 571 h 148"/>
                        <a:gd name="T84" fmla="*/ 3112 w 224"/>
                        <a:gd name="T85" fmla="*/ 505 h 148"/>
                        <a:gd name="T86" fmla="*/ 3112 w 224"/>
                        <a:gd name="T87" fmla="*/ 449 h 148"/>
                        <a:gd name="T88" fmla="*/ 3071 w 224"/>
                        <a:gd name="T89" fmla="*/ 389 h 148"/>
                        <a:gd name="T90" fmla="*/ 3048 w 224"/>
                        <a:gd name="T91" fmla="*/ 336 h 148"/>
                        <a:gd name="T92" fmla="*/ 3071 w 224"/>
                        <a:gd name="T93" fmla="*/ 280 h 148"/>
                        <a:gd name="T94" fmla="*/ 3112 w 224"/>
                        <a:gd name="T95" fmla="*/ 251 h 148"/>
                        <a:gd name="T96" fmla="*/ 3143 w 224"/>
                        <a:gd name="T97" fmla="*/ 198 h 148"/>
                        <a:gd name="T98" fmla="*/ 3096 w 224"/>
                        <a:gd name="T99" fmla="*/ 145 h 148"/>
                        <a:gd name="T100" fmla="*/ 3055 w 224"/>
                        <a:gd name="T101" fmla="*/ 89 h 148"/>
                        <a:gd name="T102" fmla="*/ 3071 w 224"/>
                        <a:gd name="T103" fmla="*/ 29 h 148"/>
                        <a:gd name="T104" fmla="*/ 87 w 224"/>
                        <a:gd name="T105" fmla="*/ 0 h 148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</a:gdLst>
                      <a:ahLst/>
                      <a:cxnLst>
                        <a:cxn ang="T106">
                          <a:pos x="T0" y="T1"/>
                        </a:cxn>
                        <a:cxn ang="T107">
                          <a:pos x="T2" y="T3"/>
                        </a:cxn>
                        <a:cxn ang="T108">
                          <a:pos x="T4" y="T5"/>
                        </a:cxn>
                        <a:cxn ang="T109">
                          <a:pos x="T6" y="T7"/>
                        </a:cxn>
                        <a:cxn ang="T110">
                          <a:pos x="T8" y="T9"/>
                        </a:cxn>
                        <a:cxn ang="T111">
                          <a:pos x="T10" y="T11"/>
                        </a:cxn>
                        <a:cxn ang="T112">
                          <a:pos x="T12" y="T13"/>
                        </a:cxn>
                        <a:cxn ang="T113">
                          <a:pos x="T14" y="T15"/>
                        </a:cxn>
                        <a:cxn ang="T114">
                          <a:pos x="T16" y="T17"/>
                        </a:cxn>
                        <a:cxn ang="T115">
                          <a:pos x="T18" y="T19"/>
                        </a:cxn>
                        <a:cxn ang="T116">
                          <a:pos x="T20" y="T21"/>
                        </a:cxn>
                        <a:cxn ang="T117">
                          <a:pos x="T22" y="T23"/>
                        </a:cxn>
                        <a:cxn ang="T118">
                          <a:pos x="T24" y="T25"/>
                        </a:cxn>
                        <a:cxn ang="T119">
                          <a:pos x="T26" y="T27"/>
                        </a:cxn>
                        <a:cxn ang="T120">
                          <a:pos x="T28" y="T29"/>
                        </a:cxn>
                        <a:cxn ang="T121">
                          <a:pos x="T30" y="T31"/>
                        </a:cxn>
                        <a:cxn ang="T122">
                          <a:pos x="T32" y="T33"/>
                        </a:cxn>
                        <a:cxn ang="T123">
                          <a:pos x="T34" y="T35"/>
                        </a:cxn>
                        <a:cxn ang="T124">
                          <a:pos x="T36" y="T37"/>
                        </a:cxn>
                        <a:cxn ang="T125">
                          <a:pos x="T38" y="T39"/>
                        </a:cxn>
                        <a:cxn ang="T126">
                          <a:pos x="T40" y="T41"/>
                        </a:cxn>
                        <a:cxn ang="T127">
                          <a:pos x="T42" y="T43"/>
                        </a:cxn>
                        <a:cxn ang="T128">
                          <a:pos x="T44" y="T45"/>
                        </a:cxn>
                        <a:cxn ang="T129">
                          <a:pos x="T46" y="T47"/>
                        </a:cxn>
                        <a:cxn ang="T130">
                          <a:pos x="T48" y="T49"/>
                        </a:cxn>
                        <a:cxn ang="T131">
                          <a:pos x="T50" y="T51"/>
                        </a:cxn>
                        <a:cxn ang="T132">
                          <a:pos x="T52" y="T53"/>
                        </a:cxn>
                        <a:cxn ang="T133">
                          <a:pos x="T54" y="T55"/>
                        </a:cxn>
                        <a:cxn ang="T134">
                          <a:pos x="T56" y="T57"/>
                        </a:cxn>
                        <a:cxn ang="T135">
                          <a:pos x="T58" y="T59"/>
                        </a:cxn>
                        <a:cxn ang="T136">
                          <a:pos x="T60" y="T61"/>
                        </a:cxn>
                        <a:cxn ang="T137">
                          <a:pos x="T62" y="T63"/>
                        </a:cxn>
                        <a:cxn ang="T138">
                          <a:pos x="T64" y="T65"/>
                        </a:cxn>
                        <a:cxn ang="T139">
                          <a:pos x="T66" y="T67"/>
                        </a:cxn>
                        <a:cxn ang="T140">
                          <a:pos x="T68" y="T69"/>
                        </a:cxn>
                        <a:cxn ang="T141">
                          <a:pos x="T70" y="T71"/>
                        </a:cxn>
                        <a:cxn ang="T142">
                          <a:pos x="T72" y="T73"/>
                        </a:cxn>
                        <a:cxn ang="T143">
                          <a:pos x="T74" y="T75"/>
                        </a:cxn>
                        <a:cxn ang="T144">
                          <a:pos x="T76" y="T77"/>
                        </a:cxn>
                        <a:cxn ang="T145">
                          <a:pos x="T78" y="T79"/>
                        </a:cxn>
                        <a:cxn ang="T146">
                          <a:pos x="T80" y="T81"/>
                        </a:cxn>
                        <a:cxn ang="T147">
                          <a:pos x="T82" y="T83"/>
                        </a:cxn>
                        <a:cxn ang="T148">
                          <a:pos x="T84" y="T85"/>
                        </a:cxn>
                        <a:cxn ang="T149">
                          <a:pos x="T86" y="T87"/>
                        </a:cxn>
                        <a:cxn ang="T150">
                          <a:pos x="T88" y="T89"/>
                        </a:cxn>
                        <a:cxn ang="T151">
                          <a:pos x="T90" y="T91"/>
                        </a:cxn>
                        <a:cxn ang="T152">
                          <a:pos x="T92" y="T93"/>
                        </a:cxn>
                        <a:cxn ang="T153">
                          <a:pos x="T94" y="T95"/>
                        </a:cxn>
                        <a:cxn ang="T154">
                          <a:pos x="T96" y="T97"/>
                        </a:cxn>
                        <a:cxn ang="T155">
                          <a:pos x="T98" y="T99"/>
                        </a:cxn>
                        <a:cxn ang="T156">
                          <a:pos x="T100" y="T101"/>
                        </a:cxn>
                        <a:cxn ang="T157">
                          <a:pos x="T102" y="T103"/>
                        </a:cxn>
                        <a:cxn ang="T158">
                          <a:pos x="T104" y="T105"/>
                        </a:cxn>
                      </a:cxnLst>
                      <a:rect l="0" t="0" r="r" b="b"/>
                      <a:pathLst>
                        <a:path w="224" h="148">
                          <a:moveTo>
                            <a:pt x="6" y="0"/>
                          </a:moveTo>
                          <a:lnTo>
                            <a:pt x="5" y="4"/>
                          </a:lnTo>
                          <a:lnTo>
                            <a:pt x="5" y="5"/>
                          </a:lnTo>
                          <a:lnTo>
                            <a:pt x="6" y="7"/>
                          </a:lnTo>
                          <a:lnTo>
                            <a:pt x="6" y="12"/>
                          </a:lnTo>
                          <a:lnTo>
                            <a:pt x="5" y="15"/>
                          </a:lnTo>
                          <a:lnTo>
                            <a:pt x="4" y="17"/>
                          </a:lnTo>
                          <a:lnTo>
                            <a:pt x="3" y="19"/>
                          </a:lnTo>
                          <a:lnTo>
                            <a:pt x="1" y="23"/>
                          </a:lnTo>
                          <a:lnTo>
                            <a:pt x="1" y="25"/>
                          </a:lnTo>
                          <a:lnTo>
                            <a:pt x="3" y="28"/>
                          </a:lnTo>
                          <a:lnTo>
                            <a:pt x="4" y="30"/>
                          </a:lnTo>
                          <a:lnTo>
                            <a:pt x="7" y="33"/>
                          </a:lnTo>
                          <a:lnTo>
                            <a:pt x="8" y="36"/>
                          </a:lnTo>
                          <a:lnTo>
                            <a:pt x="8" y="37"/>
                          </a:lnTo>
                          <a:lnTo>
                            <a:pt x="7" y="39"/>
                          </a:lnTo>
                          <a:lnTo>
                            <a:pt x="5" y="41"/>
                          </a:lnTo>
                          <a:lnTo>
                            <a:pt x="3" y="44"/>
                          </a:lnTo>
                          <a:lnTo>
                            <a:pt x="1" y="46"/>
                          </a:lnTo>
                          <a:lnTo>
                            <a:pt x="1" y="48"/>
                          </a:lnTo>
                          <a:lnTo>
                            <a:pt x="3" y="50"/>
                          </a:lnTo>
                          <a:lnTo>
                            <a:pt x="4" y="53"/>
                          </a:lnTo>
                          <a:lnTo>
                            <a:pt x="6" y="55"/>
                          </a:lnTo>
                          <a:lnTo>
                            <a:pt x="7" y="56"/>
                          </a:lnTo>
                          <a:lnTo>
                            <a:pt x="8" y="58"/>
                          </a:lnTo>
                          <a:lnTo>
                            <a:pt x="7" y="61"/>
                          </a:lnTo>
                          <a:lnTo>
                            <a:pt x="5" y="64"/>
                          </a:lnTo>
                          <a:lnTo>
                            <a:pt x="3" y="66"/>
                          </a:lnTo>
                          <a:lnTo>
                            <a:pt x="0" y="69"/>
                          </a:lnTo>
                          <a:lnTo>
                            <a:pt x="0" y="71"/>
                          </a:lnTo>
                          <a:lnTo>
                            <a:pt x="1" y="73"/>
                          </a:lnTo>
                          <a:lnTo>
                            <a:pt x="3" y="76"/>
                          </a:lnTo>
                          <a:lnTo>
                            <a:pt x="5" y="78"/>
                          </a:lnTo>
                          <a:lnTo>
                            <a:pt x="8" y="80"/>
                          </a:lnTo>
                          <a:lnTo>
                            <a:pt x="9" y="84"/>
                          </a:lnTo>
                          <a:lnTo>
                            <a:pt x="8" y="88"/>
                          </a:lnTo>
                          <a:lnTo>
                            <a:pt x="5" y="91"/>
                          </a:lnTo>
                          <a:lnTo>
                            <a:pt x="4" y="92"/>
                          </a:lnTo>
                          <a:lnTo>
                            <a:pt x="4" y="95"/>
                          </a:lnTo>
                          <a:lnTo>
                            <a:pt x="5" y="96"/>
                          </a:lnTo>
                          <a:lnTo>
                            <a:pt x="7" y="98"/>
                          </a:lnTo>
                          <a:lnTo>
                            <a:pt x="10" y="102"/>
                          </a:lnTo>
                          <a:lnTo>
                            <a:pt x="15" y="108"/>
                          </a:lnTo>
                          <a:lnTo>
                            <a:pt x="26" y="117"/>
                          </a:lnTo>
                          <a:lnTo>
                            <a:pt x="35" y="124"/>
                          </a:lnTo>
                          <a:lnTo>
                            <a:pt x="40" y="128"/>
                          </a:lnTo>
                          <a:lnTo>
                            <a:pt x="46" y="131"/>
                          </a:lnTo>
                          <a:lnTo>
                            <a:pt x="53" y="135"/>
                          </a:lnTo>
                          <a:lnTo>
                            <a:pt x="62" y="139"/>
                          </a:lnTo>
                          <a:lnTo>
                            <a:pt x="76" y="143"/>
                          </a:lnTo>
                          <a:lnTo>
                            <a:pt x="87" y="145"/>
                          </a:lnTo>
                          <a:lnTo>
                            <a:pt x="98" y="146"/>
                          </a:lnTo>
                          <a:lnTo>
                            <a:pt x="112" y="147"/>
                          </a:lnTo>
                          <a:lnTo>
                            <a:pt x="127" y="146"/>
                          </a:lnTo>
                          <a:lnTo>
                            <a:pt x="140" y="146"/>
                          </a:lnTo>
                          <a:lnTo>
                            <a:pt x="152" y="144"/>
                          </a:lnTo>
                          <a:lnTo>
                            <a:pt x="162" y="142"/>
                          </a:lnTo>
                          <a:lnTo>
                            <a:pt x="170" y="140"/>
                          </a:lnTo>
                          <a:lnTo>
                            <a:pt x="176" y="137"/>
                          </a:lnTo>
                          <a:lnTo>
                            <a:pt x="181" y="134"/>
                          </a:lnTo>
                          <a:lnTo>
                            <a:pt x="185" y="132"/>
                          </a:lnTo>
                          <a:lnTo>
                            <a:pt x="189" y="128"/>
                          </a:lnTo>
                          <a:lnTo>
                            <a:pt x="203" y="113"/>
                          </a:lnTo>
                          <a:lnTo>
                            <a:pt x="213" y="100"/>
                          </a:lnTo>
                          <a:lnTo>
                            <a:pt x="217" y="94"/>
                          </a:lnTo>
                          <a:lnTo>
                            <a:pt x="218" y="91"/>
                          </a:lnTo>
                          <a:lnTo>
                            <a:pt x="218" y="89"/>
                          </a:lnTo>
                          <a:lnTo>
                            <a:pt x="218" y="87"/>
                          </a:lnTo>
                          <a:lnTo>
                            <a:pt x="216" y="84"/>
                          </a:lnTo>
                          <a:lnTo>
                            <a:pt x="215" y="83"/>
                          </a:lnTo>
                          <a:lnTo>
                            <a:pt x="214" y="80"/>
                          </a:lnTo>
                          <a:lnTo>
                            <a:pt x="215" y="77"/>
                          </a:lnTo>
                          <a:lnTo>
                            <a:pt x="216" y="76"/>
                          </a:lnTo>
                          <a:lnTo>
                            <a:pt x="218" y="73"/>
                          </a:lnTo>
                          <a:lnTo>
                            <a:pt x="219" y="72"/>
                          </a:lnTo>
                          <a:lnTo>
                            <a:pt x="221" y="69"/>
                          </a:lnTo>
                          <a:lnTo>
                            <a:pt x="223" y="67"/>
                          </a:lnTo>
                          <a:lnTo>
                            <a:pt x="223" y="64"/>
                          </a:lnTo>
                          <a:lnTo>
                            <a:pt x="221" y="62"/>
                          </a:lnTo>
                          <a:lnTo>
                            <a:pt x="219" y="60"/>
                          </a:lnTo>
                          <a:lnTo>
                            <a:pt x="218" y="58"/>
                          </a:lnTo>
                          <a:lnTo>
                            <a:pt x="216" y="56"/>
                          </a:lnTo>
                          <a:lnTo>
                            <a:pt x="215" y="54"/>
                          </a:lnTo>
                          <a:lnTo>
                            <a:pt x="216" y="52"/>
                          </a:lnTo>
                          <a:lnTo>
                            <a:pt x="218" y="49"/>
                          </a:lnTo>
                          <a:lnTo>
                            <a:pt x="221" y="46"/>
                          </a:lnTo>
                          <a:lnTo>
                            <a:pt x="221" y="44"/>
                          </a:lnTo>
                          <a:lnTo>
                            <a:pt x="221" y="41"/>
                          </a:lnTo>
                          <a:lnTo>
                            <a:pt x="220" y="38"/>
                          </a:lnTo>
                          <a:lnTo>
                            <a:pt x="218" y="36"/>
                          </a:lnTo>
                          <a:lnTo>
                            <a:pt x="217" y="34"/>
                          </a:lnTo>
                          <a:lnTo>
                            <a:pt x="216" y="31"/>
                          </a:lnTo>
                          <a:lnTo>
                            <a:pt x="216" y="29"/>
                          </a:lnTo>
                          <a:lnTo>
                            <a:pt x="218" y="26"/>
                          </a:lnTo>
                          <a:lnTo>
                            <a:pt x="219" y="24"/>
                          </a:lnTo>
                          <a:lnTo>
                            <a:pt x="221" y="23"/>
                          </a:lnTo>
                          <a:lnTo>
                            <a:pt x="223" y="20"/>
                          </a:lnTo>
                          <a:lnTo>
                            <a:pt x="223" y="18"/>
                          </a:lnTo>
                          <a:lnTo>
                            <a:pt x="222" y="16"/>
                          </a:lnTo>
                          <a:lnTo>
                            <a:pt x="220" y="13"/>
                          </a:lnTo>
                          <a:lnTo>
                            <a:pt x="218" y="11"/>
                          </a:lnTo>
                          <a:lnTo>
                            <a:pt x="217" y="8"/>
                          </a:lnTo>
                          <a:lnTo>
                            <a:pt x="217" y="5"/>
                          </a:lnTo>
                          <a:lnTo>
                            <a:pt x="218" y="3"/>
                          </a:lnTo>
                          <a:lnTo>
                            <a:pt x="217" y="0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9" name="Freeform 284"/>
                    <p:cNvSpPr>
                      <a:spLocks/>
                    </p:cNvSpPr>
                    <p:nvPr/>
                  </p:nvSpPr>
                  <p:spPr bwMode="auto">
                    <a:xfrm>
                      <a:off x="7012" y="1908"/>
                      <a:ext cx="54" cy="39"/>
                    </a:xfrm>
                    <a:custGeom>
                      <a:avLst/>
                      <a:gdLst>
                        <a:gd name="T0" fmla="*/ 15 w 28"/>
                        <a:gd name="T1" fmla="*/ 0 h 21"/>
                        <a:gd name="T2" fmla="*/ 44 w 28"/>
                        <a:gd name="T3" fmla="*/ 24 h 21"/>
                        <a:gd name="T4" fmla="*/ 71 w 28"/>
                        <a:gd name="T5" fmla="*/ 59 h 21"/>
                        <a:gd name="T6" fmla="*/ 137 w 28"/>
                        <a:gd name="T7" fmla="*/ 97 h 21"/>
                        <a:gd name="T8" fmla="*/ 208 w 28"/>
                        <a:gd name="T9" fmla="*/ 128 h 21"/>
                        <a:gd name="T10" fmla="*/ 293 w 28"/>
                        <a:gd name="T11" fmla="*/ 156 h 21"/>
                        <a:gd name="T12" fmla="*/ 372 w 28"/>
                        <a:gd name="T13" fmla="*/ 165 h 21"/>
                        <a:gd name="T14" fmla="*/ 332 w 28"/>
                        <a:gd name="T15" fmla="*/ 210 h 21"/>
                        <a:gd name="T16" fmla="*/ 237 w 28"/>
                        <a:gd name="T17" fmla="*/ 204 h 21"/>
                        <a:gd name="T18" fmla="*/ 137 w 28"/>
                        <a:gd name="T19" fmla="*/ 204 h 21"/>
                        <a:gd name="T20" fmla="*/ 71 w 28"/>
                        <a:gd name="T21" fmla="*/ 238 h 21"/>
                        <a:gd name="T22" fmla="*/ 85 w 28"/>
                        <a:gd name="T23" fmla="*/ 210 h 21"/>
                        <a:gd name="T24" fmla="*/ 85 w 28"/>
                        <a:gd name="T25" fmla="*/ 180 h 21"/>
                        <a:gd name="T26" fmla="*/ 56 w 28"/>
                        <a:gd name="T27" fmla="*/ 141 h 21"/>
                        <a:gd name="T28" fmla="*/ 29 w 28"/>
                        <a:gd name="T29" fmla="*/ 121 h 21"/>
                        <a:gd name="T30" fmla="*/ 0 w 28"/>
                        <a:gd name="T31" fmla="*/ 69 h 21"/>
                        <a:gd name="T32" fmla="*/ 0 w 28"/>
                        <a:gd name="T33" fmla="*/ 37 h 21"/>
                        <a:gd name="T34" fmla="*/ 15 w 28"/>
                        <a:gd name="T35" fmla="*/ 0 h 21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0" t="0" r="r" b="b"/>
                      <a:pathLst>
                        <a:path w="28" h="21">
                          <a:moveTo>
                            <a:pt x="1" y="0"/>
                          </a:moveTo>
                          <a:lnTo>
                            <a:pt x="3" y="2"/>
                          </a:lnTo>
                          <a:lnTo>
                            <a:pt x="5" y="5"/>
                          </a:lnTo>
                          <a:lnTo>
                            <a:pt x="10" y="8"/>
                          </a:lnTo>
                          <a:lnTo>
                            <a:pt x="15" y="11"/>
                          </a:lnTo>
                          <a:lnTo>
                            <a:pt x="21" y="13"/>
                          </a:lnTo>
                          <a:lnTo>
                            <a:pt x="27" y="14"/>
                          </a:lnTo>
                          <a:lnTo>
                            <a:pt x="24" y="18"/>
                          </a:lnTo>
                          <a:lnTo>
                            <a:pt x="17" y="17"/>
                          </a:lnTo>
                          <a:lnTo>
                            <a:pt x="10" y="17"/>
                          </a:lnTo>
                          <a:lnTo>
                            <a:pt x="5" y="20"/>
                          </a:lnTo>
                          <a:lnTo>
                            <a:pt x="6" y="18"/>
                          </a:lnTo>
                          <a:lnTo>
                            <a:pt x="6" y="15"/>
                          </a:lnTo>
                          <a:lnTo>
                            <a:pt x="4" y="12"/>
                          </a:lnTo>
                          <a:lnTo>
                            <a:pt x="2" y="10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0" name="Freeform 285"/>
                    <p:cNvSpPr>
                      <a:spLocks/>
                    </p:cNvSpPr>
                    <p:nvPr/>
                  </p:nvSpPr>
                  <p:spPr bwMode="auto">
                    <a:xfrm>
                      <a:off x="7012" y="1954"/>
                      <a:ext cx="72" cy="33"/>
                    </a:xfrm>
                    <a:custGeom>
                      <a:avLst/>
                      <a:gdLst>
                        <a:gd name="T0" fmla="*/ 0 w 37"/>
                        <a:gd name="T1" fmla="*/ 13 h 18"/>
                        <a:gd name="T2" fmla="*/ 16 w 37"/>
                        <a:gd name="T3" fmla="*/ 0 h 18"/>
                        <a:gd name="T4" fmla="*/ 31 w 37"/>
                        <a:gd name="T5" fmla="*/ 13 h 18"/>
                        <a:gd name="T6" fmla="*/ 72 w 37"/>
                        <a:gd name="T7" fmla="*/ 37 h 18"/>
                        <a:gd name="T8" fmla="*/ 140 w 37"/>
                        <a:gd name="T9" fmla="*/ 44 h 18"/>
                        <a:gd name="T10" fmla="*/ 212 w 37"/>
                        <a:gd name="T11" fmla="*/ 68 h 18"/>
                        <a:gd name="T12" fmla="*/ 344 w 37"/>
                        <a:gd name="T13" fmla="*/ 81 h 18"/>
                        <a:gd name="T14" fmla="*/ 473 w 37"/>
                        <a:gd name="T15" fmla="*/ 105 h 18"/>
                        <a:gd name="T16" fmla="*/ 516 w 37"/>
                        <a:gd name="T17" fmla="*/ 178 h 18"/>
                        <a:gd name="T18" fmla="*/ 360 w 37"/>
                        <a:gd name="T19" fmla="*/ 161 h 18"/>
                        <a:gd name="T20" fmla="*/ 243 w 37"/>
                        <a:gd name="T21" fmla="*/ 149 h 18"/>
                        <a:gd name="T22" fmla="*/ 140 w 37"/>
                        <a:gd name="T23" fmla="*/ 161 h 18"/>
                        <a:gd name="T24" fmla="*/ 88 w 37"/>
                        <a:gd name="T25" fmla="*/ 193 h 18"/>
                        <a:gd name="T26" fmla="*/ 88 w 37"/>
                        <a:gd name="T27" fmla="*/ 172 h 18"/>
                        <a:gd name="T28" fmla="*/ 88 w 37"/>
                        <a:gd name="T29" fmla="*/ 134 h 18"/>
                        <a:gd name="T30" fmla="*/ 72 w 37"/>
                        <a:gd name="T31" fmla="*/ 112 h 18"/>
                        <a:gd name="T32" fmla="*/ 31 w 37"/>
                        <a:gd name="T33" fmla="*/ 81 h 18"/>
                        <a:gd name="T34" fmla="*/ 0 w 37"/>
                        <a:gd name="T35" fmla="*/ 44 h 18"/>
                        <a:gd name="T36" fmla="*/ 0 w 37"/>
                        <a:gd name="T37" fmla="*/ 13 h 18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37" h="18">
                          <a:moveTo>
                            <a:pt x="0" y="1"/>
                          </a:moveTo>
                          <a:lnTo>
                            <a:pt x="1" y="0"/>
                          </a:lnTo>
                          <a:lnTo>
                            <a:pt x="2" y="1"/>
                          </a:lnTo>
                          <a:lnTo>
                            <a:pt x="5" y="3"/>
                          </a:lnTo>
                          <a:lnTo>
                            <a:pt x="10" y="4"/>
                          </a:lnTo>
                          <a:lnTo>
                            <a:pt x="15" y="6"/>
                          </a:lnTo>
                          <a:lnTo>
                            <a:pt x="24" y="7"/>
                          </a:lnTo>
                          <a:lnTo>
                            <a:pt x="33" y="9"/>
                          </a:lnTo>
                          <a:lnTo>
                            <a:pt x="36" y="16"/>
                          </a:lnTo>
                          <a:lnTo>
                            <a:pt x="25" y="14"/>
                          </a:lnTo>
                          <a:lnTo>
                            <a:pt x="17" y="13"/>
                          </a:lnTo>
                          <a:lnTo>
                            <a:pt x="10" y="14"/>
                          </a:lnTo>
                          <a:lnTo>
                            <a:pt x="6" y="17"/>
                          </a:lnTo>
                          <a:lnTo>
                            <a:pt x="6" y="15"/>
                          </a:lnTo>
                          <a:lnTo>
                            <a:pt x="6" y="12"/>
                          </a:lnTo>
                          <a:lnTo>
                            <a:pt x="5" y="10"/>
                          </a:lnTo>
                          <a:lnTo>
                            <a:pt x="2" y="7"/>
                          </a:lnTo>
                          <a:lnTo>
                            <a:pt x="0" y="4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1" name="Freeform 286"/>
                    <p:cNvSpPr>
                      <a:spLocks/>
                    </p:cNvSpPr>
                    <p:nvPr/>
                  </p:nvSpPr>
                  <p:spPr bwMode="auto">
                    <a:xfrm>
                      <a:off x="7008" y="1992"/>
                      <a:ext cx="85" cy="42"/>
                    </a:xfrm>
                    <a:custGeom>
                      <a:avLst/>
                      <a:gdLst>
                        <a:gd name="T0" fmla="*/ 0 w 44"/>
                        <a:gd name="T1" fmla="*/ 29 h 23"/>
                        <a:gd name="T2" fmla="*/ 29 w 44"/>
                        <a:gd name="T3" fmla="*/ 0 h 23"/>
                        <a:gd name="T4" fmla="*/ 71 w 44"/>
                        <a:gd name="T5" fmla="*/ 29 h 23"/>
                        <a:gd name="T6" fmla="*/ 108 w 44"/>
                        <a:gd name="T7" fmla="*/ 53 h 23"/>
                        <a:gd name="T8" fmla="*/ 153 w 44"/>
                        <a:gd name="T9" fmla="*/ 80 h 23"/>
                        <a:gd name="T10" fmla="*/ 240 w 44"/>
                        <a:gd name="T11" fmla="*/ 97 h 23"/>
                        <a:gd name="T12" fmla="*/ 317 w 44"/>
                        <a:gd name="T13" fmla="*/ 110 h 23"/>
                        <a:gd name="T14" fmla="*/ 417 w 44"/>
                        <a:gd name="T15" fmla="*/ 133 h 23"/>
                        <a:gd name="T16" fmla="*/ 572 w 44"/>
                        <a:gd name="T17" fmla="*/ 163 h 23"/>
                        <a:gd name="T18" fmla="*/ 597 w 44"/>
                        <a:gd name="T19" fmla="*/ 243 h 23"/>
                        <a:gd name="T20" fmla="*/ 448 w 44"/>
                        <a:gd name="T21" fmla="*/ 201 h 23"/>
                        <a:gd name="T22" fmla="*/ 348 w 44"/>
                        <a:gd name="T23" fmla="*/ 177 h 23"/>
                        <a:gd name="T24" fmla="*/ 265 w 44"/>
                        <a:gd name="T25" fmla="*/ 163 h 23"/>
                        <a:gd name="T26" fmla="*/ 193 w 44"/>
                        <a:gd name="T27" fmla="*/ 163 h 23"/>
                        <a:gd name="T28" fmla="*/ 153 w 44"/>
                        <a:gd name="T29" fmla="*/ 177 h 23"/>
                        <a:gd name="T30" fmla="*/ 108 w 44"/>
                        <a:gd name="T31" fmla="*/ 214 h 23"/>
                        <a:gd name="T32" fmla="*/ 108 w 44"/>
                        <a:gd name="T33" fmla="*/ 177 h 23"/>
                        <a:gd name="T34" fmla="*/ 71 w 44"/>
                        <a:gd name="T35" fmla="*/ 133 h 23"/>
                        <a:gd name="T36" fmla="*/ 29 w 44"/>
                        <a:gd name="T37" fmla="*/ 97 h 23"/>
                        <a:gd name="T38" fmla="*/ 0 w 44"/>
                        <a:gd name="T39" fmla="*/ 68 h 23"/>
                        <a:gd name="T40" fmla="*/ 0 w 44"/>
                        <a:gd name="T41" fmla="*/ 29 h 23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0" t="0" r="r" b="b"/>
                      <a:pathLst>
                        <a:path w="44" h="23">
                          <a:moveTo>
                            <a:pt x="0" y="3"/>
                          </a:moveTo>
                          <a:lnTo>
                            <a:pt x="2" y="0"/>
                          </a:lnTo>
                          <a:lnTo>
                            <a:pt x="5" y="3"/>
                          </a:lnTo>
                          <a:lnTo>
                            <a:pt x="8" y="5"/>
                          </a:lnTo>
                          <a:lnTo>
                            <a:pt x="11" y="7"/>
                          </a:lnTo>
                          <a:lnTo>
                            <a:pt x="17" y="9"/>
                          </a:lnTo>
                          <a:lnTo>
                            <a:pt x="23" y="10"/>
                          </a:lnTo>
                          <a:lnTo>
                            <a:pt x="30" y="12"/>
                          </a:lnTo>
                          <a:lnTo>
                            <a:pt x="41" y="15"/>
                          </a:lnTo>
                          <a:lnTo>
                            <a:pt x="43" y="22"/>
                          </a:lnTo>
                          <a:lnTo>
                            <a:pt x="32" y="18"/>
                          </a:lnTo>
                          <a:lnTo>
                            <a:pt x="25" y="16"/>
                          </a:lnTo>
                          <a:lnTo>
                            <a:pt x="19" y="15"/>
                          </a:lnTo>
                          <a:lnTo>
                            <a:pt x="14" y="15"/>
                          </a:lnTo>
                          <a:lnTo>
                            <a:pt x="11" y="16"/>
                          </a:lnTo>
                          <a:lnTo>
                            <a:pt x="8" y="19"/>
                          </a:lnTo>
                          <a:lnTo>
                            <a:pt x="8" y="16"/>
                          </a:lnTo>
                          <a:lnTo>
                            <a:pt x="5" y="12"/>
                          </a:lnTo>
                          <a:lnTo>
                            <a:pt x="2" y="9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2" name="Freeform 287"/>
                    <p:cNvSpPr>
                      <a:spLocks/>
                    </p:cNvSpPr>
                    <p:nvPr/>
                  </p:nvSpPr>
                  <p:spPr bwMode="auto">
                    <a:xfrm>
                      <a:off x="7018" y="2036"/>
                      <a:ext cx="100" cy="87"/>
                    </a:xfrm>
                    <a:custGeom>
                      <a:avLst/>
                      <a:gdLst>
                        <a:gd name="T0" fmla="*/ 0 w 52"/>
                        <a:gd name="T1" fmla="*/ 80 h 48"/>
                        <a:gd name="T2" fmla="*/ 0 w 52"/>
                        <a:gd name="T3" fmla="*/ 44 h 48"/>
                        <a:gd name="T4" fmla="*/ 0 w 52"/>
                        <a:gd name="T5" fmla="*/ 24 h 48"/>
                        <a:gd name="T6" fmla="*/ 15 w 52"/>
                        <a:gd name="T7" fmla="*/ 0 h 48"/>
                        <a:gd name="T8" fmla="*/ 71 w 52"/>
                        <a:gd name="T9" fmla="*/ 29 h 48"/>
                        <a:gd name="T10" fmla="*/ 148 w 52"/>
                        <a:gd name="T11" fmla="*/ 65 h 48"/>
                        <a:gd name="T12" fmla="*/ 233 w 52"/>
                        <a:gd name="T13" fmla="*/ 89 h 48"/>
                        <a:gd name="T14" fmla="*/ 356 w 52"/>
                        <a:gd name="T15" fmla="*/ 118 h 48"/>
                        <a:gd name="T16" fmla="*/ 517 w 52"/>
                        <a:gd name="T17" fmla="*/ 145 h 48"/>
                        <a:gd name="T18" fmla="*/ 548 w 52"/>
                        <a:gd name="T19" fmla="*/ 198 h 48"/>
                        <a:gd name="T20" fmla="*/ 462 w 52"/>
                        <a:gd name="T21" fmla="*/ 174 h 48"/>
                        <a:gd name="T22" fmla="*/ 385 w 52"/>
                        <a:gd name="T23" fmla="*/ 174 h 48"/>
                        <a:gd name="T24" fmla="*/ 325 w 52"/>
                        <a:gd name="T25" fmla="*/ 174 h 48"/>
                        <a:gd name="T26" fmla="*/ 313 w 52"/>
                        <a:gd name="T27" fmla="*/ 203 h 48"/>
                        <a:gd name="T28" fmla="*/ 340 w 52"/>
                        <a:gd name="T29" fmla="*/ 239 h 48"/>
                        <a:gd name="T30" fmla="*/ 385 w 52"/>
                        <a:gd name="T31" fmla="*/ 279 h 48"/>
                        <a:gd name="T32" fmla="*/ 448 w 52"/>
                        <a:gd name="T33" fmla="*/ 335 h 48"/>
                        <a:gd name="T34" fmla="*/ 548 w 52"/>
                        <a:gd name="T35" fmla="*/ 388 h 48"/>
                        <a:gd name="T36" fmla="*/ 696 w 52"/>
                        <a:gd name="T37" fmla="*/ 453 h 48"/>
                        <a:gd name="T38" fmla="*/ 696 w 52"/>
                        <a:gd name="T39" fmla="*/ 506 h 48"/>
                        <a:gd name="T40" fmla="*/ 625 w 52"/>
                        <a:gd name="T41" fmla="*/ 477 h 48"/>
                        <a:gd name="T42" fmla="*/ 548 w 52"/>
                        <a:gd name="T43" fmla="*/ 440 h 48"/>
                        <a:gd name="T44" fmla="*/ 440 w 52"/>
                        <a:gd name="T45" fmla="*/ 388 h 48"/>
                        <a:gd name="T46" fmla="*/ 340 w 52"/>
                        <a:gd name="T47" fmla="*/ 323 h 48"/>
                        <a:gd name="T48" fmla="*/ 263 w 52"/>
                        <a:gd name="T49" fmla="*/ 279 h 48"/>
                        <a:gd name="T50" fmla="*/ 192 w 52"/>
                        <a:gd name="T51" fmla="*/ 214 h 48"/>
                        <a:gd name="T52" fmla="*/ 121 w 52"/>
                        <a:gd name="T53" fmla="*/ 161 h 48"/>
                        <a:gd name="T54" fmla="*/ 44 w 52"/>
                        <a:gd name="T55" fmla="*/ 118 h 48"/>
                        <a:gd name="T56" fmla="*/ 0 w 52"/>
                        <a:gd name="T57" fmla="*/ 80 h 48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</a:gdLst>
                      <a:ahLst/>
                      <a:cxnLst>
                        <a:cxn ang="T58">
                          <a:pos x="T0" y="T1"/>
                        </a:cxn>
                        <a:cxn ang="T59">
                          <a:pos x="T2" y="T3"/>
                        </a:cxn>
                        <a:cxn ang="T60">
                          <a:pos x="T4" y="T5"/>
                        </a:cxn>
                        <a:cxn ang="T61">
                          <a:pos x="T6" y="T7"/>
                        </a:cxn>
                        <a:cxn ang="T62">
                          <a:pos x="T8" y="T9"/>
                        </a:cxn>
                        <a:cxn ang="T63">
                          <a:pos x="T10" y="T11"/>
                        </a:cxn>
                        <a:cxn ang="T64">
                          <a:pos x="T12" y="T13"/>
                        </a:cxn>
                        <a:cxn ang="T65">
                          <a:pos x="T14" y="T15"/>
                        </a:cxn>
                        <a:cxn ang="T66">
                          <a:pos x="T16" y="T17"/>
                        </a:cxn>
                        <a:cxn ang="T67">
                          <a:pos x="T18" y="T19"/>
                        </a:cxn>
                        <a:cxn ang="T68">
                          <a:pos x="T20" y="T21"/>
                        </a:cxn>
                        <a:cxn ang="T69">
                          <a:pos x="T22" y="T23"/>
                        </a:cxn>
                        <a:cxn ang="T70">
                          <a:pos x="T24" y="T25"/>
                        </a:cxn>
                        <a:cxn ang="T71">
                          <a:pos x="T26" y="T27"/>
                        </a:cxn>
                        <a:cxn ang="T72">
                          <a:pos x="T28" y="T29"/>
                        </a:cxn>
                        <a:cxn ang="T73">
                          <a:pos x="T30" y="T31"/>
                        </a:cxn>
                        <a:cxn ang="T74">
                          <a:pos x="T32" y="T33"/>
                        </a:cxn>
                        <a:cxn ang="T75">
                          <a:pos x="T34" y="T35"/>
                        </a:cxn>
                        <a:cxn ang="T76">
                          <a:pos x="T36" y="T37"/>
                        </a:cxn>
                        <a:cxn ang="T77">
                          <a:pos x="T38" y="T39"/>
                        </a:cxn>
                        <a:cxn ang="T78">
                          <a:pos x="T40" y="T41"/>
                        </a:cxn>
                        <a:cxn ang="T79">
                          <a:pos x="T42" y="T43"/>
                        </a:cxn>
                        <a:cxn ang="T80">
                          <a:pos x="T44" y="T45"/>
                        </a:cxn>
                        <a:cxn ang="T81">
                          <a:pos x="T46" y="T47"/>
                        </a:cxn>
                        <a:cxn ang="T82">
                          <a:pos x="T48" y="T49"/>
                        </a:cxn>
                        <a:cxn ang="T83">
                          <a:pos x="T50" y="T51"/>
                        </a:cxn>
                        <a:cxn ang="T84">
                          <a:pos x="T52" y="T53"/>
                        </a:cxn>
                        <a:cxn ang="T85">
                          <a:pos x="T54" y="T55"/>
                        </a:cxn>
                        <a:cxn ang="T86">
                          <a:pos x="T56" y="T57"/>
                        </a:cxn>
                      </a:cxnLst>
                      <a:rect l="0" t="0" r="r" b="b"/>
                      <a:pathLst>
                        <a:path w="52" h="48">
                          <a:moveTo>
                            <a:pt x="0" y="7"/>
                          </a:moveTo>
                          <a:lnTo>
                            <a:pt x="0" y="4"/>
                          </a:lnTo>
                          <a:lnTo>
                            <a:pt x="0" y="2"/>
                          </a:lnTo>
                          <a:lnTo>
                            <a:pt x="1" y="0"/>
                          </a:lnTo>
                          <a:lnTo>
                            <a:pt x="5" y="3"/>
                          </a:lnTo>
                          <a:lnTo>
                            <a:pt x="11" y="6"/>
                          </a:lnTo>
                          <a:lnTo>
                            <a:pt x="17" y="8"/>
                          </a:lnTo>
                          <a:lnTo>
                            <a:pt x="26" y="11"/>
                          </a:lnTo>
                          <a:lnTo>
                            <a:pt x="38" y="13"/>
                          </a:lnTo>
                          <a:lnTo>
                            <a:pt x="40" y="18"/>
                          </a:lnTo>
                          <a:lnTo>
                            <a:pt x="34" y="16"/>
                          </a:lnTo>
                          <a:lnTo>
                            <a:pt x="28" y="16"/>
                          </a:lnTo>
                          <a:lnTo>
                            <a:pt x="24" y="16"/>
                          </a:lnTo>
                          <a:lnTo>
                            <a:pt x="23" y="19"/>
                          </a:lnTo>
                          <a:lnTo>
                            <a:pt x="25" y="22"/>
                          </a:lnTo>
                          <a:lnTo>
                            <a:pt x="28" y="26"/>
                          </a:lnTo>
                          <a:lnTo>
                            <a:pt x="33" y="31"/>
                          </a:lnTo>
                          <a:lnTo>
                            <a:pt x="40" y="36"/>
                          </a:lnTo>
                          <a:lnTo>
                            <a:pt x="51" y="42"/>
                          </a:lnTo>
                          <a:lnTo>
                            <a:pt x="51" y="47"/>
                          </a:lnTo>
                          <a:lnTo>
                            <a:pt x="46" y="44"/>
                          </a:lnTo>
                          <a:lnTo>
                            <a:pt x="40" y="41"/>
                          </a:lnTo>
                          <a:lnTo>
                            <a:pt x="32" y="36"/>
                          </a:lnTo>
                          <a:lnTo>
                            <a:pt x="25" y="30"/>
                          </a:lnTo>
                          <a:lnTo>
                            <a:pt x="19" y="26"/>
                          </a:lnTo>
                          <a:lnTo>
                            <a:pt x="14" y="20"/>
                          </a:lnTo>
                          <a:lnTo>
                            <a:pt x="9" y="15"/>
                          </a:lnTo>
                          <a:lnTo>
                            <a:pt x="3" y="11"/>
                          </a:lnTo>
                          <a:lnTo>
                            <a:pt x="0" y="7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3" name="Freeform 288"/>
                    <p:cNvSpPr>
                      <a:spLocks/>
                    </p:cNvSpPr>
                    <p:nvPr/>
                  </p:nvSpPr>
                  <p:spPr bwMode="auto">
                    <a:xfrm>
                      <a:off x="7020" y="1881"/>
                      <a:ext cx="42" cy="31"/>
                    </a:xfrm>
                    <a:custGeom>
                      <a:avLst/>
                      <a:gdLst>
                        <a:gd name="T0" fmla="*/ 0 w 22"/>
                        <a:gd name="T1" fmla="*/ 0 h 17"/>
                        <a:gd name="T2" fmla="*/ 29 w 22"/>
                        <a:gd name="T3" fmla="*/ 24 h 17"/>
                        <a:gd name="T4" fmla="*/ 69 w 22"/>
                        <a:gd name="T5" fmla="*/ 44 h 17"/>
                        <a:gd name="T6" fmla="*/ 132 w 22"/>
                        <a:gd name="T7" fmla="*/ 80 h 17"/>
                        <a:gd name="T8" fmla="*/ 189 w 22"/>
                        <a:gd name="T9" fmla="*/ 109 h 17"/>
                        <a:gd name="T10" fmla="*/ 237 w 22"/>
                        <a:gd name="T11" fmla="*/ 133 h 17"/>
                        <a:gd name="T12" fmla="*/ 277 w 22"/>
                        <a:gd name="T13" fmla="*/ 157 h 17"/>
                        <a:gd name="T14" fmla="*/ 200 w 22"/>
                        <a:gd name="T15" fmla="*/ 177 h 17"/>
                        <a:gd name="T16" fmla="*/ 132 w 22"/>
                        <a:gd name="T17" fmla="*/ 157 h 17"/>
                        <a:gd name="T18" fmla="*/ 55 w 22"/>
                        <a:gd name="T19" fmla="*/ 133 h 17"/>
                        <a:gd name="T20" fmla="*/ 0 w 22"/>
                        <a:gd name="T21" fmla="*/ 97 h 17"/>
                        <a:gd name="T22" fmla="*/ 0 w 22"/>
                        <a:gd name="T23" fmla="*/ 80 h 17"/>
                        <a:gd name="T24" fmla="*/ 0 w 22"/>
                        <a:gd name="T25" fmla="*/ 29 h 17"/>
                        <a:gd name="T26" fmla="*/ 0 w 22"/>
                        <a:gd name="T27" fmla="*/ 0 h 17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0" t="0" r="r" b="b"/>
                      <a:pathLst>
                        <a:path w="22" h="17">
                          <a:moveTo>
                            <a:pt x="0" y="0"/>
                          </a:moveTo>
                          <a:lnTo>
                            <a:pt x="2" y="2"/>
                          </a:lnTo>
                          <a:lnTo>
                            <a:pt x="5" y="4"/>
                          </a:lnTo>
                          <a:lnTo>
                            <a:pt x="10" y="7"/>
                          </a:lnTo>
                          <a:lnTo>
                            <a:pt x="14" y="10"/>
                          </a:lnTo>
                          <a:lnTo>
                            <a:pt x="18" y="12"/>
                          </a:lnTo>
                          <a:lnTo>
                            <a:pt x="21" y="14"/>
                          </a:lnTo>
                          <a:lnTo>
                            <a:pt x="15" y="16"/>
                          </a:lnTo>
                          <a:lnTo>
                            <a:pt x="10" y="14"/>
                          </a:lnTo>
                          <a:lnTo>
                            <a:pt x="4" y="12"/>
                          </a:lnTo>
                          <a:lnTo>
                            <a:pt x="0" y="9"/>
                          </a:lnTo>
                          <a:lnTo>
                            <a:pt x="0" y="7"/>
                          </a:lnTo>
                          <a:lnTo>
                            <a:pt x="0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4" name="Freeform 289"/>
                    <p:cNvSpPr>
                      <a:spLocks/>
                    </p:cNvSpPr>
                    <p:nvPr/>
                  </p:nvSpPr>
                  <p:spPr bwMode="auto">
                    <a:xfrm>
                      <a:off x="7008" y="1824"/>
                      <a:ext cx="349" cy="258"/>
                    </a:xfrm>
                    <a:custGeom>
                      <a:avLst/>
                      <a:gdLst>
                        <a:gd name="T0" fmla="*/ 1202 w 180"/>
                        <a:gd name="T1" fmla="*/ 347 h 142"/>
                        <a:gd name="T2" fmla="*/ 1008 w 180"/>
                        <a:gd name="T3" fmla="*/ 389 h 142"/>
                        <a:gd name="T4" fmla="*/ 589 w 180"/>
                        <a:gd name="T5" fmla="*/ 440 h 142"/>
                        <a:gd name="T6" fmla="*/ 0 w 180"/>
                        <a:gd name="T7" fmla="*/ 456 h 142"/>
                        <a:gd name="T8" fmla="*/ 708 w 180"/>
                        <a:gd name="T9" fmla="*/ 534 h 142"/>
                        <a:gd name="T10" fmla="*/ 1501 w 180"/>
                        <a:gd name="T11" fmla="*/ 505 h 142"/>
                        <a:gd name="T12" fmla="*/ 2049 w 180"/>
                        <a:gd name="T13" fmla="*/ 389 h 142"/>
                        <a:gd name="T14" fmla="*/ 2230 w 180"/>
                        <a:gd name="T15" fmla="*/ 372 h 142"/>
                        <a:gd name="T16" fmla="*/ 2150 w 180"/>
                        <a:gd name="T17" fmla="*/ 456 h 142"/>
                        <a:gd name="T18" fmla="*/ 1749 w 180"/>
                        <a:gd name="T19" fmla="*/ 574 h 142"/>
                        <a:gd name="T20" fmla="*/ 1041 w 180"/>
                        <a:gd name="T21" fmla="*/ 683 h 142"/>
                        <a:gd name="T22" fmla="*/ 605 w 180"/>
                        <a:gd name="T23" fmla="*/ 772 h 142"/>
                        <a:gd name="T24" fmla="*/ 1413 w 180"/>
                        <a:gd name="T25" fmla="*/ 763 h 142"/>
                        <a:gd name="T26" fmla="*/ 1954 w 180"/>
                        <a:gd name="T27" fmla="*/ 683 h 142"/>
                        <a:gd name="T28" fmla="*/ 2274 w 180"/>
                        <a:gd name="T29" fmla="*/ 610 h 142"/>
                        <a:gd name="T30" fmla="*/ 2274 w 180"/>
                        <a:gd name="T31" fmla="*/ 667 h 142"/>
                        <a:gd name="T32" fmla="*/ 2003 w 180"/>
                        <a:gd name="T33" fmla="*/ 785 h 142"/>
                        <a:gd name="T34" fmla="*/ 1507 w 180"/>
                        <a:gd name="T35" fmla="*/ 905 h 142"/>
                        <a:gd name="T36" fmla="*/ 816 w 180"/>
                        <a:gd name="T37" fmla="*/ 983 h 142"/>
                        <a:gd name="T38" fmla="*/ 1041 w 180"/>
                        <a:gd name="T39" fmla="*/ 1037 h 142"/>
                        <a:gd name="T40" fmla="*/ 1669 w 180"/>
                        <a:gd name="T41" fmla="*/ 1014 h 142"/>
                        <a:gd name="T42" fmla="*/ 2166 w 180"/>
                        <a:gd name="T43" fmla="*/ 918 h 142"/>
                        <a:gd name="T44" fmla="*/ 2214 w 180"/>
                        <a:gd name="T45" fmla="*/ 961 h 142"/>
                        <a:gd name="T46" fmla="*/ 2063 w 180"/>
                        <a:gd name="T47" fmla="*/ 1043 h 142"/>
                        <a:gd name="T48" fmla="*/ 1685 w 180"/>
                        <a:gd name="T49" fmla="*/ 1159 h 142"/>
                        <a:gd name="T50" fmla="*/ 1249 w 180"/>
                        <a:gd name="T51" fmla="*/ 1199 h 142"/>
                        <a:gd name="T52" fmla="*/ 568 w 180"/>
                        <a:gd name="T53" fmla="*/ 1212 h 142"/>
                        <a:gd name="T54" fmla="*/ 1033 w 180"/>
                        <a:gd name="T55" fmla="*/ 1285 h 142"/>
                        <a:gd name="T56" fmla="*/ 1474 w 180"/>
                        <a:gd name="T57" fmla="*/ 1285 h 142"/>
                        <a:gd name="T58" fmla="*/ 1865 w 180"/>
                        <a:gd name="T59" fmla="*/ 1241 h 142"/>
                        <a:gd name="T60" fmla="*/ 2018 w 180"/>
                        <a:gd name="T61" fmla="*/ 1254 h 142"/>
                        <a:gd name="T62" fmla="*/ 1939 w 180"/>
                        <a:gd name="T63" fmla="*/ 1330 h 142"/>
                        <a:gd name="T64" fmla="*/ 1714 w 180"/>
                        <a:gd name="T65" fmla="*/ 1386 h 142"/>
                        <a:gd name="T66" fmla="*/ 876 w 180"/>
                        <a:gd name="T67" fmla="*/ 1439 h 142"/>
                        <a:gd name="T68" fmla="*/ 1553 w 180"/>
                        <a:gd name="T69" fmla="*/ 1470 h 142"/>
                        <a:gd name="T70" fmla="*/ 1609 w 180"/>
                        <a:gd name="T71" fmla="*/ 1523 h 142"/>
                        <a:gd name="T72" fmla="*/ 1865 w 180"/>
                        <a:gd name="T73" fmla="*/ 1470 h 142"/>
                        <a:gd name="T74" fmla="*/ 2049 w 180"/>
                        <a:gd name="T75" fmla="*/ 1374 h 142"/>
                        <a:gd name="T76" fmla="*/ 2443 w 180"/>
                        <a:gd name="T77" fmla="*/ 1001 h 142"/>
                        <a:gd name="T78" fmla="*/ 2455 w 180"/>
                        <a:gd name="T79" fmla="*/ 925 h 142"/>
                        <a:gd name="T80" fmla="*/ 2406 w 180"/>
                        <a:gd name="T81" fmla="*/ 865 h 142"/>
                        <a:gd name="T82" fmla="*/ 2455 w 180"/>
                        <a:gd name="T83" fmla="*/ 785 h 142"/>
                        <a:gd name="T84" fmla="*/ 2530 w 180"/>
                        <a:gd name="T85" fmla="*/ 719 h 142"/>
                        <a:gd name="T86" fmla="*/ 2470 w 180"/>
                        <a:gd name="T87" fmla="*/ 630 h 142"/>
                        <a:gd name="T88" fmla="*/ 2422 w 180"/>
                        <a:gd name="T89" fmla="*/ 565 h 142"/>
                        <a:gd name="T90" fmla="*/ 2499 w 180"/>
                        <a:gd name="T91" fmla="*/ 492 h 142"/>
                        <a:gd name="T92" fmla="*/ 2486 w 180"/>
                        <a:gd name="T93" fmla="*/ 389 h 142"/>
                        <a:gd name="T94" fmla="*/ 2429 w 180"/>
                        <a:gd name="T95" fmla="*/ 331 h 142"/>
                        <a:gd name="T96" fmla="*/ 2470 w 180"/>
                        <a:gd name="T97" fmla="*/ 251 h 142"/>
                        <a:gd name="T98" fmla="*/ 2530 w 180"/>
                        <a:gd name="T99" fmla="*/ 174 h 142"/>
                        <a:gd name="T100" fmla="*/ 2455 w 180"/>
                        <a:gd name="T101" fmla="*/ 96 h 142"/>
                        <a:gd name="T102" fmla="*/ 2195 w 180"/>
                        <a:gd name="T103" fmla="*/ 109 h 142"/>
                        <a:gd name="T104" fmla="*/ 1638 w 180"/>
                        <a:gd name="T105" fmla="*/ 227 h 142"/>
                        <a:gd name="T106" fmla="*/ 1008 w 180"/>
                        <a:gd name="T107" fmla="*/ 294 h 142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</a:gdLst>
                      <a:ahLst/>
                      <a:cxnLst>
                        <a:cxn ang="T108">
                          <a:pos x="T0" y="T1"/>
                        </a:cxn>
                        <a:cxn ang="T109">
                          <a:pos x="T2" y="T3"/>
                        </a:cxn>
                        <a:cxn ang="T110">
                          <a:pos x="T4" y="T5"/>
                        </a:cxn>
                        <a:cxn ang="T111">
                          <a:pos x="T6" y="T7"/>
                        </a:cxn>
                        <a:cxn ang="T112">
                          <a:pos x="T8" y="T9"/>
                        </a:cxn>
                        <a:cxn ang="T113">
                          <a:pos x="T10" y="T11"/>
                        </a:cxn>
                        <a:cxn ang="T114">
                          <a:pos x="T12" y="T13"/>
                        </a:cxn>
                        <a:cxn ang="T115">
                          <a:pos x="T14" y="T15"/>
                        </a:cxn>
                        <a:cxn ang="T116">
                          <a:pos x="T16" y="T17"/>
                        </a:cxn>
                        <a:cxn ang="T117">
                          <a:pos x="T18" y="T19"/>
                        </a:cxn>
                        <a:cxn ang="T118">
                          <a:pos x="T20" y="T21"/>
                        </a:cxn>
                        <a:cxn ang="T119">
                          <a:pos x="T22" y="T23"/>
                        </a:cxn>
                        <a:cxn ang="T120">
                          <a:pos x="T24" y="T25"/>
                        </a:cxn>
                        <a:cxn ang="T121">
                          <a:pos x="T26" y="T27"/>
                        </a:cxn>
                        <a:cxn ang="T122">
                          <a:pos x="T28" y="T29"/>
                        </a:cxn>
                        <a:cxn ang="T123">
                          <a:pos x="T30" y="T31"/>
                        </a:cxn>
                        <a:cxn ang="T124">
                          <a:pos x="T32" y="T33"/>
                        </a:cxn>
                        <a:cxn ang="T125">
                          <a:pos x="T34" y="T35"/>
                        </a:cxn>
                        <a:cxn ang="T126">
                          <a:pos x="T36" y="T37"/>
                        </a:cxn>
                        <a:cxn ang="T127">
                          <a:pos x="T38" y="T39"/>
                        </a:cxn>
                        <a:cxn ang="T128">
                          <a:pos x="T40" y="T41"/>
                        </a:cxn>
                        <a:cxn ang="T129">
                          <a:pos x="T42" y="T43"/>
                        </a:cxn>
                        <a:cxn ang="T130">
                          <a:pos x="T44" y="T45"/>
                        </a:cxn>
                        <a:cxn ang="T131">
                          <a:pos x="T46" y="T47"/>
                        </a:cxn>
                        <a:cxn ang="T132">
                          <a:pos x="T48" y="T49"/>
                        </a:cxn>
                        <a:cxn ang="T133">
                          <a:pos x="T50" y="T51"/>
                        </a:cxn>
                        <a:cxn ang="T134">
                          <a:pos x="T52" y="T53"/>
                        </a:cxn>
                        <a:cxn ang="T135">
                          <a:pos x="T54" y="T55"/>
                        </a:cxn>
                        <a:cxn ang="T136">
                          <a:pos x="T56" y="T57"/>
                        </a:cxn>
                        <a:cxn ang="T137">
                          <a:pos x="T58" y="T59"/>
                        </a:cxn>
                        <a:cxn ang="T138">
                          <a:pos x="T60" y="T61"/>
                        </a:cxn>
                        <a:cxn ang="T139">
                          <a:pos x="T62" y="T63"/>
                        </a:cxn>
                        <a:cxn ang="T140">
                          <a:pos x="T64" y="T65"/>
                        </a:cxn>
                        <a:cxn ang="T141">
                          <a:pos x="T66" y="T67"/>
                        </a:cxn>
                        <a:cxn ang="T142">
                          <a:pos x="T68" y="T69"/>
                        </a:cxn>
                        <a:cxn ang="T143">
                          <a:pos x="T70" y="T71"/>
                        </a:cxn>
                        <a:cxn ang="T144">
                          <a:pos x="T72" y="T73"/>
                        </a:cxn>
                        <a:cxn ang="T145">
                          <a:pos x="T74" y="T75"/>
                        </a:cxn>
                        <a:cxn ang="T146">
                          <a:pos x="T76" y="T77"/>
                        </a:cxn>
                        <a:cxn ang="T147">
                          <a:pos x="T78" y="T79"/>
                        </a:cxn>
                        <a:cxn ang="T148">
                          <a:pos x="T80" y="T81"/>
                        </a:cxn>
                        <a:cxn ang="T149">
                          <a:pos x="T82" y="T83"/>
                        </a:cxn>
                        <a:cxn ang="T150">
                          <a:pos x="T84" y="T85"/>
                        </a:cxn>
                        <a:cxn ang="T151">
                          <a:pos x="T86" y="T87"/>
                        </a:cxn>
                        <a:cxn ang="T152">
                          <a:pos x="T88" y="T89"/>
                        </a:cxn>
                        <a:cxn ang="T153">
                          <a:pos x="T90" y="T91"/>
                        </a:cxn>
                        <a:cxn ang="T154">
                          <a:pos x="T92" y="T93"/>
                        </a:cxn>
                        <a:cxn ang="T155">
                          <a:pos x="T94" y="T95"/>
                        </a:cxn>
                        <a:cxn ang="T156">
                          <a:pos x="T96" y="T97"/>
                        </a:cxn>
                        <a:cxn ang="T157">
                          <a:pos x="T98" y="T99"/>
                        </a:cxn>
                        <a:cxn ang="T158">
                          <a:pos x="T100" y="T101"/>
                        </a:cxn>
                        <a:cxn ang="T159">
                          <a:pos x="T102" y="T103"/>
                        </a:cxn>
                        <a:cxn ang="T160">
                          <a:pos x="T104" y="T105"/>
                        </a:cxn>
                        <a:cxn ang="T161">
                          <a:pos x="T106" y="T107"/>
                        </a:cxn>
                      </a:cxnLst>
                      <a:rect l="0" t="0" r="r" b="b"/>
                      <a:pathLst>
                        <a:path w="180" h="142">
                          <a:moveTo>
                            <a:pt x="71" y="27"/>
                          </a:moveTo>
                          <a:lnTo>
                            <a:pt x="45" y="29"/>
                          </a:lnTo>
                          <a:lnTo>
                            <a:pt x="85" y="32"/>
                          </a:lnTo>
                          <a:lnTo>
                            <a:pt x="82" y="34"/>
                          </a:lnTo>
                          <a:lnTo>
                            <a:pt x="77" y="35"/>
                          </a:lnTo>
                          <a:lnTo>
                            <a:pt x="71" y="36"/>
                          </a:lnTo>
                          <a:lnTo>
                            <a:pt x="63" y="38"/>
                          </a:lnTo>
                          <a:lnTo>
                            <a:pt x="54" y="40"/>
                          </a:lnTo>
                          <a:lnTo>
                            <a:pt x="42" y="40"/>
                          </a:lnTo>
                          <a:lnTo>
                            <a:pt x="29" y="42"/>
                          </a:lnTo>
                          <a:lnTo>
                            <a:pt x="15" y="42"/>
                          </a:lnTo>
                          <a:lnTo>
                            <a:pt x="0" y="42"/>
                          </a:lnTo>
                          <a:lnTo>
                            <a:pt x="23" y="47"/>
                          </a:lnTo>
                          <a:lnTo>
                            <a:pt x="37" y="49"/>
                          </a:lnTo>
                          <a:lnTo>
                            <a:pt x="50" y="49"/>
                          </a:lnTo>
                          <a:lnTo>
                            <a:pt x="65" y="49"/>
                          </a:lnTo>
                          <a:lnTo>
                            <a:pt x="87" y="48"/>
                          </a:lnTo>
                          <a:lnTo>
                            <a:pt x="106" y="46"/>
                          </a:lnTo>
                          <a:lnTo>
                            <a:pt x="121" y="42"/>
                          </a:lnTo>
                          <a:lnTo>
                            <a:pt x="138" y="38"/>
                          </a:lnTo>
                          <a:lnTo>
                            <a:pt x="145" y="36"/>
                          </a:lnTo>
                          <a:lnTo>
                            <a:pt x="152" y="34"/>
                          </a:lnTo>
                          <a:lnTo>
                            <a:pt x="156" y="33"/>
                          </a:lnTo>
                          <a:lnTo>
                            <a:pt x="158" y="34"/>
                          </a:lnTo>
                          <a:lnTo>
                            <a:pt x="158" y="36"/>
                          </a:lnTo>
                          <a:lnTo>
                            <a:pt x="157" y="39"/>
                          </a:lnTo>
                          <a:lnTo>
                            <a:pt x="152" y="42"/>
                          </a:lnTo>
                          <a:lnTo>
                            <a:pt x="145" y="46"/>
                          </a:lnTo>
                          <a:lnTo>
                            <a:pt x="136" y="49"/>
                          </a:lnTo>
                          <a:lnTo>
                            <a:pt x="124" y="53"/>
                          </a:lnTo>
                          <a:lnTo>
                            <a:pt x="109" y="57"/>
                          </a:lnTo>
                          <a:lnTo>
                            <a:pt x="91" y="60"/>
                          </a:lnTo>
                          <a:lnTo>
                            <a:pt x="74" y="63"/>
                          </a:lnTo>
                          <a:lnTo>
                            <a:pt x="55" y="65"/>
                          </a:lnTo>
                          <a:lnTo>
                            <a:pt x="23" y="68"/>
                          </a:lnTo>
                          <a:lnTo>
                            <a:pt x="43" y="71"/>
                          </a:lnTo>
                          <a:lnTo>
                            <a:pt x="59" y="73"/>
                          </a:lnTo>
                          <a:lnTo>
                            <a:pt x="79" y="73"/>
                          </a:lnTo>
                          <a:lnTo>
                            <a:pt x="100" y="70"/>
                          </a:lnTo>
                          <a:lnTo>
                            <a:pt x="116" y="68"/>
                          </a:lnTo>
                          <a:lnTo>
                            <a:pt x="128" y="65"/>
                          </a:lnTo>
                          <a:lnTo>
                            <a:pt x="138" y="63"/>
                          </a:lnTo>
                          <a:lnTo>
                            <a:pt x="149" y="59"/>
                          </a:lnTo>
                          <a:lnTo>
                            <a:pt x="157" y="57"/>
                          </a:lnTo>
                          <a:lnTo>
                            <a:pt x="161" y="56"/>
                          </a:lnTo>
                          <a:lnTo>
                            <a:pt x="163" y="56"/>
                          </a:lnTo>
                          <a:lnTo>
                            <a:pt x="162" y="58"/>
                          </a:lnTo>
                          <a:lnTo>
                            <a:pt x="161" y="61"/>
                          </a:lnTo>
                          <a:lnTo>
                            <a:pt x="158" y="64"/>
                          </a:lnTo>
                          <a:lnTo>
                            <a:pt x="150" y="68"/>
                          </a:lnTo>
                          <a:lnTo>
                            <a:pt x="142" y="72"/>
                          </a:lnTo>
                          <a:lnTo>
                            <a:pt x="133" y="75"/>
                          </a:lnTo>
                          <a:lnTo>
                            <a:pt x="121" y="79"/>
                          </a:lnTo>
                          <a:lnTo>
                            <a:pt x="107" y="83"/>
                          </a:lnTo>
                          <a:lnTo>
                            <a:pt x="86" y="87"/>
                          </a:lnTo>
                          <a:lnTo>
                            <a:pt x="71" y="89"/>
                          </a:lnTo>
                          <a:lnTo>
                            <a:pt x="58" y="90"/>
                          </a:lnTo>
                          <a:lnTo>
                            <a:pt x="37" y="91"/>
                          </a:lnTo>
                          <a:lnTo>
                            <a:pt x="58" y="94"/>
                          </a:lnTo>
                          <a:lnTo>
                            <a:pt x="74" y="95"/>
                          </a:lnTo>
                          <a:lnTo>
                            <a:pt x="88" y="95"/>
                          </a:lnTo>
                          <a:lnTo>
                            <a:pt x="103" y="95"/>
                          </a:lnTo>
                          <a:lnTo>
                            <a:pt x="118" y="93"/>
                          </a:lnTo>
                          <a:lnTo>
                            <a:pt x="129" y="91"/>
                          </a:lnTo>
                          <a:lnTo>
                            <a:pt x="138" y="88"/>
                          </a:lnTo>
                          <a:lnTo>
                            <a:pt x="153" y="84"/>
                          </a:lnTo>
                          <a:lnTo>
                            <a:pt x="155" y="84"/>
                          </a:lnTo>
                          <a:lnTo>
                            <a:pt x="157" y="85"/>
                          </a:lnTo>
                          <a:lnTo>
                            <a:pt x="157" y="88"/>
                          </a:lnTo>
                          <a:lnTo>
                            <a:pt x="155" y="90"/>
                          </a:lnTo>
                          <a:lnTo>
                            <a:pt x="151" y="93"/>
                          </a:lnTo>
                          <a:lnTo>
                            <a:pt x="146" y="96"/>
                          </a:lnTo>
                          <a:lnTo>
                            <a:pt x="137" y="100"/>
                          </a:lnTo>
                          <a:lnTo>
                            <a:pt x="128" y="104"/>
                          </a:lnTo>
                          <a:lnTo>
                            <a:pt x="119" y="106"/>
                          </a:lnTo>
                          <a:lnTo>
                            <a:pt x="109" y="108"/>
                          </a:lnTo>
                          <a:lnTo>
                            <a:pt x="100" y="109"/>
                          </a:lnTo>
                          <a:lnTo>
                            <a:pt x="88" y="110"/>
                          </a:lnTo>
                          <a:lnTo>
                            <a:pt x="74" y="111"/>
                          </a:lnTo>
                          <a:lnTo>
                            <a:pt x="61" y="111"/>
                          </a:lnTo>
                          <a:lnTo>
                            <a:pt x="40" y="111"/>
                          </a:lnTo>
                          <a:lnTo>
                            <a:pt x="51" y="114"/>
                          </a:lnTo>
                          <a:lnTo>
                            <a:pt x="62" y="117"/>
                          </a:lnTo>
                          <a:lnTo>
                            <a:pt x="73" y="118"/>
                          </a:lnTo>
                          <a:lnTo>
                            <a:pt x="83" y="118"/>
                          </a:lnTo>
                          <a:lnTo>
                            <a:pt x="93" y="119"/>
                          </a:lnTo>
                          <a:lnTo>
                            <a:pt x="104" y="118"/>
                          </a:lnTo>
                          <a:lnTo>
                            <a:pt x="112" y="118"/>
                          </a:lnTo>
                          <a:lnTo>
                            <a:pt x="121" y="117"/>
                          </a:lnTo>
                          <a:lnTo>
                            <a:pt x="132" y="114"/>
                          </a:lnTo>
                          <a:lnTo>
                            <a:pt x="140" y="113"/>
                          </a:lnTo>
                          <a:lnTo>
                            <a:pt x="143" y="113"/>
                          </a:lnTo>
                          <a:lnTo>
                            <a:pt x="143" y="115"/>
                          </a:lnTo>
                          <a:lnTo>
                            <a:pt x="143" y="117"/>
                          </a:lnTo>
                          <a:lnTo>
                            <a:pt x="140" y="119"/>
                          </a:lnTo>
                          <a:lnTo>
                            <a:pt x="137" y="122"/>
                          </a:lnTo>
                          <a:lnTo>
                            <a:pt x="133" y="123"/>
                          </a:lnTo>
                          <a:lnTo>
                            <a:pt x="128" y="125"/>
                          </a:lnTo>
                          <a:lnTo>
                            <a:pt x="121" y="127"/>
                          </a:lnTo>
                          <a:lnTo>
                            <a:pt x="105" y="129"/>
                          </a:lnTo>
                          <a:lnTo>
                            <a:pt x="91" y="130"/>
                          </a:lnTo>
                          <a:lnTo>
                            <a:pt x="62" y="132"/>
                          </a:lnTo>
                          <a:lnTo>
                            <a:pt x="99" y="134"/>
                          </a:lnTo>
                          <a:lnTo>
                            <a:pt x="107" y="134"/>
                          </a:lnTo>
                          <a:lnTo>
                            <a:pt x="110" y="135"/>
                          </a:lnTo>
                          <a:lnTo>
                            <a:pt x="112" y="136"/>
                          </a:lnTo>
                          <a:lnTo>
                            <a:pt x="112" y="139"/>
                          </a:lnTo>
                          <a:lnTo>
                            <a:pt x="114" y="140"/>
                          </a:lnTo>
                          <a:lnTo>
                            <a:pt x="118" y="141"/>
                          </a:lnTo>
                          <a:lnTo>
                            <a:pt x="126" y="138"/>
                          </a:lnTo>
                          <a:lnTo>
                            <a:pt x="132" y="135"/>
                          </a:lnTo>
                          <a:lnTo>
                            <a:pt x="137" y="133"/>
                          </a:lnTo>
                          <a:lnTo>
                            <a:pt x="141" y="130"/>
                          </a:lnTo>
                          <a:lnTo>
                            <a:pt x="145" y="126"/>
                          </a:lnTo>
                          <a:lnTo>
                            <a:pt x="159" y="111"/>
                          </a:lnTo>
                          <a:lnTo>
                            <a:pt x="169" y="99"/>
                          </a:lnTo>
                          <a:lnTo>
                            <a:pt x="173" y="92"/>
                          </a:lnTo>
                          <a:lnTo>
                            <a:pt x="174" y="89"/>
                          </a:lnTo>
                          <a:lnTo>
                            <a:pt x="174" y="88"/>
                          </a:lnTo>
                          <a:lnTo>
                            <a:pt x="174" y="85"/>
                          </a:lnTo>
                          <a:lnTo>
                            <a:pt x="172" y="83"/>
                          </a:lnTo>
                          <a:lnTo>
                            <a:pt x="171" y="81"/>
                          </a:lnTo>
                          <a:lnTo>
                            <a:pt x="170" y="79"/>
                          </a:lnTo>
                          <a:lnTo>
                            <a:pt x="171" y="76"/>
                          </a:lnTo>
                          <a:lnTo>
                            <a:pt x="172" y="74"/>
                          </a:lnTo>
                          <a:lnTo>
                            <a:pt x="174" y="72"/>
                          </a:lnTo>
                          <a:lnTo>
                            <a:pt x="175" y="70"/>
                          </a:lnTo>
                          <a:lnTo>
                            <a:pt x="177" y="68"/>
                          </a:lnTo>
                          <a:lnTo>
                            <a:pt x="179" y="66"/>
                          </a:lnTo>
                          <a:lnTo>
                            <a:pt x="179" y="63"/>
                          </a:lnTo>
                          <a:lnTo>
                            <a:pt x="177" y="60"/>
                          </a:lnTo>
                          <a:lnTo>
                            <a:pt x="175" y="58"/>
                          </a:lnTo>
                          <a:lnTo>
                            <a:pt x="174" y="56"/>
                          </a:lnTo>
                          <a:lnTo>
                            <a:pt x="172" y="54"/>
                          </a:lnTo>
                          <a:lnTo>
                            <a:pt x="171" y="52"/>
                          </a:lnTo>
                          <a:lnTo>
                            <a:pt x="172" y="50"/>
                          </a:lnTo>
                          <a:lnTo>
                            <a:pt x="174" y="47"/>
                          </a:lnTo>
                          <a:lnTo>
                            <a:pt x="177" y="45"/>
                          </a:lnTo>
                          <a:lnTo>
                            <a:pt x="177" y="42"/>
                          </a:lnTo>
                          <a:lnTo>
                            <a:pt x="177" y="39"/>
                          </a:lnTo>
                          <a:lnTo>
                            <a:pt x="176" y="36"/>
                          </a:lnTo>
                          <a:lnTo>
                            <a:pt x="174" y="34"/>
                          </a:lnTo>
                          <a:lnTo>
                            <a:pt x="173" y="32"/>
                          </a:lnTo>
                          <a:lnTo>
                            <a:pt x="172" y="30"/>
                          </a:lnTo>
                          <a:lnTo>
                            <a:pt x="172" y="27"/>
                          </a:lnTo>
                          <a:lnTo>
                            <a:pt x="174" y="24"/>
                          </a:lnTo>
                          <a:lnTo>
                            <a:pt x="175" y="23"/>
                          </a:lnTo>
                          <a:lnTo>
                            <a:pt x="177" y="21"/>
                          </a:lnTo>
                          <a:lnTo>
                            <a:pt x="179" y="18"/>
                          </a:lnTo>
                          <a:lnTo>
                            <a:pt x="179" y="16"/>
                          </a:lnTo>
                          <a:lnTo>
                            <a:pt x="178" y="14"/>
                          </a:lnTo>
                          <a:lnTo>
                            <a:pt x="176" y="12"/>
                          </a:lnTo>
                          <a:lnTo>
                            <a:pt x="174" y="9"/>
                          </a:lnTo>
                          <a:lnTo>
                            <a:pt x="173" y="6"/>
                          </a:lnTo>
                          <a:lnTo>
                            <a:pt x="173" y="0"/>
                          </a:lnTo>
                          <a:lnTo>
                            <a:pt x="155" y="10"/>
                          </a:lnTo>
                          <a:lnTo>
                            <a:pt x="143" y="14"/>
                          </a:lnTo>
                          <a:lnTo>
                            <a:pt x="131" y="17"/>
                          </a:lnTo>
                          <a:lnTo>
                            <a:pt x="116" y="21"/>
                          </a:lnTo>
                          <a:lnTo>
                            <a:pt x="102" y="23"/>
                          </a:lnTo>
                          <a:lnTo>
                            <a:pt x="89" y="25"/>
                          </a:lnTo>
                          <a:lnTo>
                            <a:pt x="71" y="27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05" name="Group 29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29" y="1834"/>
                      <a:ext cx="104" cy="163"/>
                      <a:chOff x="3248" y="1816"/>
                      <a:chExt cx="54" cy="90"/>
                    </a:xfrm>
                  </p:grpSpPr>
                  <p:sp>
                    <p:nvSpPr>
                      <p:cNvPr id="206" name="Freeform 29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58" y="1840"/>
                        <a:ext cx="42" cy="17"/>
                      </a:xfrm>
                      <a:custGeom>
                        <a:avLst/>
                        <a:gdLst>
                          <a:gd name="T0" fmla="*/ 41 w 42"/>
                          <a:gd name="T1" fmla="*/ 2 h 17"/>
                          <a:gd name="T2" fmla="*/ 37 w 42"/>
                          <a:gd name="T3" fmla="*/ 0 h 17"/>
                          <a:gd name="T4" fmla="*/ 24 w 42"/>
                          <a:gd name="T5" fmla="*/ 5 h 17"/>
                          <a:gd name="T6" fmla="*/ 12 w 42"/>
                          <a:gd name="T7" fmla="*/ 10 h 17"/>
                          <a:gd name="T8" fmla="*/ 0 w 42"/>
                          <a:gd name="T9" fmla="*/ 13 h 17"/>
                          <a:gd name="T10" fmla="*/ 2 w 42"/>
                          <a:gd name="T11" fmla="*/ 16 h 17"/>
                          <a:gd name="T12" fmla="*/ 10 w 42"/>
                          <a:gd name="T13" fmla="*/ 16 h 17"/>
                          <a:gd name="T14" fmla="*/ 21 w 42"/>
                          <a:gd name="T15" fmla="*/ 14 h 17"/>
                          <a:gd name="T16" fmla="*/ 32 w 42"/>
                          <a:gd name="T17" fmla="*/ 8 h 17"/>
                          <a:gd name="T18" fmla="*/ 41 w 42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2" h="17">
                            <a:moveTo>
                              <a:pt x="41" y="2"/>
                            </a:moveTo>
                            <a:lnTo>
                              <a:pt x="37" y="0"/>
                            </a:lnTo>
                            <a:lnTo>
                              <a:pt x="24" y="5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21" y="14"/>
                            </a:lnTo>
                            <a:lnTo>
                              <a:pt x="32" y="8"/>
                            </a:lnTo>
                            <a:lnTo>
                              <a:pt x="41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7" name="Freeform 29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6" y="1863"/>
                        <a:ext cx="36" cy="17"/>
                      </a:xfrm>
                      <a:custGeom>
                        <a:avLst/>
                        <a:gdLst>
                          <a:gd name="T0" fmla="*/ 35 w 36"/>
                          <a:gd name="T1" fmla="*/ 2 h 17"/>
                          <a:gd name="T2" fmla="*/ 33 w 36"/>
                          <a:gd name="T3" fmla="*/ 0 h 17"/>
                          <a:gd name="T4" fmla="*/ 21 w 36"/>
                          <a:gd name="T5" fmla="*/ 6 h 17"/>
                          <a:gd name="T6" fmla="*/ 11 w 36"/>
                          <a:gd name="T7" fmla="*/ 10 h 17"/>
                          <a:gd name="T8" fmla="*/ 0 w 36"/>
                          <a:gd name="T9" fmla="*/ 13 h 17"/>
                          <a:gd name="T10" fmla="*/ 2 w 36"/>
                          <a:gd name="T11" fmla="*/ 16 h 17"/>
                          <a:gd name="T12" fmla="*/ 10 w 36"/>
                          <a:gd name="T13" fmla="*/ 16 h 17"/>
                          <a:gd name="T14" fmla="*/ 18 w 36"/>
                          <a:gd name="T15" fmla="*/ 14 h 17"/>
                          <a:gd name="T16" fmla="*/ 26 w 36"/>
                          <a:gd name="T17" fmla="*/ 9 h 17"/>
                          <a:gd name="T18" fmla="*/ 35 w 36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6" h="17">
                            <a:moveTo>
                              <a:pt x="35" y="2"/>
                            </a:moveTo>
                            <a:lnTo>
                              <a:pt x="33" y="0"/>
                            </a:lnTo>
                            <a:lnTo>
                              <a:pt x="21" y="6"/>
                            </a:lnTo>
                            <a:lnTo>
                              <a:pt x="11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18" y="14"/>
                            </a:lnTo>
                            <a:lnTo>
                              <a:pt x="26" y="9"/>
                            </a:lnTo>
                            <a:lnTo>
                              <a:pt x="35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8" name="Freeform 29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3" y="1889"/>
                        <a:ext cx="38" cy="17"/>
                      </a:xfrm>
                      <a:custGeom>
                        <a:avLst/>
                        <a:gdLst>
                          <a:gd name="T0" fmla="*/ 37 w 38"/>
                          <a:gd name="T1" fmla="*/ 2 h 17"/>
                          <a:gd name="T2" fmla="*/ 34 w 38"/>
                          <a:gd name="T3" fmla="*/ 0 h 17"/>
                          <a:gd name="T4" fmla="*/ 23 w 38"/>
                          <a:gd name="T5" fmla="*/ 6 h 17"/>
                          <a:gd name="T6" fmla="*/ 12 w 38"/>
                          <a:gd name="T7" fmla="*/ 10 h 17"/>
                          <a:gd name="T8" fmla="*/ 0 w 38"/>
                          <a:gd name="T9" fmla="*/ 13 h 17"/>
                          <a:gd name="T10" fmla="*/ 2 w 38"/>
                          <a:gd name="T11" fmla="*/ 16 h 17"/>
                          <a:gd name="T12" fmla="*/ 10 w 38"/>
                          <a:gd name="T13" fmla="*/ 15 h 17"/>
                          <a:gd name="T14" fmla="*/ 20 w 38"/>
                          <a:gd name="T15" fmla="*/ 13 h 17"/>
                          <a:gd name="T16" fmla="*/ 30 w 38"/>
                          <a:gd name="T17" fmla="*/ 8 h 17"/>
                          <a:gd name="T18" fmla="*/ 37 w 38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8" h="17">
                            <a:moveTo>
                              <a:pt x="37" y="2"/>
                            </a:moveTo>
                            <a:lnTo>
                              <a:pt x="34" y="0"/>
                            </a:lnTo>
                            <a:lnTo>
                              <a:pt x="23" y="6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0" y="8"/>
                            </a:lnTo>
                            <a:lnTo>
                              <a:pt x="37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9" name="Freeform 29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48" y="1816"/>
                        <a:ext cx="43" cy="17"/>
                      </a:xfrm>
                      <a:custGeom>
                        <a:avLst/>
                        <a:gdLst>
                          <a:gd name="T0" fmla="*/ 42 w 43"/>
                          <a:gd name="T1" fmla="*/ 2 h 17"/>
                          <a:gd name="T2" fmla="*/ 37 w 43"/>
                          <a:gd name="T3" fmla="*/ 0 h 17"/>
                          <a:gd name="T4" fmla="*/ 23 w 43"/>
                          <a:gd name="T5" fmla="*/ 5 h 17"/>
                          <a:gd name="T6" fmla="*/ 12 w 43"/>
                          <a:gd name="T7" fmla="*/ 9 h 17"/>
                          <a:gd name="T8" fmla="*/ 0 w 43"/>
                          <a:gd name="T9" fmla="*/ 12 h 17"/>
                          <a:gd name="T10" fmla="*/ 2 w 43"/>
                          <a:gd name="T11" fmla="*/ 16 h 17"/>
                          <a:gd name="T12" fmla="*/ 10 w 43"/>
                          <a:gd name="T13" fmla="*/ 15 h 17"/>
                          <a:gd name="T14" fmla="*/ 20 w 43"/>
                          <a:gd name="T15" fmla="*/ 13 h 17"/>
                          <a:gd name="T16" fmla="*/ 31 w 43"/>
                          <a:gd name="T17" fmla="*/ 9 h 17"/>
                          <a:gd name="T18" fmla="*/ 42 w 43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3" h="17">
                            <a:moveTo>
                              <a:pt x="42" y="2"/>
                            </a:moveTo>
                            <a:lnTo>
                              <a:pt x="37" y="0"/>
                            </a:lnTo>
                            <a:lnTo>
                              <a:pt x="23" y="5"/>
                            </a:lnTo>
                            <a:lnTo>
                              <a:pt x="12" y="9"/>
                            </a:lnTo>
                            <a:lnTo>
                              <a:pt x="0" y="12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1" y="9"/>
                            </a:lnTo>
                            <a:lnTo>
                              <a:pt x="42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95" name="Freeform 295"/>
                  <p:cNvSpPr>
                    <a:spLocks/>
                  </p:cNvSpPr>
                  <p:nvPr/>
                </p:nvSpPr>
                <p:spPr bwMode="auto">
                  <a:xfrm>
                    <a:off x="6480" y="720"/>
                    <a:ext cx="958" cy="1079"/>
                  </a:xfrm>
                  <a:custGeom>
                    <a:avLst/>
                    <a:gdLst>
                      <a:gd name="T0" fmla="*/ 4994 w 494"/>
                      <a:gd name="T1" fmla="*/ 6227 h 594"/>
                      <a:gd name="T2" fmla="*/ 5048 w 494"/>
                      <a:gd name="T3" fmla="*/ 6174 h 594"/>
                      <a:gd name="T4" fmla="*/ 5077 w 494"/>
                      <a:gd name="T5" fmla="*/ 6131 h 594"/>
                      <a:gd name="T6" fmla="*/ 5118 w 494"/>
                      <a:gd name="T7" fmla="*/ 5989 h 594"/>
                      <a:gd name="T8" fmla="*/ 5389 w 494"/>
                      <a:gd name="T9" fmla="*/ 4946 h 594"/>
                      <a:gd name="T10" fmla="*/ 5585 w 494"/>
                      <a:gd name="T11" fmla="*/ 4574 h 594"/>
                      <a:gd name="T12" fmla="*/ 5769 w 494"/>
                      <a:gd name="T13" fmla="*/ 4309 h 594"/>
                      <a:gd name="T14" fmla="*/ 6126 w 494"/>
                      <a:gd name="T15" fmla="*/ 3920 h 594"/>
                      <a:gd name="T16" fmla="*/ 6475 w 494"/>
                      <a:gd name="T17" fmla="*/ 3531 h 594"/>
                      <a:gd name="T18" fmla="*/ 6731 w 494"/>
                      <a:gd name="T19" fmla="*/ 3172 h 594"/>
                      <a:gd name="T20" fmla="*/ 6886 w 494"/>
                      <a:gd name="T21" fmla="*/ 2812 h 594"/>
                      <a:gd name="T22" fmla="*/ 6972 w 494"/>
                      <a:gd name="T23" fmla="*/ 2349 h 594"/>
                      <a:gd name="T24" fmla="*/ 6912 w 494"/>
                      <a:gd name="T25" fmla="*/ 1936 h 594"/>
                      <a:gd name="T26" fmla="*/ 6762 w 494"/>
                      <a:gd name="T27" fmla="*/ 1535 h 594"/>
                      <a:gd name="T28" fmla="*/ 6522 w 494"/>
                      <a:gd name="T29" fmla="*/ 1161 h 594"/>
                      <a:gd name="T30" fmla="*/ 6097 w 494"/>
                      <a:gd name="T31" fmla="*/ 785 h 594"/>
                      <a:gd name="T32" fmla="*/ 5645 w 494"/>
                      <a:gd name="T33" fmla="*/ 509 h 594"/>
                      <a:gd name="T34" fmla="*/ 5077 w 494"/>
                      <a:gd name="T35" fmla="*/ 263 h 594"/>
                      <a:gd name="T36" fmla="*/ 4396 w 494"/>
                      <a:gd name="T37" fmla="*/ 80 h 594"/>
                      <a:gd name="T38" fmla="*/ 3844 w 494"/>
                      <a:gd name="T39" fmla="*/ 0 h 594"/>
                      <a:gd name="T40" fmla="*/ 3223 w 494"/>
                      <a:gd name="T41" fmla="*/ 0 h 594"/>
                      <a:gd name="T42" fmla="*/ 2686 w 494"/>
                      <a:gd name="T43" fmla="*/ 53 h 594"/>
                      <a:gd name="T44" fmla="*/ 2166 w 494"/>
                      <a:gd name="T45" fmla="*/ 162 h 594"/>
                      <a:gd name="T46" fmla="*/ 1714 w 494"/>
                      <a:gd name="T47" fmla="*/ 316 h 594"/>
                      <a:gd name="T48" fmla="*/ 1249 w 494"/>
                      <a:gd name="T49" fmla="*/ 534 h 594"/>
                      <a:gd name="T50" fmla="*/ 832 w 494"/>
                      <a:gd name="T51" fmla="*/ 799 h 594"/>
                      <a:gd name="T52" fmla="*/ 481 w 494"/>
                      <a:gd name="T53" fmla="*/ 1092 h 594"/>
                      <a:gd name="T54" fmla="*/ 169 w 494"/>
                      <a:gd name="T55" fmla="*/ 1511 h 594"/>
                      <a:gd name="T56" fmla="*/ 16 w 494"/>
                      <a:gd name="T57" fmla="*/ 1947 h 594"/>
                      <a:gd name="T58" fmla="*/ 0 w 494"/>
                      <a:gd name="T59" fmla="*/ 2332 h 594"/>
                      <a:gd name="T60" fmla="*/ 45 w 494"/>
                      <a:gd name="T61" fmla="*/ 2745 h 594"/>
                      <a:gd name="T62" fmla="*/ 196 w 494"/>
                      <a:gd name="T63" fmla="*/ 3157 h 594"/>
                      <a:gd name="T64" fmla="*/ 481 w 494"/>
                      <a:gd name="T65" fmla="*/ 3548 h 594"/>
                      <a:gd name="T66" fmla="*/ 816 w 494"/>
                      <a:gd name="T67" fmla="*/ 3933 h 594"/>
                      <a:gd name="T68" fmla="*/ 1274 w 494"/>
                      <a:gd name="T69" fmla="*/ 4454 h 594"/>
                      <a:gd name="T70" fmla="*/ 1474 w 494"/>
                      <a:gd name="T71" fmla="*/ 4748 h 594"/>
                      <a:gd name="T72" fmla="*/ 1613 w 494"/>
                      <a:gd name="T73" fmla="*/ 5081 h 594"/>
                      <a:gd name="T74" fmla="*/ 1714 w 494"/>
                      <a:gd name="T75" fmla="*/ 5564 h 594"/>
                      <a:gd name="T76" fmla="*/ 1809 w 494"/>
                      <a:gd name="T77" fmla="*/ 5976 h 594"/>
                      <a:gd name="T78" fmla="*/ 1866 w 494"/>
                      <a:gd name="T79" fmla="*/ 6143 h 594"/>
                      <a:gd name="T80" fmla="*/ 1895 w 494"/>
                      <a:gd name="T81" fmla="*/ 6174 h 594"/>
                      <a:gd name="T82" fmla="*/ 1978 w 494"/>
                      <a:gd name="T83" fmla="*/ 6240 h 594"/>
                      <a:gd name="T84" fmla="*/ 2182 w 494"/>
                      <a:gd name="T85" fmla="*/ 6320 h 594"/>
                      <a:gd name="T86" fmla="*/ 2422 w 494"/>
                      <a:gd name="T87" fmla="*/ 6372 h 594"/>
                      <a:gd name="T88" fmla="*/ 2686 w 494"/>
                      <a:gd name="T89" fmla="*/ 6414 h 594"/>
                      <a:gd name="T90" fmla="*/ 2952 w 494"/>
                      <a:gd name="T91" fmla="*/ 6438 h 594"/>
                      <a:gd name="T92" fmla="*/ 3223 w 494"/>
                      <a:gd name="T93" fmla="*/ 6445 h 594"/>
                      <a:gd name="T94" fmla="*/ 3464 w 494"/>
                      <a:gd name="T95" fmla="*/ 6454 h 594"/>
                      <a:gd name="T96" fmla="*/ 3749 w 494"/>
                      <a:gd name="T97" fmla="*/ 6445 h 594"/>
                      <a:gd name="T98" fmla="*/ 4020 w 494"/>
                      <a:gd name="T99" fmla="*/ 6438 h 594"/>
                      <a:gd name="T100" fmla="*/ 4272 w 494"/>
                      <a:gd name="T101" fmla="*/ 6401 h 594"/>
                      <a:gd name="T102" fmla="*/ 4513 w 494"/>
                      <a:gd name="T103" fmla="*/ 6372 h 594"/>
                      <a:gd name="T104" fmla="*/ 4742 w 494"/>
                      <a:gd name="T105" fmla="*/ 6320 h 594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94" h="594">
                        <a:moveTo>
                          <a:pt x="345" y="577"/>
                        </a:moveTo>
                        <a:lnTo>
                          <a:pt x="349" y="574"/>
                        </a:lnTo>
                        <a:lnTo>
                          <a:pt x="353" y="572"/>
                        </a:lnTo>
                        <a:lnTo>
                          <a:pt x="354" y="570"/>
                        </a:lnTo>
                        <a:lnTo>
                          <a:pt x="356" y="568"/>
                        </a:lnTo>
                        <a:lnTo>
                          <a:pt x="357" y="567"/>
                        </a:lnTo>
                        <a:lnTo>
                          <a:pt x="358" y="566"/>
                        </a:lnTo>
                        <a:lnTo>
                          <a:pt x="358" y="565"/>
                        </a:lnTo>
                        <a:lnTo>
                          <a:pt x="359" y="563"/>
                        </a:lnTo>
                        <a:lnTo>
                          <a:pt x="360" y="561"/>
                        </a:lnTo>
                        <a:lnTo>
                          <a:pt x="360" y="559"/>
                        </a:lnTo>
                        <a:lnTo>
                          <a:pt x="362" y="550"/>
                        </a:lnTo>
                        <a:lnTo>
                          <a:pt x="376" y="473"/>
                        </a:lnTo>
                        <a:lnTo>
                          <a:pt x="379" y="462"/>
                        </a:lnTo>
                        <a:lnTo>
                          <a:pt x="381" y="454"/>
                        </a:lnTo>
                        <a:lnTo>
                          <a:pt x="385" y="443"/>
                        </a:lnTo>
                        <a:lnTo>
                          <a:pt x="390" y="431"/>
                        </a:lnTo>
                        <a:lnTo>
                          <a:pt x="395" y="420"/>
                        </a:lnTo>
                        <a:lnTo>
                          <a:pt x="400" y="411"/>
                        </a:lnTo>
                        <a:lnTo>
                          <a:pt x="404" y="403"/>
                        </a:lnTo>
                        <a:lnTo>
                          <a:pt x="408" y="396"/>
                        </a:lnTo>
                        <a:lnTo>
                          <a:pt x="416" y="383"/>
                        </a:lnTo>
                        <a:lnTo>
                          <a:pt x="424" y="371"/>
                        </a:lnTo>
                        <a:lnTo>
                          <a:pt x="433" y="360"/>
                        </a:lnTo>
                        <a:lnTo>
                          <a:pt x="439" y="351"/>
                        </a:lnTo>
                        <a:lnTo>
                          <a:pt x="451" y="335"/>
                        </a:lnTo>
                        <a:lnTo>
                          <a:pt x="458" y="324"/>
                        </a:lnTo>
                        <a:lnTo>
                          <a:pt x="465" y="314"/>
                        </a:lnTo>
                        <a:lnTo>
                          <a:pt x="470" y="304"/>
                        </a:lnTo>
                        <a:lnTo>
                          <a:pt x="476" y="291"/>
                        </a:lnTo>
                        <a:lnTo>
                          <a:pt x="480" y="280"/>
                        </a:lnTo>
                        <a:lnTo>
                          <a:pt x="484" y="268"/>
                        </a:lnTo>
                        <a:lnTo>
                          <a:pt x="487" y="258"/>
                        </a:lnTo>
                        <a:lnTo>
                          <a:pt x="490" y="247"/>
                        </a:lnTo>
                        <a:lnTo>
                          <a:pt x="492" y="232"/>
                        </a:lnTo>
                        <a:lnTo>
                          <a:pt x="493" y="216"/>
                        </a:lnTo>
                        <a:lnTo>
                          <a:pt x="493" y="201"/>
                        </a:lnTo>
                        <a:lnTo>
                          <a:pt x="491" y="189"/>
                        </a:lnTo>
                        <a:lnTo>
                          <a:pt x="489" y="178"/>
                        </a:lnTo>
                        <a:lnTo>
                          <a:pt x="487" y="167"/>
                        </a:lnTo>
                        <a:lnTo>
                          <a:pt x="483" y="154"/>
                        </a:lnTo>
                        <a:lnTo>
                          <a:pt x="478" y="141"/>
                        </a:lnTo>
                        <a:lnTo>
                          <a:pt x="473" y="129"/>
                        </a:lnTo>
                        <a:lnTo>
                          <a:pt x="468" y="117"/>
                        </a:lnTo>
                        <a:lnTo>
                          <a:pt x="461" y="107"/>
                        </a:lnTo>
                        <a:lnTo>
                          <a:pt x="451" y="94"/>
                        </a:lnTo>
                        <a:lnTo>
                          <a:pt x="441" y="82"/>
                        </a:lnTo>
                        <a:lnTo>
                          <a:pt x="431" y="72"/>
                        </a:lnTo>
                        <a:lnTo>
                          <a:pt x="421" y="63"/>
                        </a:lnTo>
                        <a:lnTo>
                          <a:pt x="411" y="55"/>
                        </a:lnTo>
                        <a:lnTo>
                          <a:pt x="399" y="47"/>
                        </a:lnTo>
                        <a:lnTo>
                          <a:pt x="388" y="39"/>
                        </a:lnTo>
                        <a:lnTo>
                          <a:pt x="374" y="32"/>
                        </a:lnTo>
                        <a:lnTo>
                          <a:pt x="359" y="24"/>
                        </a:lnTo>
                        <a:lnTo>
                          <a:pt x="344" y="17"/>
                        </a:lnTo>
                        <a:lnTo>
                          <a:pt x="327" y="12"/>
                        </a:lnTo>
                        <a:lnTo>
                          <a:pt x="311" y="7"/>
                        </a:lnTo>
                        <a:lnTo>
                          <a:pt x="299" y="5"/>
                        </a:lnTo>
                        <a:lnTo>
                          <a:pt x="285" y="2"/>
                        </a:lnTo>
                        <a:lnTo>
                          <a:pt x="272" y="0"/>
                        </a:lnTo>
                        <a:lnTo>
                          <a:pt x="257" y="0"/>
                        </a:lnTo>
                        <a:lnTo>
                          <a:pt x="243" y="0"/>
                        </a:lnTo>
                        <a:lnTo>
                          <a:pt x="228" y="0"/>
                        </a:lnTo>
                        <a:lnTo>
                          <a:pt x="215" y="0"/>
                        </a:lnTo>
                        <a:lnTo>
                          <a:pt x="201" y="3"/>
                        </a:lnTo>
                        <a:lnTo>
                          <a:pt x="190" y="5"/>
                        </a:lnTo>
                        <a:lnTo>
                          <a:pt x="177" y="8"/>
                        </a:lnTo>
                        <a:lnTo>
                          <a:pt x="164" y="11"/>
                        </a:lnTo>
                        <a:lnTo>
                          <a:pt x="153" y="15"/>
                        </a:lnTo>
                        <a:lnTo>
                          <a:pt x="142" y="19"/>
                        </a:lnTo>
                        <a:lnTo>
                          <a:pt x="132" y="24"/>
                        </a:lnTo>
                        <a:lnTo>
                          <a:pt x="121" y="29"/>
                        </a:lnTo>
                        <a:lnTo>
                          <a:pt x="111" y="35"/>
                        </a:lnTo>
                        <a:lnTo>
                          <a:pt x="99" y="42"/>
                        </a:lnTo>
                        <a:lnTo>
                          <a:pt x="88" y="49"/>
                        </a:lnTo>
                        <a:lnTo>
                          <a:pt x="79" y="56"/>
                        </a:lnTo>
                        <a:lnTo>
                          <a:pt x="69" y="64"/>
                        </a:lnTo>
                        <a:lnTo>
                          <a:pt x="59" y="73"/>
                        </a:lnTo>
                        <a:lnTo>
                          <a:pt x="50" y="81"/>
                        </a:lnTo>
                        <a:lnTo>
                          <a:pt x="42" y="89"/>
                        </a:lnTo>
                        <a:lnTo>
                          <a:pt x="34" y="100"/>
                        </a:lnTo>
                        <a:lnTo>
                          <a:pt x="25" y="112"/>
                        </a:lnTo>
                        <a:lnTo>
                          <a:pt x="17" y="126"/>
                        </a:lnTo>
                        <a:lnTo>
                          <a:pt x="12" y="139"/>
                        </a:lnTo>
                        <a:lnTo>
                          <a:pt x="8" y="153"/>
                        </a:lnTo>
                        <a:lnTo>
                          <a:pt x="3" y="166"/>
                        </a:lnTo>
                        <a:lnTo>
                          <a:pt x="1" y="179"/>
                        </a:lnTo>
                        <a:lnTo>
                          <a:pt x="0" y="191"/>
                        </a:lnTo>
                        <a:lnTo>
                          <a:pt x="0" y="203"/>
                        </a:lnTo>
                        <a:lnTo>
                          <a:pt x="0" y="214"/>
                        </a:lnTo>
                        <a:lnTo>
                          <a:pt x="0" y="227"/>
                        </a:lnTo>
                        <a:lnTo>
                          <a:pt x="0" y="238"/>
                        </a:lnTo>
                        <a:lnTo>
                          <a:pt x="3" y="252"/>
                        </a:lnTo>
                        <a:lnTo>
                          <a:pt x="5" y="264"/>
                        </a:lnTo>
                        <a:lnTo>
                          <a:pt x="9" y="277"/>
                        </a:lnTo>
                        <a:lnTo>
                          <a:pt x="14" y="290"/>
                        </a:lnTo>
                        <a:lnTo>
                          <a:pt x="20" y="303"/>
                        </a:lnTo>
                        <a:lnTo>
                          <a:pt x="27" y="314"/>
                        </a:lnTo>
                        <a:lnTo>
                          <a:pt x="34" y="326"/>
                        </a:lnTo>
                        <a:lnTo>
                          <a:pt x="43" y="338"/>
                        </a:lnTo>
                        <a:lnTo>
                          <a:pt x="50" y="349"/>
                        </a:lnTo>
                        <a:lnTo>
                          <a:pt x="58" y="361"/>
                        </a:lnTo>
                        <a:lnTo>
                          <a:pt x="66" y="373"/>
                        </a:lnTo>
                        <a:lnTo>
                          <a:pt x="78" y="390"/>
                        </a:lnTo>
                        <a:lnTo>
                          <a:pt x="90" y="409"/>
                        </a:lnTo>
                        <a:lnTo>
                          <a:pt x="96" y="418"/>
                        </a:lnTo>
                        <a:lnTo>
                          <a:pt x="100" y="426"/>
                        </a:lnTo>
                        <a:lnTo>
                          <a:pt x="104" y="436"/>
                        </a:lnTo>
                        <a:lnTo>
                          <a:pt x="108" y="446"/>
                        </a:lnTo>
                        <a:lnTo>
                          <a:pt x="111" y="456"/>
                        </a:lnTo>
                        <a:lnTo>
                          <a:pt x="114" y="467"/>
                        </a:lnTo>
                        <a:lnTo>
                          <a:pt x="116" y="482"/>
                        </a:lnTo>
                        <a:lnTo>
                          <a:pt x="120" y="498"/>
                        </a:lnTo>
                        <a:lnTo>
                          <a:pt x="121" y="511"/>
                        </a:lnTo>
                        <a:lnTo>
                          <a:pt x="124" y="527"/>
                        </a:lnTo>
                        <a:lnTo>
                          <a:pt x="126" y="539"/>
                        </a:lnTo>
                        <a:lnTo>
                          <a:pt x="128" y="549"/>
                        </a:lnTo>
                        <a:lnTo>
                          <a:pt x="130" y="559"/>
                        </a:lnTo>
                        <a:lnTo>
                          <a:pt x="132" y="561"/>
                        </a:lnTo>
                        <a:lnTo>
                          <a:pt x="132" y="564"/>
                        </a:lnTo>
                        <a:lnTo>
                          <a:pt x="132" y="565"/>
                        </a:lnTo>
                        <a:lnTo>
                          <a:pt x="133" y="566"/>
                        </a:lnTo>
                        <a:lnTo>
                          <a:pt x="134" y="567"/>
                        </a:lnTo>
                        <a:lnTo>
                          <a:pt x="136" y="569"/>
                        </a:lnTo>
                        <a:lnTo>
                          <a:pt x="138" y="571"/>
                        </a:lnTo>
                        <a:lnTo>
                          <a:pt x="140" y="573"/>
                        </a:lnTo>
                        <a:lnTo>
                          <a:pt x="144" y="576"/>
                        </a:lnTo>
                        <a:lnTo>
                          <a:pt x="148" y="577"/>
                        </a:lnTo>
                        <a:lnTo>
                          <a:pt x="154" y="580"/>
                        </a:lnTo>
                        <a:lnTo>
                          <a:pt x="160" y="582"/>
                        </a:lnTo>
                        <a:lnTo>
                          <a:pt x="166" y="584"/>
                        </a:lnTo>
                        <a:lnTo>
                          <a:pt x="171" y="585"/>
                        </a:lnTo>
                        <a:lnTo>
                          <a:pt x="176" y="586"/>
                        </a:lnTo>
                        <a:lnTo>
                          <a:pt x="183" y="587"/>
                        </a:lnTo>
                        <a:lnTo>
                          <a:pt x="190" y="589"/>
                        </a:lnTo>
                        <a:lnTo>
                          <a:pt x="195" y="589"/>
                        </a:lnTo>
                        <a:lnTo>
                          <a:pt x="202" y="590"/>
                        </a:lnTo>
                        <a:lnTo>
                          <a:pt x="209" y="591"/>
                        </a:lnTo>
                        <a:lnTo>
                          <a:pt x="215" y="592"/>
                        </a:lnTo>
                        <a:lnTo>
                          <a:pt x="221" y="592"/>
                        </a:lnTo>
                        <a:lnTo>
                          <a:pt x="228" y="592"/>
                        </a:lnTo>
                        <a:lnTo>
                          <a:pt x="234" y="593"/>
                        </a:lnTo>
                        <a:lnTo>
                          <a:pt x="240" y="593"/>
                        </a:lnTo>
                        <a:lnTo>
                          <a:pt x="245" y="593"/>
                        </a:lnTo>
                        <a:lnTo>
                          <a:pt x="251" y="593"/>
                        </a:lnTo>
                        <a:lnTo>
                          <a:pt x="259" y="593"/>
                        </a:lnTo>
                        <a:lnTo>
                          <a:pt x="265" y="592"/>
                        </a:lnTo>
                        <a:lnTo>
                          <a:pt x="270" y="592"/>
                        </a:lnTo>
                        <a:lnTo>
                          <a:pt x="277" y="592"/>
                        </a:lnTo>
                        <a:lnTo>
                          <a:pt x="284" y="591"/>
                        </a:lnTo>
                        <a:lnTo>
                          <a:pt x="290" y="590"/>
                        </a:lnTo>
                        <a:lnTo>
                          <a:pt x="297" y="589"/>
                        </a:lnTo>
                        <a:lnTo>
                          <a:pt x="302" y="588"/>
                        </a:lnTo>
                        <a:lnTo>
                          <a:pt x="308" y="587"/>
                        </a:lnTo>
                        <a:lnTo>
                          <a:pt x="314" y="586"/>
                        </a:lnTo>
                        <a:lnTo>
                          <a:pt x="319" y="585"/>
                        </a:lnTo>
                        <a:lnTo>
                          <a:pt x="325" y="584"/>
                        </a:lnTo>
                        <a:lnTo>
                          <a:pt x="330" y="582"/>
                        </a:lnTo>
                        <a:lnTo>
                          <a:pt x="335" y="580"/>
                        </a:lnTo>
                        <a:lnTo>
                          <a:pt x="340" y="578"/>
                        </a:lnTo>
                        <a:lnTo>
                          <a:pt x="345" y="577"/>
                        </a:lnTo>
                      </a:path>
                    </a:pathLst>
                  </a:custGeom>
                  <a:solidFill>
                    <a:schemeClr val="tx1"/>
                  </a:solidFill>
                  <a:ln w="12700" cap="rnd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6" name="Freeform 296"/>
                  <p:cNvSpPr>
                    <a:spLocks/>
                  </p:cNvSpPr>
                  <p:nvPr/>
                </p:nvSpPr>
                <p:spPr bwMode="auto">
                  <a:xfrm>
                    <a:off x="7149" y="856"/>
                    <a:ext cx="163" cy="162"/>
                  </a:xfrm>
                  <a:custGeom>
                    <a:avLst/>
                    <a:gdLst>
                      <a:gd name="T0" fmla="*/ 0 w 84"/>
                      <a:gd name="T1" fmla="*/ 0 h 89"/>
                      <a:gd name="T2" fmla="*/ 312 w 84"/>
                      <a:gd name="T3" fmla="*/ 96 h 89"/>
                      <a:gd name="T4" fmla="*/ 600 w 84"/>
                      <a:gd name="T5" fmla="*/ 211 h 89"/>
                      <a:gd name="T6" fmla="*/ 809 w 84"/>
                      <a:gd name="T7" fmla="*/ 331 h 89"/>
                      <a:gd name="T8" fmla="*/ 949 w 84"/>
                      <a:gd name="T9" fmla="*/ 453 h 89"/>
                      <a:gd name="T10" fmla="*/ 1050 w 84"/>
                      <a:gd name="T11" fmla="*/ 573 h 89"/>
                      <a:gd name="T12" fmla="*/ 1118 w 84"/>
                      <a:gd name="T13" fmla="*/ 683 h 89"/>
                      <a:gd name="T14" fmla="*/ 1174 w 84"/>
                      <a:gd name="T15" fmla="*/ 801 h 89"/>
                      <a:gd name="T16" fmla="*/ 768 w 84"/>
                      <a:gd name="T17" fmla="*/ 965 h 89"/>
                      <a:gd name="T18" fmla="*/ 708 w 84"/>
                      <a:gd name="T19" fmla="*/ 801 h 89"/>
                      <a:gd name="T20" fmla="*/ 652 w 84"/>
                      <a:gd name="T21" fmla="*/ 639 h 89"/>
                      <a:gd name="T22" fmla="*/ 553 w 84"/>
                      <a:gd name="T23" fmla="*/ 457 h 89"/>
                      <a:gd name="T24" fmla="*/ 425 w 84"/>
                      <a:gd name="T25" fmla="*/ 319 h 89"/>
                      <a:gd name="T26" fmla="*/ 256 w 84"/>
                      <a:gd name="T27" fmla="*/ 162 h 89"/>
                      <a:gd name="T28" fmla="*/ 0 w 84"/>
                      <a:gd name="T29" fmla="*/ 0 h 8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84" h="89">
                        <a:moveTo>
                          <a:pt x="0" y="0"/>
                        </a:moveTo>
                        <a:lnTo>
                          <a:pt x="22" y="9"/>
                        </a:lnTo>
                        <a:lnTo>
                          <a:pt x="42" y="19"/>
                        </a:lnTo>
                        <a:lnTo>
                          <a:pt x="57" y="30"/>
                        </a:lnTo>
                        <a:lnTo>
                          <a:pt x="67" y="41"/>
                        </a:lnTo>
                        <a:lnTo>
                          <a:pt x="74" y="52"/>
                        </a:lnTo>
                        <a:lnTo>
                          <a:pt x="79" y="62"/>
                        </a:lnTo>
                        <a:lnTo>
                          <a:pt x="83" y="73"/>
                        </a:lnTo>
                        <a:lnTo>
                          <a:pt x="54" y="88"/>
                        </a:lnTo>
                        <a:lnTo>
                          <a:pt x="50" y="73"/>
                        </a:lnTo>
                        <a:lnTo>
                          <a:pt x="46" y="58"/>
                        </a:lnTo>
                        <a:lnTo>
                          <a:pt x="39" y="42"/>
                        </a:lnTo>
                        <a:lnTo>
                          <a:pt x="30" y="29"/>
                        </a:lnTo>
                        <a:lnTo>
                          <a:pt x="18" y="1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5" name="Group 297"/>
                <p:cNvGrpSpPr>
                  <a:grpSpLocks/>
                </p:cNvGrpSpPr>
                <p:nvPr/>
              </p:nvGrpSpPr>
              <p:grpSpPr bwMode="auto">
                <a:xfrm>
                  <a:off x="5520" y="1296"/>
                  <a:ext cx="480" cy="672"/>
                  <a:chOff x="6480" y="720"/>
                  <a:chExt cx="958" cy="1468"/>
                </a:xfrm>
              </p:grpSpPr>
              <p:grpSp>
                <p:nvGrpSpPr>
                  <p:cNvPr id="176" name="Group 298"/>
                  <p:cNvGrpSpPr>
                    <a:grpSpLocks/>
                  </p:cNvGrpSpPr>
                  <p:nvPr/>
                </p:nvGrpSpPr>
                <p:grpSpPr bwMode="auto">
                  <a:xfrm>
                    <a:off x="6768" y="1824"/>
                    <a:ext cx="434" cy="364"/>
                    <a:chOff x="7006" y="1824"/>
                    <a:chExt cx="434" cy="364"/>
                  </a:xfrm>
                </p:grpSpPr>
                <p:grpSp>
                  <p:nvGrpSpPr>
                    <p:cNvPr id="179" name="Group 29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104" y="2112"/>
                      <a:ext cx="238" cy="76"/>
                      <a:chOff x="3155" y="1927"/>
                      <a:chExt cx="123" cy="42"/>
                    </a:xfrm>
                  </p:grpSpPr>
                  <p:sp>
                    <p:nvSpPr>
                      <p:cNvPr id="192" name="Freeform 30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55" y="1927"/>
                        <a:ext cx="123" cy="42"/>
                      </a:xfrm>
                      <a:custGeom>
                        <a:avLst/>
                        <a:gdLst>
                          <a:gd name="T0" fmla="*/ 0 w 123"/>
                          <a:gd name="T1" fmla="*/ 0 h 42"/>
                          <a:gd name="T2" fmla="*/ 24 w 123"/>
                          <a:gd name="T3" fmla="*/ 32 h 42"/>
                          <a:gd name="T4" fmla="*/ 26 w 123"/>
                          <a:gd name="T5" fmla="*/ 34 h 42"/>
                          <a:gd name="T6" fmla="*/ 29 w 123"/>
                          <a:gd name="T7" fmla="*/ 35 h 42"/>
                          <a:gd name="T8" fmla="*/ 33 w 123"/>
                          <a:gd name="T9" fmla="*/ 37 h 42"/>
                          <a:gd name="T10" fmla="*/ 37 w 123"/>
                          <a:gd name="T11" fmla="*/ 38 h 42"/>
                          <a:gd name="T12" fmla="*/ 42 w 123"/>
                          <a:gd name="T13" fmla="*/ 39 h 42"/>
                          <a:gd name="T14" fmla="*/ 46 w 123"/>
                          <a:gd name="T15" fmla="*/ 39 h 42"/>
                          <a:gd name="T16" fmla="*/ 50 w 123"/>
                          <a:gd name="T17" fmla="*/ 40 h 42"/>
                          <a:gd name="T18" fmla="*/ 54 w 123"/>
                          <a:gd name="T19" fmla="*/ 40 h 42"/>
                          <a:gd name="T20" fmla="*/ 59 w 123"/>
                          <a:gd name="T21" fmla="*/ 41 h 42"/>
                          <a:gd name="T22" fmla="*/ 62 w 123"/>
                          <a:gd name="T23" fmla="*/ 41 h 42"/>
                          <a:gd name="T24" fmla="*/ 68 w 123"/>
                          <a:gd name="T25" fmla="*/ 40 h 42"/>
                          <a:gd name="T26" fmla="*/ 72 w 123"/>
                          <a:gd name="T27" fmla="*/ 40 h 42"/>
                          <a:gd name="T28" fmla="*/ 77 w 123"/>
                          <a:gd name="T29" fmla="*/ 39 h 42"/>
                          <a:gd name="T30" fmla="*/ 81 w 123"/>
                          <a:gd name="T31" fmla="*/ 39 h 42"/>
                          <a:gd name="T32" fmla="*/ 85 w 123"/>
                          <a:gd name="T33" fmla="*/ 38 h 42"/>
                          <a:gd name="T34" fmla="*/ 89 w 123"/>
                          <a:gd name="T35" fmla="*/ 37 h 42"/>
                          <a:gd name="T36" fmla="*/ 93 w 123"/>
                          <a:gd name="T37" fmla="*/ 35 h 42"/>
                          <a:gd name="T38" fmla="*/ 95 w 123"/>
                          <a:gd name="T39" fmla="*/ 34 h 42"/>
                          <a:gd name="T40" fmla="*/ 97 w 123"/>
                          <a:gd name="T41" fmla="*/ 33 h 42"/>
                          <a:gd name="T42" fmla="*/ 99 w 123"/>
                          <a:gd name="T43" fmla="*/ 31 h 42"/>
                          <a:gd name="T44" fmla="*/ 122 w 123"/>
                          <a:gd name="T45" fmla="*/ 0 h 42"/>
                          <a:gd name="T46" fmla="*/ 0 w 123"/>
                          <a:gd name="T47" fmla="*/ 0 h 42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  <a:gd name="T66" fmla="*/ 0 60000 65536"/>
                          <a:gd name="T67" fmla="*/ 0 60000 65536"/>
                          <a:gd name="T68" fmla="*/ 0 60000 65536"/>
                          <a:gd name="T69" fmla="*/ 0 60000 65536"/>
                          <a:gd name="T70" fmla="*/ 0 60000 65536"/>
                          <a:gd name="T71" fmla="*/ 0 60000 65536"/>
                        </a:gdLst>
                        <a:ahLst/>
                        <a:cxnLst>
                          <a:cxn ang="T48">
                            <a:pos x="T0" y="T1"/>
                          </a:cxn>
                          <a:cxn ang="T49">
                            <a:pos x="T2" y="T3"/>
                          </a:cxn>
                          <a:cxn ang="T50">
                            <a:pos x="T4" y="T5"/>
                          </a:cxn>
                          <a:cxn ang="T51">
                            <a:pos x="T6" y="T7"/>
                          </a:cxn>
                          <a:cxn ang="T52">
                            <a:pos x="T8" y="T9"/>
                          </a:cxn>
                          <a:cxn ang="T53">
                            <a:pos x="T10" y="T11"/>
                          </a:cxn>
                          <a:cxn ang="T54">
                            <a:pos x="T12" y="T13"/>
                          </a:cxn>
                          <a:cxn ang="T55">
                            <a:pos x="T14" y="T15"/>
                          </a:cxn>
                          <a:cxn ang="T56">
                            <a:pos x="T16" y="T17"/>
                          </a:cxn>
                          <a:cxn ang="T57">
                            <a:pos x="T18" y="T19"/>
                          </a:cxn>
                          <a:cxn ang="T58">
                            <a:pos x="T20" y="T21"/>
                          </a:cxn>
                          <a:cxn ang="T59">
                            <a:pos x="T22" y="T23"/>
                          </a:cxn>
                          <a:cxn ang="T60">
                            <a:pos x="T24" y="T25"/>
                          </a:cxn>
                          <a:cxn ang="T61">
                            <a:pos x="T26" y="T27"/>
                          </a:cxn>
                          <a:cxn ang="T62">
                            <a:pos x="T28" y="T29"/>
                          </a:cxn>
                          <a:cxn ang="T63">
                            <a:pos x="T30" y="T31"/>
                          </a:cxn>
                          <a:cxn ang="T64">
                            <a:pos x="T32" y="T33"/>
                          </a:cxn>
                          <a:cxn ang="T65">
                            <a:pos x="T34" y="T35"/>
                          </a:cxn>
                          <a:cxn ang="T66">
                            <a:pos x="T36" y="T37"/>
                          </a:cxn>
                          <a:cxn ang="T67">
                            <a:pos x="T38" y="T39"/>
                          </a:cxn>
                          <a:cxn ang="T68">
                            <a:pos x="T40" y="T41"/>
                          </a:cxn>
                          <a:cxn ang="T69">
                            <a:pos x="T42" y="T43"/>
                          </a:cxn>
                          <a:cxn ang="T70">
                            <a:pos x="T44" y="T45"/>
                          </a:cxn>
                          <a:cxn ang="T71">
                            <a:pos x="T46" y="T47"/>
                          </a:cxn>
                        </a:cxnLst>
                        <a:rect l="0" t="0" r="r" b="b"/>
                        <a:pathLst>
                          <a:path w="123" h="42">
                            <a:moveTo>
                              <a:pt x="0" y="0"/>
                            </a:moveTo>
                            <a:lnTo>
                              <a:pt x="24" y="32"/>
                            </a:lnTo>
                            <a:lnTo>
                              <a:pt x="26" y="34"/>
                            </a:lnTo>
                            <a:lnTo>
                              <a:pt x="29" y="35"/>
                            </a:lnTo>
                            <a:lnTo>
                              <a:pt x="33" y="37"/>
                            </a:lnTo>
                            <a:lnTo>
                              <a:pt x="37" y="38"/>
                            </a:lnTo>
                            <a:lnTo>
                              <a:pt x="42" y="39"/>
                            </a:lnTo>
                            <a:lnTo>
                              <a:pt x="46" y="39"/>
                            </a:lnTo>
                            <a:lnTo>
                              <a:pt x="50" y="40"/>
                            </a:lnTo>
                            <a:lnTo>
                              <a:pt x="54" y="40"/>
                            </a:lnTo>
                            <a:lnTo>
                              <a:pt x="59" y="41"/>
                            </a:lnTo>
                            <a:lnTo>
                              <a:pt x="62" y="41"/>
                            </a:lnTo>
                            <a:lnTo>
                              <a:pt x="68" y="40"/>
                            </a:lnTo>
                            <a:lnTo>
                              <a:pt x="72" y="40"/>
                            </a:lnTo>
                            <a:lnTo>
                              <a:pt x="77" y="39"/>
                            </a:lnTo>
                            <a:lnTo>
                              <a:pt x="81" y="39"/>
                            </a:lnTo>
                            <a:lnTo>
                              <a:pt x="85" y="38"/>
                            </a:lnTo>
                            <a:lnTo>
                              <a:pt x="89" y="37"/>
                            </a:lnTo>
                            <a:lnTo>
                              <a:pt x="93" y="35"/>
                            </a:lnTo>
                            <a:lnTo>
                              <a:pt x="95" y="34"/>
                            </a:lnTo>
                            <a:lnTo>
                              <a:pt x="97" y="33"/>
                            </a:lnTo>
                            <a:lnTo>
                              <a:pt x="99" y="31"/>
                            </a:lnTo>
                            <a:lnTo>
                              <a:pt x="122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3" name="Freeform 30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74" y="1927"/>
                        <a:ext cx="56" cy="42"/>
                      </a:xfrm>
                      <a:custGeom>
                        <a:avLst/>
                        <a:gdLst>
                          <a:gd name="T0" fmla="*/ 0 w 56"/>
                          <a:gd name="T1" fmla="*/ 0 h 42"/>
                          <a:gd name="T2" fmla="*/ 15 w 56"/>
                          <a:gd name="T3" fmla="*/ 37 h 42"/>
                          <a:gd name="T4" fmla="*/ 18 w 56"/>
                          <a:gd name="T5" fmla="*/ 38 h 42"/>
                          <a:gd name="T6" fmla="*/ 23 w 56"/>
                          <a:gd name="T7" fmla="*/ 39 h 42"/>
                          <a:gd name="T8" fmla="*/ 27 w 56"/>
                          <a:gd name="T9" fmla="*/ 39 h 42"/>
                          <a:gd name="T10" fmla="*/ 31 w 56"/>
                          <a:gd name="T11" fmla="*/ 40 h 42"/>
                          <a:gd name="T12" fmla="*/ 35 w 56"/>
                          <a:gd name="T13" fmla="*/ 40 h 42"/>
                          <a:gd name="T14" fmla="*/ 40 w 56"/>
                          <a:gd name="T15" fmla="*/ 41 h 42"/>
                          <a:gd name="T16" fmla="*/ 44 w 56"/>
                          <a:gd name="T17" fmla="*/ 41 h 42"/>
                          <a:gd name="T18" fmla="*/ 49 w 56"/>
                          <a:gd name="T19" fmla="*/ 40 h 42"/>
                          <a:gd name="T20" fmla="*/ 55 w 56"/>
                          <a:gd name="T21" fmla="*/ 0 h 42"/>
                          <a:gd name="T22" fmla="*/ 0 w 56"/>
                          <a:gd name="T23" fmla="*/ 0 h 42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0" t="0" r="r" b="b"/>
                        <a:pathLst>
                          <a:path w="56" h="42">
                            <a:moveTo>
                              <a:pt x="0" y="0"/>
                            </a:moveTo>
                            <a:lnTo>
                              <a:pt x="15" y="37"/>
                            </a:lnTo>
                            <a:lnTo>
                              <a:pt x="18" y="38"/>
                            </a:lnTo>
                            <a:lnTo>
                              <a:pt x="23" y="39"/>
                            </a:lnTo>
                            <a:lnTo>
                              <a:pt x="27" y="39"/>
                            </a:lnTo>
                            <a:lnTo>
                              <a:pt x="31" y="40"/>
                            </a:lnTo>
                            <a:lnTo>
                              <a:pt x="35" y="40"/>
                            </a:lnTo>
                            <a:lnTo>
                              <a:pt x="40" y="41"/>
                            </a:lnTo>
                            <a:lnTo>
                              <a:pt x="44" y="41"/>
                            </a:lnTo>
                            <a:lnTo>
                              <a:pt x="49" y="40"/>
                            </a:lnTo>
                            <a:lnTo>
                              <a:pt x="55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40404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80" name="Freeform 302"/>
                    <p:cNvSpPr>
                      <a:spLocks/>
                    </p:cNvSpPr>
                    <p:nvPr/>
                  </p:nvSpPr>
                  <p:spPr bwMode="auto">
                    <a:xfrm>
                      <a:off x="7006" y="1824"/>
                      <a:ext cx="434" cy="269"/>
                    </a:xfrm>
                    <a:custGeom>
                      <a:avLst/>
                      <a:gdLst>
                        <a:gd name="T0" fmla="*/ 72 w 224"/>
                        <a:gd name="T1" fmla="*/ 44 h 148"/>
                        <a:gd name="T2" fmla="*/ 87 w 224"/>
                        <a:gd name="T3" fmla="*/ 80 h 148"/>
                        <a:gd name="T4" fmla="*/ 72 w 224"/>
                        <a:gd name="T5" fmla="*/ 162 h 148"/>
                        <a:gd name="T6" fmla="*/ 45 w 224"/>
                        <a:gd name="T7" fmla="*/ 211 h 148"/>
                        <a:gd name="T8" fmla="*/ 16 w 224"/>
                        <a:gd name="T9" fmla="*/ 271 h 148"/>
                        <a:gd name="T10" fmla="*/ 60 w 224"/>
                        <a:gd name="T11" fmla="*/ 331 h 148"/>
                        <a:gd name="T12" fmla="*/ 116 w 224"/>
                        <a:gd name="T13" fmla="*/ 389 h 148"/>
                        <a:gd name="T14" fmla="*/ 101 w 224"/>
                        <a:gd name="T15" fmla="*/ 425 h 148"/>
                        <a:gd name="T16" fmla="*/ 45 w 224"/>
                        <a:gd name="T17" fmla="*/ 480 h 148"/>
                        <a:gd name="T18" fmla="*/ 16 w 224"/>
                        <a:gd name="T19" fmla="*/ 522 h 148"/>
                        <a:gd name="T20" fmla="*/ 60 w 224"/>
                        <a:gd name="T21" fmla="*/ 574 h 148"/>
                        <a:gd name="T22" fmla="*/ 101 w 224"/>
                        <a:gd name="T23" fmla="*/ 611 h 148"/>
                        <a:gd name="T24" fmla="*/ 101 w 224"/>
                        <a:gd name="T25" fmla="*/ 667 h 148"/>
                        <a:gd name="T26" fmla="*/ 45 w 224"/>
                        <a:gd name="T27" fmla="*/ 720 h 148"/>
                        <a:gd name="T28" fmla="*/ 0 w 224"/>
                        <a:gd name="T29" fmla="*/ 772 h 148"/>
                        <a:gd name="T30" fmla="*/ 45 w 224"/>
                        <a:gd name="T31" fmla="*/ 829 h 148"/>
                        <a:gd name="T32" fmla="*/ 116 w 224"/>
                        <a:gd name="T33" fmla="*/ 872 h 148"/>
                        <a:gd name="T34" fmla="*/ 116 w 224"/>
                        <a:gd name="T35" fmla="*/ 961 h 148"/>
                        <a:gd name="T36" fmla="*/ 60 w 224"/>
                        <a:gd name="T37" fmla="*/ 1005 h 148"/>
                        <a:gd name="T38" fmla="*/ 72 w 224"/>
                        <a:gd name="T39" fmla="*/ 1043 h 148"/>
                        <a:gd name="T40" fmla="*/ 140 w 224"/>
                        <a:gd name="T41" fmla="*/ 1111 h 148"/>
                        <a:gd name="T42" fmla="*/ 364 w 224"/>
                        <a:gd name="T43" fmla="*/ 1278 h 148"/>
                        <a:gd name="T44" fmla="*/ 568 w 224"/>
                        <a:gd name="T45" fmla="*/ 1398 h 148"/>
                        <a:gd name="T46" fmla="*/ 752 w 224"/>
                        <a:gd name="T47" fmla="*/ 1470 h 148"/>
                        <a:gd name="T48" fmla="*/ 1070 w 224"/>
                        <a:gd name="T49" fmla="*/ 1563 h 148"/>
                        <a:gd name="T50" fmla="*/ 1381 w 224"/>
                        <a:gd name="T51" fmla="*/ 1592 h 148"/>
                        <a:gd name="T52" fmla="*/ 1790 w 224"/>
                        <a:gd name="T53" fmla="*/ 1592 h 148"/>
                        <a:gd name="T54" fmla="*/ 2147 w 224"/>
                        <a:gd name="T55" fmla="*/ 1572 h 148"/>
                        <a:gd name="T56" fmla="*/ 2391 w 224"/>
                        <a:gd name="T57" fmla="*/ 1527 h 148"/>
                        <a:gd name="T58" fmla="*/ 2554 w 224"/>
                        <a:gd name="T59" fmla="*/ 1463 h 148"/>
                        <a:gd name="T60" fmla="*/ 2662 w 224"/>
                        <a:gd name="T61" fmla="*/ 1398 h 148"/>
                        <a:gd name="T62" fmla="*/ 3003 w 224"/>
                        <a:gd name="T63" fmla="*/ 1094 h 148"/>
                        <a:gd name="T64" fmla="*/ 3071 w 224"/>
                        <a:gd name="T65" fmla="*/ 991 h 148"/>
                        <a:gd name="T66" fmla="*/ 3071 w 224"/>
                        <a:gd name="T67" fmla="*/ 949 h 148"/>
                        <a:gd name="T68" fmla="*/ 3034 w 224"/>
                        <a:gd name="T69" fmla="*/ 905 h 148"/>
                        <a:gd name="T70" fmla="*/ 3034 w 224"/>
                        <a:gd name="T71" fmla="*/ 840 h 148"/>
                        <a:gd name="T72" fmla="*/ 3071 w 224"/>
                        <a:gd name="T73" fmla="*/ 800 h 148"/>
                        <a:gd name="T74" fmla="*/ 3112 w 224"/>
                        <a:gd name="T75" fmla="*/ 751 h 148"/>
                        <a:gd name="T76" fmla="*/ 3143 w 224"/>
                        <a:gd name="T77" fmla="*/ 698 h 148"/>
                        <a:gd name="T78" fmla="*/ 3086 w 224"/>
                        <a:gd name="T79" fmla="*/ 654 h 148"/>
                        <a:gd name="T80" fmla="*/ 3048 w 224"/>
                        <a:gd name="T81" fmla="*/ 611 h 148"/>
                        <a:gd name="T82" fmla="*/ 3048 w 224"/>
                        <a:gd name="T83" fmla="*/ 571 h 148"/>
                        <a:gd name="T84" fmla="*/ 3112 w 224"/>
                        <a:gd name="T85" fmla="*/ 505 h 148"/>
                        <a:gd name="T86" fmla="*/ 3112 w 224"/>
                        <a:gd name="T87" fmla="*/ 449 h 148"/>
                        <a:gd name="T88" fmla="*/ 3071 w 224"/>
                        <a:gd name="T89" fmla="*/ 389 h 148"/>
                        <a:gd name="T90" fmla="*/ 3048 w 224"/>
                        <a:gd name="T91" fmla="*/ 336 h 148"/>
                        <a:gd name="T92" fmla="*/ 3071 w 224"/>
                        <a:gd name="T93" fmla="*/ 280 h 148"/>
                        <a:gd name="T94" fmla="*/ 3112 w 224"/>
                        <a:gd name="T95" fmla="*/ 251 h 148"/>
                        <a:gd name="T96" fmla="*/ 3143 w 224"/>
                        <a:gd name="T97" fmla="*/ 198 h 148"/>
                        <a:gd name="T98" fmla="*/ 3096 w 224"/>
                        <a:gd name="T99" fmla="*/ 145 h 148"/>
                        <a:gd name="T100" fmla="*/ 3055 w 224"/>
                        <a:gd name="T101" fmla="*/ 89 h 148"/>
                        <a:gd name="T102" fmla="*/ 3071 w 224"/>
                        <a:gd name="T103" fmla="*/ 29 h 148"/>
                        <a:gd name="T104" fmla="*/ 87 w 224"/>
                        <a:gd name="T105" fmla="*/ 0 h 148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</a:gdLst>
                      <a:ahLst/>
                      <a:cxnLst>
                        <a:cxn ang="T106">
                          <a:pos x="T0" y="T1"/>
                        </a:cxn>
                        <a:cxn ang="T107">
                          <a:pos x="T2" y="T3"/>
                        </a:cxn>
                        <a:cxn ang="T108">
                          <a:pos x="T4" y="T5"/>
                        </a:cxn>
                        <a:cxn ang="T109">
                          <a:pos x="T6" y="T7"/>
                        </a:cxn>
                        <a:cxn ang="T110">
                          <a:pos x="T8" y="T9"/>
                        </a:cxn>
                        <a:cxn ang="T111">
                          <a:pos x="T10" y="T11"/>
                        </a:cxn>
                        <a:cxn ang="T112">
                          <a:pos x="T12" y="T13"/>
                        </a:cxn>
                        <a:cxn ang="T113">
                          <a:pos x="T14" y="T15"/>
                        </a:cxn>
                        <a:cxn ang="T114">
                          <a:pos x="T16" y="T17"/>
                        </a:cxn>
                        <a:cxn ang="T115">
                          <a:pos x="T18" y="T19"/>
                        </a:cxn>
                        <a:cxn ang="T116">
                          <a:pos x="T20" y="T21"/>
                        </a:cxn>
                        <a:cxn ang="T117">
                          <a:pos x="T22" y="T23"/>
                        </a:cxn>
                        <a:cxn ang="T118">
                          <a:pos x="T24" y="T25"/>
                        </a:cxn>
                        <a:cxn ang="T119">
                          <a:pos x="T26" y="T27"/>
                        </a:cxn>
                        <a:cxn ang="T120">
                          <a:pos x="T28" y="T29"/>
                        </a:cxn>
                        <a:cxn ang="T121">
                          <a:pos x="T30" y="T31"/>
                        </a:cxn>
                        <a:cxn ang="T122">
                          <a:pos x="T32" y="T33"/>
                        </a:cxn>
                        <a:cxn ang="T123">
                          <a:pos x="T34" y="T35"/>
                        </a:cxn>
                        <a:cxn ang="T124">
                          <a:pos x="T36" y="T37"/>
                        </a:cxn>
                        <a:cxn ang="T125">
                          <a:pos x="T38" y="T39"/>
                        </a:cxn>
                        <a:cxn ang="T126">
                          <a:pos x="T40" y="T41"/>
                        </a:cxn>
                        <a:cxn ang="T127">
                          <a:pos x="T42" y="T43"/>
                        </a:cxn>
                        <a:cxn ang="T128">
                          <a:pos x="T44" y="T45"/>
                        </a:cxn>
                        <a:cxn ang="T129">
                          <a:pos x="T46" y="T47"/>
                        </a:cxn>
                        <a:cxn ang="T130">
                          <a:pos x="T48" y="T49"/>
                        </a:cxn>
                        <a:cxn ang="T131">
                          <a:pos x="T50" y="T51"/>
                        </a:cxn>
                        <a:cxn ang="T132">
                          <a:pos x="T52" y="T53"/>
                        </a:cxn>
                        <a:cxn ang="T133">
                          <a:pos x="T54" y="T55"/>
                        </a:cxn>
                        <a:cxn ang="T134">
                          <a:pos x="T56" y="T57"/>
                        </a:cxn>
                        <a:cxn ang="T135">
                          <a:pos x="T58" y="T59"/>
                        </a:cxn>
                        <a:cxn ang="T136">
                          <a:pos x="T60" y="T61"/>
                        </a:cxn>
                        <a:cxn ang="T137">
                          <a:pos x="T62" y="T63"/>
                        </a:cxn>
                        <a:cxn ang="T138">
                          <a:pos x="T64" y="T65"/>
                        </a:cxn>
                        <a:cxn ang="T139">
                          <a:pos x="T66" y="T67"/>
                        </a:cxn>
                        <a:cxn ang="T140">
                          <a:pos x="T68" y="T69"/>
                        </a:cxn>
                        <a:cxn ang="T141">
                          <a:pos x="T70" y="T71"/>
                        </a:cxn>
                        <a:cxn ang="T142">
                          <a:pos x="T72" y="T73"/>
                        </a:cxn>
                        <a:cxn ang="T143">
                          <a:pos x="T74" y="T75"/>
                        </a:cxn>
                        <a:cxn ang="T144">
                          <a:pos x="T76" y="T77"/>
                        </a:cxn>
                        <a:cxn ang="T145">
                          <a:pos x="T78" y="T79"/>
                        </a:cxn>
                        <a:cxn ang="T146">
                          <a:pos x="T80" y="T81"/>
                        </a:cxn>
                        <a:cxn ang="T147">
                          <a:pos x="T82" y="T83"/>
                        </a:cxn>
                        <a:cxn ang="T148">
                          <a:pos x="T84" y="T85"/>
                        </a:cxn>
                        <a:cxn ang="T149">
                          <a:pos x="T86" y="T87"/>
                        </a:cxn>
                        <a:cxn ang="T150">
                          <a:pos x="T88" y="T89"/>
                        </a:cxn>
                        <a:cxn ang="T151">
                          <a:pos x="T90" y="T91"/>
                        </a:cxn>
                        <a:cxn ang="T152">
                          <a:pos x="T92" y="T93"/>
                        </a:cxn>
                        <a:cxn ang="T153">
                          <a:pos x="T94" y="T95"/>
                        </a:cxn>
                        <a:cxn ang="T154">
                          <a:pos x="T96" y="T97"/>
                        </a:cxn>
                        <a:cxn ang="T155">
                          <a:pos x="T98" y="T99"/>
                        </a:cxn>
                        <a:cxn ang="T156">
                          <a:pos x="T100" y="T101"/>
                        </a:cxn>
                        <a:cxn ang="T157">
                          <a:pos x="T102" y="T103"/>
                        </a:cxn>
                        <a:cxn ang="T158">
                          <a:pos x="T104" y="T105"/>
                        </a:cxn>
                      </a:cxnLst>
                      <a:rect l="0" t="0" r="r" b="b"/>
                      <a:pathLst>
                        <a:path w="224" h="148">
                          <a:moveTo>
                            <a:pt x="6" y="0"/>
                          </a:moveTo>
                          <a:lnTo>
                            <a:pt x="5" y="4"/>
                          </a:lnTo>
                          <a:lnTo>
                            <a:pt x="5" y="5"/>
                          </a:lnTo>
                          <a:lnTo>
                            <a:pt x="6" y="7"/>
                          </a:lnTo>
                          <a:lnTo>
                            <a:pt x="6" y="12"/>
                          </a:lnTo>
                          <a:lnTo>
                            <a:pt x="5" y="15"/>
                          </a:lnTo>
                          <a:lnTo>
                            <a:pt x="4" y="17"/>
                          </a:lnTo>
                          <a:lnTo>
                            <a:pt x="3" y="19"/>
                          </a:lnTo>
                          <a:lnTo>
                            <a:pt x="1" y="23"/>
                          </a:lnTo>
                          <a:lnTo>
                            <a:pt x="1" y="25"/>
                          </a:lnTo>
                          <a:lnTo>
                            <a:pt x="3" y="28"/>
                          </a:lnTo>
                          <a:lnTo>
                            <a:pt x="4" y="30"/>
                          </a:lnTo>
                          <a:lnTo>
                            <a:pt x="7" y="33"/>
                          </a:lnTo>
                          <a:lnTo>
                            <a:pt x="8" y="36"/>
                          </a:lnTo>
                          <a:lnTo>
                            <a:pt x="8" y="37"/>
                          </a:lnTo>
                          <a:lnTo>
                            <a:pt x="7" y="39"/>
                          </a:lnTo>
                          <a:lnTo>
                            <a:pt x="5" y="41"/>
                          </a:lnTo>
                          <a:lnTo>
                            <a:pt x="3" y="44"/>
                          </a:lnTo>
                          <a:lnTo>
                            <a:pt x="1" y="46"/>
                          </a:lnTo>
                          <a:lnTo>
                            <a:pt x="1" y="48"/>
                          </a:lnTo>
                          <a:lnTo>
                            <a:pt x="3" y="50"/>
                          </a:lnTo>
                          <a:lnTo>
                            <a:pt x="4" y="53"/>
                          </a:lnTo>
                          <a:lnTo>
                            <a:pt x="6" y="55"/>
                          </a:lnTo>
                          <a:lnTo>
                            <a:pt x="7" y="56"/>
                          </a:lnTo>
                          <a:lnTo>
                            <a:pt x="8" y="58"/>
                          </a:lnTo>
                          <a:lnTo>
                            <a:pt x="7" y="61"/>
                          </a:lnTo>
                          <a:lnTo>
                            <a:pt x="5" y="64"/>
                          </a:lnTo>
                          <a:lnTo>
                            <a:pt x="3" y="66"/>
                          </a:lnTo>
                          <a:lnTo>
                            <a:pt x="0" y="69"/>
                          </a:lnTo>
                          <a:lnTo>
                            <a:pt x="0" y="71"/>
                          </a:lnTo>
                          <a:lnTo>
                            <a:pt x="1" y="73"/>
                          </a:lnTo>
                          <a:lnTo>
                            <a:pt x="3" y="76"/>
                          </a:lnTo>
                          <a:lnTo>
                            <a:pt x="5" y="78"/>
                          </a:lnTo>
                          <a:lnTo>
                            <a:pt x="8" y="80"/>
                          </a:lnTo>
                          <a:lnTo>
                            <a:pt x="9" y="84"/>
                          </a:lnTo>
                          <a:lnTo>
                            <a:pt x="8" y="88"/>
                          </a:lnTo>
                          <a:lnTo>
                            <a:pt x="5" y="91"/>
                          </a:lnTo>
                          <a:lnTo>
                            <a:pt x="4" y="92"/>
                          </a:lnTo>
                          <a:lnTo>
                            <a:pt x="4" y="95"/>
                          </a:lnTo>
                          <a:lnTo>
                            <a:pt x="5" y="96"/>
                          </a:lnTo>
                          <a:lnTo>
                            <a:pt x="7" y="98"/>
                          </a:lnTo>
                          <a:lnTo>
                            <a:pt x="10" y="102"/>
                          </a:lnTo>
                          <a:lnTo>
                            <a:pt x="15" y="108"/>
                          </a:lnTo>
                          <a:lnTo>
                            <a:pt x="26" y="117"/>
                          </a:lnTo>
                          <a:lnTo>
                            <a:pt x="35" y="124"/>
                          </a:lnTo>
                          <a:lnTo>
                            <a:pt x="40" y="128"/>
                          </a:lnTo>
                          <a:lnTo>
                            <a:pt x="46" y="131"/>
                          </a:lnTo>
                          <a:lnTo>
                            <a:pt x="53" y="135"/>
                          </a:lnTo>
                          <a:lnTo>
                            <a:pt x="62" y="139"/>
                          </a:lnTo>
                          <a:lnTo>
                            <a:pt x="76" y="143"/>
                          </a:lnTo>
                          <a:lnTo>
                            <a:pt x="87" y="145"/>
                          </a:lnTo>
                          <a:lnTo>
                            <a:pt x="98" y="146"/>
                          </a:lnTo>
                          <a:lnTo>
                            <a:pt x="112" y="147"/>
                          </a:lnTo>
                          <a:lnTo>
                            <a:pt x="127" y="146"/>
                          </a:lnTo>
                          <a:lnTo>
                            <a:pt x="140" y="146"/>
                          </a:lnTo>
                          <a:lnTo>
                            <a:pt x="152" y="144"/>
                          </a:lnTo>
                          <a:lnTo>
                            <a:pt x="162" y="142"/>
                          </a:lnTo>
                          <a:lnTo>
                            <a:pt x="170" y="140"/>
                          </a:lnTo>
                          <a:lnTo>
                            <a:pt x="176" y="137"/>
                          </a:lnTo>
                          <a:lnTo>
                            <a:pt x="181" y="134"/>
                          </a:lnTo>
                          <a:lnTo>
                            <a:pt x="185" y="132"/>
                          </a:lnTo>
                          <a:lnTo>
                            <a:pt x="189" y="128"/>
                          </a:lnTo>
                          <a:lnTo>
                            <a:pt x="203" y="113"/>
                          </a:lnTo>
                          <a:lnTo>
                            <a:pt x="213" y="100"/>
                          </a:lnTo>
                          <a:lnTo>
                            <a:pt x="217" y="94"/>
                          </a:lnTo>
                          <a:lnTo>
                            <a:pt x="218" y="91"/>
                          </a:lnTo>
                          <a:lnTo>
                            <a:pt x="218" y="89"/>
                          </a:lnTo>
                          <a:lnTo>
                            <a:pt x="218" y="87"/>
                          </a:lnTo>
                          <a:lnTo>
                            <a:pt x="216" y="84"/>
                          </a:lnTo>
                          <a:lnTo>
                            <a:pt x="215" y="83"/>
                          </a:lnTo>
                          <a:lnTo>
                            <a:pt x="214" y="80"/>
                          </a:lnTo>
                          <a:lnTo>
                            <a:pt x="215" y="77"/>
                          </a:lnTo>
                          <a:lnTo>
                            <a:pt x="216" y="76"/>
                          </a:lnTo>
                          <a:lnTo>
                            <a:pt x="218" y="73"/>
                          </a:lnTo>
                          <a:lnTo>
                            <a:pt x="219" y="72"/>
                          </a:lnTo>
                          <a:lnTo>
                            <a:pt x="221" y="69"/>
                          </a:lnTo>
                          <a:lnTo>
                            <a:pt x="223" y="67"/>
                          </a:lnTo>
                          <a:lnTo>
                            <a:pt x="223" y="64"/>
                          </a:lnTo>
                          <a:lnTo>
                            <a:pt x="221" y="62"/>
                          </a:lnTo>
                          <a:lnTo>
                            <a:pt x="219" y="60"/>
                          </a:lnTo>
                          <a:lnTo>
                            <a:pt x="218" y="58"/>
                          </a:lnTo>
                          <a:lnTo>
                            <a:pt x="216" y="56"/>
                          </a:lnTo>
                          <a:lnTo>
                            <a:pt x="215" y="54"/>
                          </a:lnTo>
                          <a:lnTo>
                            <a:pt x="216" y="52"/>
                          </a:lnTo>
                          <a:lnTo>
                            <a:pt x="218" y="49"/>
                          </a:lnTo>
                          <a:lnTo>
                            <a:pt x="221" y="46"/>
                          </a:lnTo>
                          <a:lnTo>
                            <a:pt x="221" y="44"/>
                          </a:lnTo>
                          <a:lnTo>
                            <a:pt x="221" y="41"/>
                          </a:lnTo>
                          <a:lnTo>
                            <a:pt x="220" y="38"/>
                          </a:lnTo>
                          <a:lnTo>
                            <a:pt x="218" y="36"/>
                          </a:lnTo>
                          <a:lnTo>
                            <a:pt x="217" y="34"/>
                          </a:lnTo>
                          <a:lnTo>
                            <a:pt x="216" y="31"/>
                          </a:lnTo>
                          <a:lnTo>
                            <a:pt x="216" y="29"/>
                          </a:lnTo>
                          <a:lnTo>
                            <a:pt x="218" y="26"/>
                          </a:lnTo>
                          <a:lnTo>
                            <a:pt x="219" y="24"/>
                          </a:lnTo>
                          <a:lnTo>
                            <a:pt x="221" y="23"/>
                          </a:lnTo>
                          <a:lnTo>
                            <a:pt x="223" y="20"/>
                          </a:lnTo>
                          <a:lnTo>
                            <a:pt x="223" y="18"/>
                          </a:lnTo>
                          <a:lnTo>
                            <a:pt x="222" y="16"/>
                          </a:lnTo>
                          <a:lnTo>
                            <a:pt x="220" y="13"/>
                          </a:lnTo>
                          <a:lnTo>
                            <a:pt x="218" y="11"/>
                          </a:lnTo>
                          <a:lnTo>
                            <a:pt x="217" y="8"/>
                          </a:lnTo>
                          <a:lnTo>
                            <a:pt x="217" y="5"/>
                          </a:lnTo>
                          <a:lnTo>
                            <a:pt x="218" y="3"/>
                          </a:lnTo>
                          <a:lnTo>
                            <a:pt x="217" y="0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solidFill>
                      <a:srgbClr val="FFC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1" name="Freeform 303"/>
                    <p:cNvSpPr>
                      <a:spLocks/>
                    </p:cNvSpPr>
                    <p:nvPr/>
                  </p:nvSpPr>
                  <p:spPr bwMode="auto">
                    <a:xfrm>
                      <a:off x="7012" y="1908"/>
                      <a:ext cx="54" cy="39"/>
                    </a:xfrm>
                    <a:custGeom>
                      <a:avLst/>
                      <a:gdLst>
                        <a:gd name="T0" fmla="*/ 15 w 28"/>
                        <a:gd name="T1" fmla="*/ 0 h 21"/>
                        <a:gd name="T2" fmla="*/ 44 w 28"/>
                        <a:gd name="T3" fmla="*/ 24 h 21"/>
                        <a:gd name="T4" fmla="*/ 71 w 28"/>
                        <a:gd name="T5" fmla="*/ 59 h 21"/>
                        <a:gd name="T6" fmla="*/ 137 w 28"/>
                        <a:gd name="T7" fmla="*/ 97 h 21"/>
                        <a:gd name="T8" fmla="*/ 208 w 28"/>
                        <a:gd name="T9" fmla="*/ 128 h 21"/>
                        <a:gd name="T10" fmla="*/ 293 w 28"/>
                        <a:gd name="T11" fmla="*/ 156 h 21"/>
                        <a:gd name="T12" fmla="*/ 372 w 28"/>
                        <a:gd name="T13" fmla="*/ 165 h 21"/>
                        <a:gd name="T14" fmla="*/ 332 w 28"/>
                        <a:gd name="T15" fmla="*/ 210 h 21"/>
                        <a:gd name="T16" fmla="*/ 237 w 28"/>
                        <a:gd name="T17" fmla="*/ 204 h 21"/>
                        <a:gd name="T18" fmla="*/ 137 w 28"/>
                        <a:gd name="T19" fmla="*/ 204 h 21"/>
                        <a:gd name="T20" fmla="*/ 71 w 28"/>
                        <a:gd name="T21" fmla="*/ 238 h 21"/>
                        <a:gd name="T22" fmla="*/ 85 w 28"/>
                        <a:gd name="T23" fmla="*/ 210 h 21"/>
                        <a:gd name="T24" fmla="*/ 85 w 28"/>
                        <a:gd name="T25" fmla="*/ 180 h 21"/>
                        <a:gd name="T26" fmla="*/ 56 w 28"/>
                        <a:gd name="T27" fmla="*/ 141 h 21"/>
                        <a:gd name="T28" fmla="*/ 29 w 28"/>
                        <a:gd name="T29" fmla="*/ 121 h 21"/>
                        <a:gd name="T30" fmla="*/ 0 w 28"/>
                        <a:gd name="T31" fmla="*/ 69 h 21"/>
                        <a:gd name="T32" fmla="*/ 0 w 28"/>
                        <a:gd name="T33" fmla="*/ 37 h 21"/>
                        <a:gd name="T34" fmla="*/ 15 w 28"/>
                        <a:gd name="T35" fmla="*/ 0 h 21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0" t="0" r="r" b="b"/>
                      <a:pathLst>
                        <a:path w="28" h="21">
                          <a:moveTo>
                            <a:pt x="1" y="0"/>
                          </a:moveTo>
                          <a:lnTo>
                            <a:pt x="3" y="2"/>
                          </a:lnTo>
                          <a:lnTo>
                            <a:pt x="5" y="5"/>
                          </a:lnTo>
                          <a:lnTo>
                            <a:pt x="10" y="8"/>
                          </a:lnTo>
                          <a:lnTo>
                            <a:pt x="15" y="11"/>
                          </a:lnTo>
                          <a:lnTo>
                            <a:pt x="21" y="13"/>
                          </a:lnTo>
                          <a:lnTo>
                            <a:pt x="27" y="14"/>
                          </a:lnTo>
                          <a:lnTo>
                            <a:pt x="24" y="18"/>
                          </a:lnTo>
                          <a:lnTo>
                            <a:pt x="17" y="17"/>
                          </a:lnTo>
                          <a:lnTo>
                            <a:pt x="10" y="17"/>
                          </a:lnTo>
                          <a:lnTo>
                            <a:pt x="5" y="20"/>
                          </a:lnTo>
                          <a:lnTo>
                            <a:pt x="6" y="18"/>
                          </a:lnTo>
                          <a:lnTo>
                            <a:pt x="6" y="15"/>
                          </a:lnTo>
                          <a:lnTo>
                            <a:pt x="4" y="12"/>
                          </a:lnTo>
                          <a:lnTo>
                            <a:pt x="2" y="10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" name="Freeform 304"/>
                    <p:cNvSpPr>
                      <a:spLocks/>
                    </p:cNvSpPr>
                    <p:nvPr/>
                  </p:nvSpPr>
                  <p:spPr bwMode="auto">
                    <a:xfrm>
                      <a:off x="7012" y="1954"/>
                      <a:ext cx="72" cy="33"/>
                    </a:xfrm>
                    <a:custGeom>
                      <a:avLst/>
                      <a:gdLst>
                        <a:gd name="T0" fmla="*/ 0 w 37"/>
                        <a:gd name="T1" fmla="*/ 13 h 18"/>
                        <a:gd name="T2" fmla="*/ 16 w 37"/>
                        <a:gd name="T3" fmla="*/ 0 h 18"/>
                        <a:gd name="T4" fmla="*/ 31 w 37"/>
                        <a:gd name="T5" fmla="*/ 13 h 18"/>
                        <a:gd name="T6" fmla="*/ 72 w 37"/>
                        <a:gd name="T7" fmla="*/ 37 h 18"/>
                        <a:gd name="T8" fmla="*/ 140 w 37"/>
                        <a:gd name="T9" fmla="*/ 44 h 18"/>
                        <a:gd name="T10" fmla="*/ 212 w 37"/>
                        <a:gd name="T11" fmla="*/ 68 h 18"/>
                        <a:gd name="T12" fmla="*/ 344 w 37"/>
                        <a:gd name="T13" fmla="*/ 81 h 18"/>
                        <a:gd name="T14" fmla="*/ 473 w 37"/>
                        <a:gd name="T15" fmla="*/ 105 h 18"/>
                        <a:gd name="T16" fmla="*/ 516 w 37"/>
                        <a:gd name="T17" fmla="*/ 178 h 18"/>
                        <a:gd name="T18" fmla="*/ 360 w 37"/>
                        <a:gd name="T19" fmla="*/ 161 h 18"/>
                        <a:gd name="T20" fmla="*/ 243 w 37"/>
                        <a:gd name="T21" fmla="*/ 149 h 18"/>
                        <a:gd name="T22" fmla="*/ 140 w 37"/>
                        <a:gd name="T23" fmla="*/ 161 h 18"/>
                        <a:gd name="T24" fmla="*/ 88 w 37"/>
                        <a:gd name="T25" fmla="*/ 193 h 18"/>
                        <a:gd name="T26" fmla="*/ 88 w 37"/>
                        <a:gd name="T27" fmla="*/ 172 h 18"/>
                        <a:gd name="T28" fmla="*/ 88 w 37"/>
                        <a:gd name="T29" fmla="*/ 134 h 18"/>
                        <a:gd name="T30" fmla="*/ 72 w 37"/>
                        <a:gd name="T31" fmla="*/ 112 h 18"/>
                        <a:gd name="T32" fmla="*/ 31 w 37"/>
                        <a:gd name="T33" fmla="*/ 81 h 18"/>
                        <a:gd name="T34" fmla="*/ 0 w 37"/>
                        <a:gd name="T35" fmla="*/ 44 h 18"/>
                        <a:gd name="T36" fmla="*/ 0 w 37"/>
                        <a:gd name="T37" fmla="*/ 13 h 18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37" h="18">
                          <a:moveTo>
                            <a:pt x="0" y="1"/>
                          </a:moveTo>
                          <a:lnTo>
                            <a:pt x="1" y="0"/>
                          </a:lnTo>
                          <a:lnTo>
                            <a:pt x="2" y="1"/>
                          </a:lnTo>
                          <a:lnTo>
                            <a:pt x="5" y="3"/>
                          </a:lnTo>
                          <a:lnTo>
                            <a:pt x="10" y="4"/>
                          </a:lnTo>
                          <a:lnTo>
                            <a:pt x="15" y="6"/>
                          </a:lnTo>
                          <a:lnTo>
                            <a:pt x="24" y="7"/>
                          </a:lnTo>
                          <a:lnTo>
                            <a:pt x="33" y="9"/>
                          </a:lnTo>
                          <a:lnTo>
                            <a:pt x="36" y="16"/>
                          </a:lnTo>
                          <a:lnTo>
                            <a:pt x="25" y="14"/>
                          </a:lnTo>
                          <a:lnTo>
                            <a:pt x="17" y="13"/>
                          </a:lnTo>
                          <a:lnTo>
                            <a:pt x="10" y="14"/>
                          </a:lnTo>
                          <a:lnTo>
                            <a:pt x="6" y="17"/>
                          </a:lnTo>
                          <a:lnTo>
                            <a:pt x="6" y="15"/>
                          </a:lnTo>
                          <a:lnTo>
                            <a:pt x="6" y="12"/>
                          </a:lnTo>
                          <a:lnTo>
                            <a:pt x="5" y="10"/>
                          </a:lnTo>
                          <a:lnTo>
                            <a:pt x="2" y="7"/>
                          </a:lnTo>
                          <a:lnTo>
                            <a:pt x="0" y="4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3" name="Freeform 305"/>
                    <p:cNvSpPr>
                      <a:spLocks/>
                    </p:cNvSpPr>
                    <p:nvPr/>
                  </p:nvSpPr>
                  <p:spPr bwMode="auto">
                    <a:xfrm>
                      <a:off x="7008" y="1992"/>
                      <a:ext cx="85" cy="42"/>
                    </a:xfrm>
                    <a:custGeom>
                      <a:avLst/>
                      <a:gdLst>
                        <a:gd name="T0" fmla="*/ 0 w 44"/>
                        <a:gd name="T1" fmla="*/ 29 h 23"/>
                        <a:gd name="T2" fmla="*/ 29 w 44"/>
                        <a:gd name="T3" fmla="*/ 0 h 23"/>
                        <a:gd name="T4" fmla="*/ 71 w 44"/>
                        <a:gd name="T5" fmla="*/ 29 h 23"/>
                        <a:gd name="T6" fmla="*/ 108 w 44"/>
                        <a:gd name="T7" fmla="*/ 53 h 23"/>
                        <a:gd name="T8" fmla="*/ 153 w 44"/>
                        <a:gd name="T9" fmla="*/ 80 h 23"/>
                        <a:gd name="T10" fmla="*/ 240 w 44"/>
                        <a:gd name="T11" fmla="*/ 97 h 23"/>
                        <a:gd name="T12" fmla="*/ 317 w 44"/>
                        <a:gd name="T13" fmla="*/ 110 h 23"/>
                        <a:gd name="T14" fmla="*/ 417 w 44"/>
                        <a:gd name="T15" fmla="*/ 133 h 23"/>
                        <a:gd name="T16" fmla="*/ 572 w 44"/>
                        <a:gd name="T17" fmla="*/ 163 h 23"/>
                        <a:gd name="T18" fmla="*/ 597 w 44"/>
                        <a:gd name="T19" fmla="*/ 243 h 23"/>
                        <a:gd name="T20" fmla="*/ 448 w 44"/>
                        <a:gd name="T21" fmla="*/ 201 h 23"/>
                        <a:gd name="T22" fmla="*/ 348 w 44"/>
                        <a:gd name="T23" fmla="*/ 177 h 23"/>
                        <a:gd name="T24" fmla="*/ 265 w 44"/>
                        <a:gd name="T25" fmla="*/ 163 h 23"/>
                        <a:gd name="T26" fmla="*/ 193 w 44"/>
                        <a:gd name="T27" fmla="*/ 163 h 23"/>
                        <a:gd name="T28" fmla="*/ 153 w 44"/>
                        <a:gd name="T29" fmla="*/ 177 h 23"/>
                        <a:gd name="T30" fmla="*/ 108 w 44"/>
                        <a:gd name="T31" fmla="*/ 214 h 23"/>
                        <a:gd name="T32" fmla="*/ 108 w 44"/>
                        <a:gd name="T33" fmla="*/ 177 h 23"/>
                        <a:gd name="T34" fmla="*/ 71 w 44"/>
                        <a:gd name="T35" fmla="*/ 133 h 23"/>
                        <a:gd name="T36" fmla="*/ 29 w 44"/>
                        <a:gd name="T37" fmla="*/ 97 h 23"/>
                        <a:gd name="T38" fmla="*/ 0 w 44"/>
                        <a:gd name="T39" fmla="*/ 68 h 23"/>
                        <a:gd name="T40" fmla="*/ 0 w 44"/>
                        <a:gd name="T41" fmla="*/ 29 h 23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0" t="0" r="r" b="b"/>
                      <a:pathLst>
                        <a:path w="44" h="23">
                          <a:moveTo>
                            <a:pt x="0" y="3"/>
                          </a:moveTo>
                          <a:lnTo>
                            <a:pt x="2" y="0"/>
                          </a:lnTo>
                          <a:lnTo>
                            <a:pt x="5" y="3"/>
                          </a:lnTo>
                          <a:lnTo>
                            <a:pt x="8" y="5"/>
                          </a:lnTo>
                          <a:lnTo>
                            <a:pt x="11" y="7"/>
                          </a:lnTo>
                          <a:lnTo>
                            <a:pt x="17" y="9"/>
                          </a:lnTo>
                          <a:lnTo>
                            <a:pt x="23" y="10"/>
                          </a:lnTo>
                          <a:lnTo>
                            <a:pt x="30" y="12"/>
                          </a:lnTo>
                          <a:lnTo>
                            <a:pt x="41" y="15"/>
                          </a:lnTo>
                          <a:lnTo>
                            <a:pt x="43" y="22"/>
                          </a:lnTo>
                          <a:lnTo>
                            <a:pt x="32" y="18"/>
                          </a:lnTo>
                          <a:lnTo>
                            <a:pt x="25" y="16"/>
                          </a:lnTo>
                          <a:lnTo>
                            <a:pt x="19" y="15"/>
                          </a:lnTo>
                          <a:lnTo>
                            <a:pt x="14" y="15"/>
                          </a:lnTo>
                          <a:lnTo>
                            <a:pt x="11" y="16"/>
                          </a:lnTo>
                          <a:lnTo>
                            <a:pt x="8" y="19"/>
                          </a:lnTo>
                          <a:lnTo>
                            <a:pt x="8" y="16"/>
                          </a:lnTo>
                          <a:lnTo>
                            <a:pt x="5" y="12"/>
                          </a:lnTo>
                          <a:lnTo>
                            <a:pt x="2" y="9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" name="Freeform 306"/>
                    <p:cNvSpPr>
                      <a:spLocks/>
                    </p:cNvSpPr>
                    <p:nvPr/>
                  </p:nvSpPr>
                  <p:spPr bwMode="auto">
                    <a:xfrm>
                      <a:off x="7018" y="2036"/>
                      <a:ext cx="100" cy="87"/>
                    </a:xfrm>
                    <a:custGeom>
                      <a:avLst/>
                      <a:gdLst>
                        <a:gd name="T0" fmla="*/ 0 w 52"/>
                        <a:gd name="T1" fmla="*/ 80 h 48"/>
                        <a:gd name="T2" fmla="*/ 0 w 52"/>
                        <a:gd name="T3" fmla="*/ 44 h 48"/>
                        <a:gd name="T4" fmla="*/ 0 w 52"/>
                        <a:gd name="T5" fmla="*/ 24 h 48"/>
                        <a:gd name="T6" fmla="*/ 15 w 52"/>
                        <a:gd name="T7" fmla="*/ 0 h 48"/>
                        <a:gd name="T8" fmla="*/ 71 w 52"/>
                        <a:gd name="T9" fmla="*/ 29 h 48"/>
                        <a:gd name="T10" fmla="*/ 148 w 52"/>
                        <a:gd name="T11" fmla="*/ 65 h 48"/>
                        <a:gd name="T12" fmla="*/ 233 w 52"/>
                        <a:gd name="T13" fmla="*/ 89 h 48"/>
                        <a:gd name="T14" fmla="*/ 356 w 52"/>
                        <a:gd name="T15" fmla="*/ 118 h 48"/>
                        <a:gd name="T16" fmla="*/ 517 w 52"/>
                        <a:gd name="T17" fmla="*/ 145 h 48"/>
                        <a:gd name="T18" fmla="*/ 548 w 52"/>
                        <a:gd name="T19" fmla="*/ 198 h 48"/>
                        <a:gd name="T20" fmla="*/ 462 w 52"/>
                        <a:gd name="T21" fmla="*/ 174 h 48"/>
                        <a:gd name="T22" fmla="*/ 385 w 52"/>
                        <a:gd name="T23" fmla="*/ 174 h 48"/>
                        <a:gd name="T24" fmla="*/ 325 w 52"/>
                        <a:gd name="T25" fmla="*/ 174 h 48"/>
                        <a:gd name="T26" fmla="*/ 313 w 52"/>
                        <a:gd name="T27" fmla="*/ 203 h 48"/>
                        <a:gd name="T28" fmla="*/ 340 w 52"/>
                        <a:gd name="T29" fmla="*/ 239 h 48"/>
                        <a:gd name="T30" fmla="*/ 385 w 52"/>
                        <a:gd name="T31" fmla="*/ 279 h 48"/>
                        <a:gd name="T32" fmla="*/ 448 w 52"/>
                        <a:gd name="T33" fmla="*/ 335 h 48"/>
                        <a:gd name="T34" fmla="*/ 548 w 52"/>
                        <a:gd name="T35" fmla="*/ 388 h 48"/>
                        <a:gd name="T36" fmla="*/ 696 w 52"/>
                        <a:gd name="T37" fmla="*/ 453 h 48"/>
                        <a:gd name="T38" fmla="*/ 696 w 52"/>
                        <a:gd name="T39" fmla="*/ 506 h 48"/>
                        <a:gd name="T40" fmla="*/ 625 w 52"/>
                        <a:gd name="T41" fmla="*/ 477 h 48"/>
                        <a:gd name="T42" fmla="*/ 548 w 52"/>
                        <a:gd name="T43" fmla="*/ 440 h 48"/>
                        <a:gd name="T44" fmla="*/ 440 w 52"/>
                        <a:gd name="T45" fmla="*/ 388 h 48"/>
                        <a:gd name="T46" fmla="*/ 340 w 52"/>
                        <a:gd name="T47" fmla="*/ 323 h 48"/>
                        <a:gd name="T48" fmla="*/ 263 w 52"/>
                        <a:gd name="T49" fmla="*/ 279 h 48"/>
                        <a:gd name="T50" fmla="*/ 192 w 52"/>
                        <a:gd name="T51" fmla="*/ 214 h 48"/>
                        <a:gd name="T52" fmla="*/ 121 w 52"/>
                        <a:gd name="T53" fmla="*/ 161 h 48"/>
                        <a:gd name="T54" fmla="*/ 44 w 52"/>
                        <a:gd name="T55" fmla="*/ 118 h 48"/>
                        <a:gd name="T56" fmla="*/ 0 w 52"/>
                        <a:gd name="T57" fmla="*/ 80 h 48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</a:gdLst>
                      <a:ahLst/>
                      <a:cxnLst>
                        <a:cxn ang="T58">
                          <a:pos x="T0" y="T1"/>
                        </a:cxn>
                        <a:cxn ang="T59">
                          <a:pos x="T2" y="T3"/>
                        </a:cxn>
                        <a:cxn ang="T60">
                          <a:pos x="T4" y="T5"/>
                        </a:cxn>
                        <a:cxn ang="T61">
                          <a:pos x="T6" y="T7"/>
                        </a:cxn>
                        <a:cxn ang="T62">
                          <a:pos x="T8" y="T9"/>
                        </a:cxn>
                        <a:cxn ang="T63">
                          <a:pos x="T10" y="T11"/>
                        </a:cxn>
                        <a:cxn ang="T64">
                          <a:pos x="T12" y="T13"/>
                        </a:cxn>
                        <a:cxn ang="T65">
                          <a:pos x="T14" y="T15"/>
                        </a:cxn>
                        <a:cxn ang="T66">
                          <a:pos x="T16" y="T17"/>
                        </a:cxn>
                        <a:cxn ang="T67">
                          <a:pos x="T18" y="T19"/>
                        </a:cxn>
                        <a:cxn ang="T68">
                          <a:pos x="T20" y="T21"/>
                        </a:cxn>
                        <a:cxn ang="T69">
                          <a:pos x="T22" y="T23"/>
                        </a:cxn>
                        <a:cxn ang="T70">
                          <a:pos x="T24" y="T25"/>
                        </a:cxn>
                        <a:cxn ang="T71">
                          <a:pos x="T26" y="T27"/>
                        </a:cxn>
                        <a:cxn ang="T72">
                          <a:pos x="T28" y="T29"/>
                        </a:cxn>
                        <a:cxn ang="T73">
                          <a:pos x="T30" y="T31"/>
                        </a:cxn>
                        <a:cxn ang="T74">
                          <a:pos x="T32" y="T33"/>
                        </a:cxn>
                        <a:cxn ang="T75">
                          <a:pos x="T34" y="T35"/>
                        </a:cxn>
                        <a:cxn ang="T76">
                          <a:pos x="T36" y="T37"/>
                        </a:cxn>
                        <a:cxn ang="T77">
                          <a:pos x="T38" y="T39"/>
                        </a:cxn>
                        <a:cxn ang="T78">
                          <a:pos x="T40" y="T41"/>
                        </a:cxn>
                        <a:cxn ang="T79">
                          <a:pos x="T42" y="T43"/>
                        </a:cxn>
                        <a:cxn ang="T80">
                          <a:pos x="T44" y="T45"/>
                        </a:cxn>
                        <a:cxn ang="T81">
                          <a:pos x="T46" y="T47"/>
                        </a:cxn>
                        <a:cxn ang="T82">
                          <a:pos x="T48" y="T49"/>
                        </a:cxn>
                        <a:cxn ang="T83">
                          <a:pos x="T50" y="T51"/>
                        </a:cxn>
                        <a:cxn ang="T84">
                          <a:pos x="T52" y="T53"/>
                        </a:cxn>
                        <a:cxn ang="T85">
                          <a:pos x="T54" y="T55"/>
                        </a:cxn>
                        <a:cxn ang="T86">
                          <a:pos x="T56" y="T57"/>
                        </a:cxn>
                      </a:cxnLst>
                      <a:rect l="0" t="0" r="r" b="b"/>
                      <a:pathLst>
                        <a:path w="52" h="48">
                          <a:moveTo>
                            <a:pt x="0" y="7"/>
                          </a:moveTo>
                          <a:lnTo>
                            <a:pt x="0" y="4"/>
                          </a:lnTo>
                          <a:lnTo>
                            <a:pt x="0" y="2"/>
                          </a:lnTo>
                          <a:lnTo>
                            <a:pt x="1" y="0"/>
                          </a:lnTo>
                          <a:lnTo>
                            <a:pt x="5" y="3"/>
                          </a:lnTo>
                          <a:lnTo>
                            <a:pt x="11" y="6"/>
                          </a:lnTo>
                          <a:lnTo>
                            <a:pt x="17" y="8"/>
                          </a:lnTo>
                          <a:lnTo>
                            <a:pt x="26" y="11"/>
                          </a:lnTo>
                          <a:lnTo>
                            <a:pt x="38" y="13"/>
                          </a:lnTo>
                          <a:lnTo>
                            <a:pt x="40" y="18"/>
                          </a:lnTo>
                          <a:lnTo>
                            <a:pt x="34" y="16"/>
                          </a:lnTo>
                          <a:lnTo>
                            <a:pt x="28" y="16"/>
                          </a:lnTo>
                          <a:lnTo>
                            <a:pt x="24" y="16"/>
                          </a:lnTo>
                          <a:lnTo>
                            <a:pt x="23" y="19"/>
                          </a:lnTo>
                          <a:lnTo>
                            <a:pt x="25" y="22"/>
                          </a:lnTo>
                          <a:lnTo>
                            <a:pt x="28" y="26"/>
                          </a:lnTo>
                          <a:lnTo>
                            <a:pt x="33" y="31"/>
                          </a:lnTo>
                          <a:lnTo>
                            <a:pt x="40" y="36"/>
                          </a:lnTo>
                          <a:lnTo>
                            <a:pt x="51" y="42"/>
                          </a:lnTo>
                          <a:lnTo>
                            <a:pt x="51" y="47"/>
                          </a:lnTo>
                          <a:lnTo>
                            <a:pt x="46" y="44"/>
                          </a:lnTo>
                          <a:lnTo>
                            <a:pt x="40" y="41"/>
                          </a:lnTo>
                          <a:lnTo>
                            <a:pt x="32" y="36"/>
                          </a:lnTo>
                          <a:lnTo>
                            <a:pt x="25" y="30"/>
                          </a:lnTo>
                          <a:lnTo>
                            <a:pt x="19" y="26"/>
                          </a:lnTo>
                          <a:lnTo>
                            <a:pt x="14" y="20"/>
                          </a:lnTo>
                          <a:lnTo>
                            <a:pt x="9" y="15"/>
                          </a:lnTo>
                          <a:lnTo>
                            <a:pt x="3" y="11"/>
                          </a:lnTo>
                          <a:lnTo>
                            <a:pt x="0" y="7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" name="Freeform 307"/>
                    <p:cNvSpPr>
                      <a:spLocks/>
                    </p:cNvSpPr>
                    <p:nvPr/>
                  </p:nvSpPr>
                  <p:spPr bwMode="auto">
                    <a:xfrm>
                      <a:off x="7020" y="1881"/>
                      <a:ext cx="42" cy="31"/>
                    </a:xfrm>
                    <a:custGeom>
                      <a:avLst/>
                      <a:gdLst>
                        <a:gd name="T0" fmla="*/ 0 w 22"/>
                        <a:gd name="T1" fmla="*/ 0 h 17"/>
                        <a:gd name="T2" fmla="*/ 29 w 22"/>
                        <a:gd name="T3" fmla="*/ 24 h 17"/>
                        <a:gd name="T4" fmla="*/ 69 w 22"/>
                        <a:gd name="T5" fmla="*/ 44 h 17"/>
                        <a:gd name="T6" fmla="*/ 132 w 22"/>
                        <a:gd name="T7" fmla="*/ 80 h 17"/>
                        <a:gd name="T8" fmla="*/ 189 w 22"/>
                        <a:gd name="T9" fmla="*/ 109 h 17"/>
                        <a:gd name="T10" fmla="*/ 237 w 22"/>
                        <a:gd name="T11" fmla="*/ 133 h 17"/>
                        <a:gd name="T12" fmla="*/ 277 w 22"/>
                        <a:gd name="T13" fmla="*/ 157 h 17"/>
                        <a:gd name="T14" fmla="*/ 200 w 22"/>
                        <a:gd name="T15" fmla="*/ 177 h 17"/>
                        <a:gd name="T16" fmla="*/ 132 w 22"/>
                        <a:gd name="T17" fmla="*/ 157 h 17"/>
                        <a:gd name="T18" fmla="*/ 55 w 22"/>
                        <a:gd name="T19" fmla="*/ 133 h 17"/>
                        <a:gd name="T20" fmla="*/ 0 w 22"/>
                        <a:gd name="T21" fmla="*/ 97 h 17"/>
                        <a:gd name="T22" fmla="*/ 0 w 22"/>
                        <a:gd name="T23" fmla="*/ 80 h 17"/>
                        <a:gd name="T24" fmla="*/ 0 w 22"/>
                        <a:gd name="T25" fmla="*/ 29 h 17"/>
                        <a:gd name="T26" fmla="*/ 0 w 22"/>
                        <a:gd name="T27" fmla="*/ 0 h 17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0" t="0" r="r" b="b"/>
                      <a:pathLst>
                        <a:path w="22" h="17">
                          <a:moveTo>
                            <a:pt x="0" y="0"/>
                          </a:moveTo>
                          <a:lnTo>
                            <a:pt x="2" y="2"/>
                          </a:lnTo>
                          <a:lnTo>
                            <a:pt x="5" y="4"/>
                          </a:lnTo>
                          <a:lnTo>
                            <a:pt x="10" y="7"/>
                          </a:lnTo>
                          <a:lnTo>
                            <a:pt x="14" y="10"/>
                          </a:lnTo>
                          <a:lnTo>
                            <a:pt x="18" y="12"/>
                          </a:lnTo>
                          <a:lnTo>
                            <a:pt x="21" y="14"/>
                          </a:lnTo>
                          <a:lnTo>
                            <a:pt x="15" y="16"/>
                          </a:lnTo>
                          <a:lnTo>
                            <a:pt x="10" y="14"/>
                          </a:lnTo>
                          <a:lnTo>
                            <a:pt x="4" y="12"/>
                          </a:lnTo>
                          <a:lnTo>
                            <a:pt x="0" y="9"/>
                          </a:lnTo>
                          <a:lnTo>
                            <a:pt x="0" y="7"/>
                          </a:lnTo>
                          <a:lnTo>
                            <a:pt x="0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6" name="Freeform 308"/>
                    <p:cNvSpPr>
                      <a:spLocks/>
                    </p:cNvSpPr>
                    <p:nvPr/>
                  </p:nvSpPr>
                  <p:spPr bwMode="auto">
                    <a:xfrm>
                      <a:off x="7008" y="1824"/>
                      <a:ext cx="349" cy="258"/>
                    </a:xfrm>
                    <a:custGeom>
                      <a:avLst/>
                      <a:gdLst>
                        <a:gd name="T0" fmla="*/ 1202 w 180"/>
                        <a:gd name="T1" fmla="*/ 347 h 142"/>
                        <a:gd name="T2" fmla="*/ 1008 w 180"/>
                        <a:gd name="T3" fmla="*/ 389 h 142"/>
                        <a:gd name="T4" fmla="*/ 589 w 180"/>
                        <a:gd name="T5" fmla="*/ 440 h 142"/>
                        <a:gd name="T6" fmla="*/ 0 w 180"/>
                        <a:gd name="T7" fmla="*/ 456 h 142"/>
                        <a:gd name="T8" fmla="*/ 708 w 180"/>
                        <a:gd name="T9" fmla="*/ 534 h 142"/>
                        <a:gd name="T10" fmla="*/ 1501 w 180"/>
                        <a:gd name="T11" fmla="*/ 505 h 142"/>
                        <a:gd name="T12" fmla="*/ 2049 w 180"/>
                        <a:gd name="T13" fmla="*/ 389 h 142"/>
                        <a:gd name="T14" fmla="*/ 2230 w 180"/>
                        <a:gd name="T15" fmla="*/ 372 h 142"/>
                        <a:gd name="T16" fmla="*/ 2150 w 180"/>
                        <a:gd name="T17" fmla="*/ 456 h 142"/>
                        <a:gd name="T18" fmla="*/ 1749 w 180"/>
                        <a:gd name="T19" fmla="*/ 574 h 142"/>
                        <a:gd name="T20" fmla="*/ 1041 w 180"/>
                        <a:gd name="T21" fmla="*/ 683 h 142"/>
                        <a:gd name="T22" fmla="*/ 605 w 180"/>
                        <a:gd name="T23" fmla="*/ 772 h 142"/>
                        <a:gd name="T24" fmla="*/ 1413 w 180"/>
                        <a:gd name="T25" fmla="*/ 763 h 142"/>
                        <a:gd name="T26" fmla="*/ 1954 w 180"/>
                        <a:gd name="T27" fmla="*/ 683 h 142"/>
                        <a:gd name="T28" fmla="*/ 2274 w 180"/>
                        <a:gd name="T29" fmla="*/ 610 h 142"/>
                        <a:gd name="T30" fmla="*/ 2274 w 180"/>
                        <a:gd name="T31" fmla="*/ 667 h 142"/>
                        <a:gd name="T32" fmla="*/ 2003 w 180"/>
                        <a:gd name="T33" fmla="*/ 785 h 142"/>
                        <a:gd name="T34" fmla="*/ 1507 w 180"/>
                        <a:gd name="T35" fmla="*/ 905 h 142"/>
                        <a:gd name="T36" fmla="*/ 816 w 180"/>
                        <a:gd name="T37" fmla="*/ 983 h 142"/>
                        <a:gd name="T38" fmla="*/ 1041 w 180"/>
                        <a:gd name="T39" fmla="*/ 1037 h 142"/>
                        <a:gd name="T40" fmla="*/ 1669 w 180"/>
                        <a:gd name="T41" fmla="*/ 1014 h 142"/>
                        <a:gd name="T42" fmla="*/ 2166 w 180"/>
                        <a:gd name="T43" fmla="*/ 918 h 142"/>
                        <a:gd name="T44" fmla="*/ 2214 w 180"/>
                        <a:gd name="T45" fmla="*/ 961 h 142"/>
                        <a:gd name="T46" fmla="*/ 2063 w 180"/>
                        <a:gd name="T47" fmla="*/ 1043 h 142"/>
                        <a:gd name="T48" fmla="*/ 1685 w 180"/>
                        <a:gd name="T49" fmla="*/ 1159 h 142"/>
                        <a:gd name="T50" fmla="*/ 1249 w 180"/>
                        <a:gd name="T51" fmla="*/ 1199 h 142"/>
                        <a:gd name="T52" fmla="*/ 568 w 180"/>
                        <a:gd name="T53" fmla="*/ 1212 h 142"/>
                        <a:gd name="T54" fmla="*/ 1033 w 180"/>
                        <a:gd name="T55" fmla="*/ 1285 h 142"/>
                        <a:gd name="T56" fmla="*/ 1474 w 180"/>
                        <a:gd name="T57" fmla="*/ 1285 h 142"/>
                        <a:gd name="T58" fmla="*/ 1865 w 180"/>
                        <a:gd name="T59" fmla="*/ 1241 h 142"/>
                        <a:gd name="T60" fmla="*/ 2018 w 180"/>
                        <a:gd name="T61" fmla="*/ 1254 h 142"/>
                        <a:gd name="T62" fmla="*/ 1939 w 180"/>
                        <a:gd name="T63" fmla="*/ 1330 h 142"/>
                        <a:gd name="T64" fmla="*/ 1714 w 180"/>
                        <a:gd name="T65" fmla="*/ 1386 h 142"/>
                        <a:gd name="T66" fmla="*/ 876 w 180"/>
                        <a:gd name="T67" fmla="*/ 1439 h 142"/>
                        <a:gd name="T68" fmla="*/ 1553 w 180"/>
                        <a:gd name="T69" fmla="*/ 1470 h 142"/>
                        <a:gd name="T70" fmla="*/ 1609 w 180"/>
                        <a:gd name="T71" fmla="*/ 1523 h 142"/>
                        <a:gd name="T72" fmla="*/ 1865 w 180"/>
                        <a:gd name="T73" fmla="*/ 1470 h 142"/>
                        <a:gd name="T74" fmla="*/ 2049 w 180"/>
                        <a:gd name="T75" fmla="*/ 1374 h 142"/>
                        <a:gd name="T76" fmla="*/ 2443 w 180"/>
                        <a:gd name="T77" fmla="*/ 1001 h 142"/>
                        <a:gd name="T78" fmla="*/ 2455 w 180"/>
                        <a:gd name="T79" fmla="*/ 925 h 142"/>
                        <a:gd name="T80" fmla="*/ 2406 w 180"/>
                        <a:gd name="T81" fmla="*/ 865 h 142"/>
                        <a:gd name="T82" fmla="*/ 2455 w 180"/>
                        <a:gd name="T83" fmla="*/ 785 h 142"/>
                        <a:gd name="T84" fmla="*/ 2530 w 180"/>
                        <a:gd name="T85" fmla="*/ 719 h 142"/>
                        <a:gd name="T86" fmla="*/ 2470 w 180"/>
                        <a:gd name="T87" fmla="*/ 630 h 142"/>
                        <a:gd name="T88" fmla="*/ 2422 w 180"/>
                        <a:gd name="T89" fmla="*/ 565 h 142"/>
                        <a:gd name="T90" fmla="*/ 2499 w 180"/>
                        <a:gd name="T91" fmla="*/ 492 h 142"/>
                        <a:gd name="T92" fmla="*/ 2486 w 180"/>
                        <a:gd name="T93" fmla="*/ 389 h 142"/>
                        <a:gd name="T94" fmla="*/ 2429 w 180"/>
                        <a:gd name="T95" fmla="*/ 331 h 142"/>
                        <a:gd name="T96" fmla="*/ 2470 w 180"/>
                        <a:gd name="T97" fmla="*/ 251 h 142"/>
                        <a:gd name="T98" fmla="*/ 2530 w 180"/>
                        <a:gd name="T99" fmla="*/ 174 h 142"/>
                        <a:gd name="T100" fmla="*/ 2455 w 180"/>
                        <a:gd name="T101" fmla="*/ 96 h 142"/>
                        <a:gd name="T102" fmla="*/ 2195 w 180"/>
                        <a:gd name="T103" fmla="*/ 109 h 142"/>
                        <a:gd name="T104" fmla="*/ 1638 w 180"/>
                        <a:gd name="T105" fmla="*/ 227 h 142"/>
                        <a:gd name="T106" fmla="*/ 1008 w 180"/>
                        <a:gd name="T107" fmla="*/ 294 h 142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</a:gdLst>
                      <a:ahLst/>
                      <a:cxnLst>
                        <a:cxn ang="T108">
                          <a:pos x="T0" y="T1"/>
                        </a:cxn>
                        <a:cxn ang="T109">
                          <a:pos x="T2" y="T3"/>
                        </a:cxn>
                        <a:cxn ang="T110">
                          <a:pos x="T4" y="T5"/>
                        </a:cxn>
                        <a:cxn ang="T111">
                          <a:pos x="T6" y="T7"/>
                        </a:cxn>
                        <a:cxn ang="T112">
                          <a:pos x="T8" y="T9"/>
                        </a:cxn>
                        <a:cxn ang="T113">
                          <a:pos x="T10" y="T11"/>
                        </a:cxn>
                        <a:cxn ang="T114">
                          <a:pos x="T12" y="T13"/>
                        </a:cxn>
                        <a:cxn ang="T115">
                          <a:pos x="T14" y="T15"/>
                        </a:cxn>
                        <a:cxn ang="T116">
                          <a:pos x="T16" y="T17"/>
                        </a:cxn>
                        <a:cxn ang="T117">
                          <a:pos x="T18" y="T19"/>
                        </a:cxn>
                        <a:cxn ang="T118">
                          <a:pos x="T20" y="T21"/>
                        </a:cxn>
                        <a:cxn ang="T119">
                          <a:pos x="T22" y="T23"/>
                        </a:cxn>
                        <a:cxn ang="T120">
                          <a:pos x="T24" y="T25"/>
                        </a:cxn>
                        <a:cxn ang="T121">
                          <a:pos x="T26" y="T27"/>
                        </a:cxn>
                        <a:cxn ang="T122">
                          <a:pos x="T28" y="T29"/>
                        </a:cxn>
                        <a:cxn ang="T123">
                          <a:pos x="T30" y="T31"/>
                        </a:cxn>
                        <a:cxn ang="T124">
                          <a:pos x="T32" y="T33"/>
                        </a:cxn>
                        <a:cxn ang="T125">
                          <a:pos x="T34" y="T35"/>
                        </a:cxn>
                        <a:cxn ang="T126">
                          <a:pos x="T36" y="T37"/>
                        </a:cxn>
                        <a:cxn ang="T127">
                          <a:pos x="T38" y="T39"/>
                        </a:cxn>
                        <a:cxn ang="T128">
                          <a:pos x="T40" y="T41"/>
                        </a:cxn>
                        <a:cxn ang="T129">
                          <a:pos x="T42" y="T43"/>
                        </a:cxn>
                        <a:cxn ang="T130">
                          <a:pos x="T44" y="T45"/>
                        </a:cxn>
                        <a:cxn ang="T131">
                          <a:pos x="T46" y="T47"/>
                        </a:cxn>
                        <a:cxn ang="T132">
                          <a:pos x="T48" y="T49"/>
                        </a:cxn>
                        <a:cxn ang="T133">
                          <a:pos x="T50" y="T51"/>
                        </a:cxn>
                        <a:cxn ang="T134">
                          <a:pos x="T52" y="T53"/>
                        </a:cxn>
                        <a:cxn ang="T135">
                          <a:pos x="T54" y="T55"/>
                        </a:cxn>
                        <a:cxn ang="T136">
                          <a:pos x="T56" y="T57"/>
                        </a:cxn>
                        <a:cxn ang="T137">
                          <a:pos x="T58" y="T59"/>
                        </a:cxn>
                        <a:cxn ang="T138">
                          <a:pos x="T60" y="T61"/>
                        </a:cxn>
                        <a:cxn ang="T139">
                          <a:pos x="T62" y="T63"/>
                        </a:cxn>
                        <a:cxn ang="T140">
                          <a:pos x="T64" y="T65"/>
                        </a:cxn>
                        <a:cxn ang="T141">
                          <a:pos x="T66" y="T67"/>
                        </a:cxn>
                        <a:cxn ang="T142">
                          <a:pos x="T68" y="T69"/>
                        </a:cxn>
                        <a:cxn ang="T143">
                          <a:pos x="T70" y="T71"/>
                        </a:cxn>
                        <a:cxn ang="T144">
                          <a:pos x="T72" y="T73"/>
                        </a:cxn>
                        <a:cxn ang="T145">
                          <a:pos x="T74" y="T75"/>
                        </a:cxn>
                        <a:cxn ang="T146">
                          <a:pos x="T76" y="T77"/>
                        </a:cxn>
                        <a:cxn ang="T147">
                          <a:pos x="T78" y="T79"/>
                        </a:cxn>
                        <a:cxn ang="T148">
                          <a:pos x="T80" y="T81"/>
                        </a:cxn>
                        <a:cxn ang="T149">
                          <a:pos x="T82" y="T83"/>
                        </a:cxn>
                        <a:cxn ang="T150">
                          <a:pos x="T84" y="T85"/>
                        </a:cxn>
                        <a:cxn ang="T151">
                          <a:pos x="T86" y="T87"/>
                        </a:cxn>
                        <a:cxn ang="T152">
                          <a:pos x="T88" y="T89"/>
                        </a:cxn>
                        <a:cxn ang="T153">
                          <a:pos x="T90" y="T91"/>
                        </a:cxn>
                        <a:cxn ang="T154">
                          <a:pos x="T92" y="T93"/>
                        </a:cxn>
                        <a:cxn ang="T155">
                          <a:pos x="T94" y="T95"/>
                        </a:cxn>
                        <a:cxn ang="T156">
                          <a:pos x="T96" y="T97"/>
                        </a:cxn>
                        <a:cxn ang="T157">
                          <a:pos x="T98" y="T99"/>
                        </a:cxn>
                        <a:cxn ang="T158">
                          <a:pos x="T100" y="T101"/>
                        </a:cxn>
                        <a:cxn ang="T159">
                          <a:pos x="T102" y="T103"/>
                        </a:cxn>
                        <a:cxn ang="T160">
                          <a:pos x="T104" y="T105"/>
                        </a:cxn>
                        <a:cxn ang="T161">
                          <a:pos x="T106" y="T107"/>
                        </a:cxn>
                      </a:cxnLst>
                      <a:rect l="0" t="0" r="r" b="b"/>
                      <a:pathLst>
                        <a:path w="180" h="142">
                          <a:moveTo>
                            <a:pt x="71" y="27"/>
                          </a:moveTo>
                          <a:lnTo>
                            <a:pt x="45" y="29"/>
                          </a:lnTo>
                          <a:lnTo>
                            <a:pt x="85" y="32"/>
                          </a:lnTo>
                          <a:lnTo>
                            <a:pt x="82" y="34"/>
                          </a:lnTo>
                          <a:lnTo>
                            <a:pt x="77" y="35"/>
                          </a:lnTo>
                          <a:lnTo>
                            <a:pt x="71" y="36"/>
                          </a:lnTo>
                          <a:lnTo>
                            <a:pt x="63" y="38"/>
                          </a:lnTo>
                          <a:lnTo>
                            <a:pt x="54" y="40"/>
                          </a:lnTo>
                          <a:lnTo>
                            <a:pt x="42" y="40"/>
                          </a:lnTo>
                          <a:lnTo>
                            <a:pt x="29" y="42"/>
                          </a:lnTo>
                          <a:lnTo>
                            <a:pt x="15" y="42"/>
                          </a:lnTo>
                          <a:lnTo>
                            <a:pt x="0" y="42"/>
                          </a:lnTo>
                          <a:lnTo>
                            <a:pt x="23" y="47"/>
                          </a:lnTo>
                          <a:lnTo>
                            <a:pt x="37" y="49"/>
                          </a:lnTo>
                          <a:lnTo>
                            <a:pt x="50" y="49"/>
                          </a:lnTo>
                          <a:lnTo>
                            <a:pt x="65" y="49"/>
                          </a:lnTo>
                          <a:lnTo>
                            <a:pt x="87" y="48"/>
                          </a:lnTo>
                          <a:lnTo>
                            <a:pt x="106" y="46"/>
                          </a:lnTo>
                          <a:lnTo>
                            <a:pt x="121" y="42"/>
                          </a:lnTo>
                          <a:lnTo>
                            <a:pt x="138" y="38"/>
                          </a:lnTo>
                          <a:lnTo>
                            <a:pt x="145" y="36"/>
                          </a:lnTo>
                          <a:lnTo>
                            <a:pt x="152" y="34"/>
                          </a:lnTo>
                          <a:lnTo>
                            <a:pt x="156" y="33"/>
                          </a:lnTo>
                          <a:lnTo>
                            <a:pt x="158" y="34"/>
                          </a:lnTo>
                          <a:lnTo>
                            <a:pt x="158" y="36"/>
                          </a:lnTo>
                          <a:lnTo>
                            <a:pt x="157" y="39"/>
                          </a:lnTo>
                          <a:lnTo>
                            <a:pt x="152" y="42"/>
                          </a:lnTo>
                          <a:lnTo>
                            <a:pt x="145" y="46"/>
                          </a:lnTo>
                          <a:lnTo>
                            <a:pt x="136" y="49"/>
                          </a:lnTo>
                          <a:lnTo>
                            <a:pt x="124" y="53"/>
                          </a:lnTo>
                          <a:lnTo>
                            <a:pt x="109" y="57"/>
                          </a:lnTo>
                          <a:lnTo>
                            <a:pt x="91" y="60"/>
                          </a:lnTo>
                          <a:lnTo>
                            <a:pt x="74" y="63"/>
                          </a:lnTo>
                          <a:lnTo>
                            <a:pt x="55" y="65"/>
                          </a:lnTo>
                          <a:lnTo>
                            <a:pt x="23" y="68"/>
                          </a:lnTo>
                          <a:lnTo>
                            <a:pt x="43" y="71"/>
                          </a:lnTo>
                          <a:lnTo>
                            <a:pt x="59" y="73"/>
                          </a:lnTo>
                          <a:lnTo>
                            <a:pt x="79" y="73"/>
                          </a:lnTo>
                          <a:lnTo>
                            <a:pt x="100" y="70"/>
                          </a:lnTo>
                          <a:lnTo>
                            <a:pt x="116" y="68"/>
                          </a:lnTo>
                          <a:lnTo>
                            <a:pt x="128" y="65"/>
                          </a:lnTo>
                          <a:lnTo>
                            <a:pt x="138" y="63"/>
                          </a:lnTo>
                          <a:lnTo>
                            <a:pt x="149" y="59"/>
                          </a:lnTo>
                          <a:lnTo>
                            <a:pt x="157" y="57"/>
                          </a:lnTo>
                          <a:lnTo>
                            <a:pt x="161" y="56"/>
                          </a:lnTo>
                          <a:lnTo>
                            <a:pt x="163" y="56"/>
                          </a:lnTo>
                          <a:lnTo>
                            <a:pt x="162" y="58"/>
                          </a:lnTo>
                          <a:lnTo>
                            <a:pt x="161" y="61"/>
                          </a:lnTo>
                          <a:lnTo>
                            <a:pt x="158" y="64"/>
                          </a:lnTo>
                          <a:lnTo>
                            <a:pt x="150" y="68"/>
                          </a:lnTo>
                          <a:lnTo>
                            <a:pt x="142" y="72"/>
                          </a:lnTo>
                          <a:lnTo>
                            <a:pt x="133" y="75"/>
                          </a:lnTo>
                          <a:lnTo>
                            <a:pt x="121" y="79"/>
                          </a:lnTo>
                          <a:lnTo>
                            <a:pt x="107" y="83"/>
                          </a:lnTo>
                          <a:lnTo>
                            <a:pt x="86" y="87"/>
                          </a:lnTo>
                          <a:lnTo>
                            <a:pt x="71" y="89"/>
                          </a:lnTo>
                          <a:lnTo>
                            <a:pt x="58" y="90"/>
                          </a:lnTo>
                          <a:lnTo>
                            <a:pt x="37" y="91"/>
                          </a:lnTo>
                          <a:lnTo>
                            <a:pt x="58" y="94"/>
                          </a:lnTo>
                          <a:lnTo>
                            <a:pt x="74" y="95"/>
                          </a:lnTo>
                          <a:lnTo>
                            <a:pt x="88" y="95"/>
                          </a:lnTo>
                          <a:lnTo>
                            <a:pt x="103" y="95"/>
                          </a:lnTo>
                          <a:lnTo>
                            <a:pt x="118" y="93"/>
                          </a:lnTo>
                          <a:lnTo>
                            <a:pt x="129" y="91"/>
                          </a:lnTo>
                          <a:lnTo>
                            <a:pt x="138" y="88"/>
                          </a:lnTo>
                          <a:lnTo>
                            <a:pt x="153" y="84"/>
                          </a:lnTo>
                          <a:lnTo>
                            <a:pt x="155" y="84"/>
                          </a:lnTo>
                          <a:lnTo>
                            <a:pt x="157" y="85"/>
                          </a:lnTo>
                          <a:lnTo>
                            <a:pt x="157" y="88"/>
                          </a:lnTo>
                          <a:lnTo>
                            <a:pt x="155" y="90"/>
                          </a:lnTo>
                          <a:lnTo>
                            <a:pt x="151" y="93"/>
                          </a:lnTo>
                          <a:lnTo>
                            <a:pt x="146" y="96"/>
                          </a:lnTo>
                          <a:lnTo>
                            <a:pt x="137" y="100"/>
                          </a:lnTo>
                          <a:lnTo>
                            <a:pt x="128" y="104"/>
                          </a:lnTo>
                          <a:lnTo>
                            <a:pt x="119" y="106"/>
                          </a:lnTo>
                          <a:lnTo>
                            <a:pt x="109" y="108"/>
                          </a:lnTo>
                          <a:lnTo>
                            <a:pt x="100" y="109"/>
                          </a:lnTo>
                          <a:lnTo>
                            <a:pt x="88" y="110"/>
                          </a:lnTo>
                          <a:lnTo>
                            <a:pt x="74" y="111"/>
                          </a:lnTo>
                          <a:lnTo>
                            <a:pt x="61" y="111"/>
                          </a:lnTo>
                          <a:lnTo>
                            <a:pt x="40" y="111"/>
                          </a:lnTo>
                          <a:lnTo>
                            <a:pt x="51" y="114"/>
                          </a:lnTo>
                          <a:lnTo>
                            <a:pt x="62" y="117"/>
                          </a:lnTo>
                          <a:lnTo>
                            <a:pt x="73" y="118"/>
                          </a:lnTo>
                          <a:lnTo>
                            <a:pt x="83" y="118"/>
                          </a:lnTo>
                          <a:lnTo>
                            <a:pt x="93" y="119"/>
                          </a:lnTo>
                          <a:lnTo>
                            <a:pt x="104" y="118"/>
                          </a:lnTo>
                          <a:lnTo>
                            <a:pt x="112" y="118"/>
                          </a:lnTo>
                          <a:lnTo>
                            <a:pt x="121" y="117"/>
                          </a:lnTo>
                          <a:lnTo>
                            <a:pt x="132" y="114"/>
                          </a:lnTo>
                          <a:lnTo>
                            <a:pt x="140" y="113"/>
                          </a:lnTo>
                          <a:lnTo>
                            <a:pt x="143" y="113"/>
                          </a:lnTo>
                          <a:lnTo>
                            <a:pt x="143" y="115"/>
                          </a:lnTo>
                          <a:lnTo>
                            <a:pt x="143" y="117"/>
                          </a:lnTo>
                          <a:lnTo>
                            <a:pt x="140" y="119"/>
                          </a:lnTo>
                          <a:lnTo>
                            <a:pt x="137" y="122"/>
                          </a:lnTo>
                          <a:lnTo>
                            <a:pt x="133" y="123"/>
                          </a:lnTo>
                          <a:lnTo>
                            <a:pt x="128" y="125"/>
                          </a:lnTo>
                          <a:lnTo>
                            <a:pt x="121" y="127"/>
                          </a:lnTo>
                          <a:lnTo>
                            <a:pt x="105" y="129"/>
                          </a:lnTo>
                          <a:lnTo>
                            <a:pt x="91" y="130"/>
                          </a:lnTo>
                          <a:lnTo>
                            <a:pt x="62" y="132"/>
                          </a:lnTo>
                          <a:lnTo>
                            <a:pt x="99" y="134"/>
                          </a:lnTo>
                          <a:lnTo>
                            <a:pt x="107" y="134"/>
                          </a:lnTo>
                          <a:lnTo>
                            <a:pt x="110" y="135"/>
                          </a:lnTo>
                          <a:lnTo>
                            <a:pt x="112" y="136"/>
                          </a:lnTo>
                          <a:lnTo>
                            <a:pt x="112" y="139"/>
                          </a:lnTo>
                          <a:lnTo>
                            <a:pt x="114" y="140"/>
                          </a:lnTo>
                          <a:lnTo>
                            <a:pt x="118" y="141"/>
                          </a:lnTo>
                          <a:lnTo>
                            <a:pt x="126" y="138"/>
                          </a:lnTo>
                          <a:lnTo>
                            <a:pt x="132" y="135"/>
                          </a:lnTo>
                          <a:lnTo>
                            <a:pt x="137" y="133"/>
                          </a:lnTo>
                          <a:lnTo>
                            <a:pt x="141" y="130"/>
                          </a:lnTo>
                          <a:lnTo>
                            <a:pt x="145" y="126"/>
                          </a:lnTo>
                          <a:lnTo>
                            <a:pt x="159" y="111"/>
                          </a:lnTo>
                          <a:lnTo>
                            <a:pt x="169" y="99"/>
                          </a:lnTo>
                          <a:lnTo>
                            <a:pt x="173" y="92"/>
                          </a:lnTo>
                          <a:lnTo>
                            <a:pt x="174" y="89"/>
                          </a:lnTo>
                          <a:lnTo>
                            <a:pt x="174" y="88"/>
                          </a:lnTo>
                          <a:lnTo>
                            <a:pt x="174" y="85"/>
                          </a:lnTo>
                          <a:lnTo>
                            <a:pt x="172" y="83"/>
                          </a:lnTo>
                          <a:lnTo>
                            <a:pt x="171" y="81"/>
                          </a:lnTo>
                          <a:lnTo>
                            <a:pt x="170" y="79"/>
                          </a:lnTo>
                          <a:lnTo>
                            <a:pt x="171" y="76"/>
                          </a:lnTo>
                          <a:lnTo>
                            <a:pt x="172" y="74"/>
                          </a:lnTo>
                          <a:lnTo>
                            <a:pt x="174" y="72"/>
                          </a:lnTo>
                          <a:lnTo>
                            <a:pt x="175" y="70"/>
                          </a:lnTo>
                          <a:lnTo>
                            <a:pt x="177" y="68"/>
                          </a:lnTo>
                          <a:lnTo>
                            <a:pt x="179" y="66"/>
                          </a:lnTo>
                          <a:lnTo>
                            <a:pt x="179" y="63"/>
                          </a:lnTo>
                          <a:lnTo>
                            <a:pt x="177" y="60"/>
                          </a:lnTo>
                          <a:lnTo>
                            <a:pt x="175" y="58"/>
                          </a:lnTo>
                          <a:lnTo>
                            <a:pt x="174" y="56"/>
                          </a:lnTo>
                          <a:lnTo>
                            <a:pt x="172" y="54"/>
                          </a:lnTo>
                          <a:lnTo>
                            <a:pt x="171" y="52"/>
                          </a:lnTo>
                          <a:lnTo>
                            <a:pt x="172" y="50"/>
                          </a:lnTo>
                          <a:lnTo>
                            <a:pt x="174" y="47"/>
                          </a:lnTo>
                          <a:lnTo>
                            <a:pt x="177" y="45"/>
                          </a:lnTo>
                          <a:lnTo>
                            <a:pt x="177" y="42"/>
                          </a:lnTo>
                          <a:lnTo>
                            <a:pt x="177" y="39"/>
                          </a:lnTo>
                          <a:lnTo>
                            <a:pt x="176" y="36"/>
                          </a:lnTo>
                          <a:lnTo>
                            <a:pt x="174" y="34"/>
                          </a:lnTo>
                          <a:lnTo>
                            <a:pt x="173" y="32"/>
                          </a:lnTo>
                          <a:lnTo>
                            <a:pt x="172" y="30"/>
                          </a:lnTo>
                          <a:lnTo>
                            <a:pt x="172" y="27"/>
                          </a:lnTo>
                          <a:lnTo>
                            <a:pt x="174" y="24"/>
                          </a:lnTo>
                          <a:lnTo>
                            <a:pt x="175" y="23"/>
                          </a:lnTo>
                          <a:lnTo>
                            <a:pt x="177" y="21"/>
                          </a:lnTo>
                          <a:lnTo>
                            <a:pt x="179" y="18"/>
                          </a:lnTo>
                          <a:lnTo>
                            <a:pt x="179" y="16"/>
                          </a:lnTo>
                          <a:lnTo>
                            <a:pt x="178" y="14"/>
                          </a:lnTo>
                          <a:lnTo>
                            <a:pt x="176" y="12"/>
                          </a:lnTo>
                          <a:lnTo>
                            <a:pt x="174" y="9"/>
                          </a:lnTo>
                          <a:lnTo>
                            <a:pt x="173" y="6"/>
                          </a:lnTo>
                          <a:lnTo>
                            <a:pt x="173" y="0"/>
                          </a:lnTo>
                          <a:lnTo>
                            <a:pt x="155" y="10"/>
                          </a:lnTo>
                          <a:lnTo>
                            <a:pt x="143" y="14"/>
                          </a:lnTo>
                          <a:lnTo>
                            <a:pt x="131" y="17"/>
                          </a:lnTo>
                          <a:lnTo>
                            <a:pt x="116" y="21"/>
                          </a:lnTo>
                          <a:lnTo>
                            <a:pt x="102" y="23"/>
                          </a:lnTo>
                          <a:lnTo>
                            <a:pt x="89" y="25"/>
                          </a:lnTo>
                          <a:lnTo>
                            <a:pt x="71" y="27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87" name="Group 30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29" y="1834"/>
                      <a:ext cx="104" cy="163"/>
                      <a:chOff x="3248" y="1816"/>
                      <a:chExt cx="54" cy="90"/>
                    </a:xfrm>
                  </p:grpSpPr>
                  <p:sp>
                    <p:nvSpPr>
                      <p:cNvPr id="188" name="Freeform 31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58" y="1840"/>
                        <a:ext cx="42" cy="17"/>
                      </a:xfrm>
                      <a:custGeom>
                        <a:avLst/>
                        <a:gdLst>
                          <a:gd name="T0" fmla="*/ 41 w 42"/>
                          <a:gd name="T1" fmla="*/ 2 h 17"/>
                          <a:gd name="T2" fmla="*/ 37 w 42"/>
                          <a:gd name="T3" fmla="*/ 0 h 17"/>
                          <a:gd name="T4" fmla="*/ 24 w 42"/>
                          <a:gd name="T5" fmla="*/ 5 h 17"/>
                          <a:gd name="T6" fmla="*/ 12 w 42"/>
                          <a:gd name="T7" fmla="*/ 10 h 17"/>
                          <a:gd name="T8" fmla="*/ 0 w 42"/>
                          <a:gd name="T9" fmla="*/ 13 h 17"/>
                          <a:gd name="T10" fmla="*/ 2 w 42"/>
                          <a:gd name="T11" fmla="*/ 16 h 17"/>
                          <a:gd name="T12" fmla="*/ 10 w 42"/>
                          <a:gd name="T13" fmla="*/ 16 h 17"/>
                          <a:gd name="T14" fmla="*/ 21 w 42"/>
                          <a:gd name="T15" fmla="*/ 14 h 17"/>
                          <a:gd name="T16" fmla="*/ 32 w 42"/>
                          <a:gd name="T17" fmla="*/ 8 h 17"/>
                          <a:gd name="T18" fmla="*/ 41 w 42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2" h="17">
                            <a:moveTo>
                              <a:pt x="41" y="2"/>
                            </a:moveTo>
                            <a:lnTo>
                              <a:pt x="37" y="0"/>
                            </a:lnTo>
                            <a:lnTo>
                              <a:pt x="24" y="5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21" y="14"/>
                            </a:lnTo>
                            <a:lnTo>
                              <a:pt x="32" y="8"/>
                            </a:lnTo>
                            <a:lnTo>
                              <a:pt x="41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9" name="Freeform 31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6" y="1863"/>
                        <a:ext cx="36" cy="17"/>
                      </a:xfrm>
                      <a:custGeom>
                        <a:avLst/>
                        <a:gdLst>
                          <a:gd name="T0" fmla="*/ 35 w 36"/>
                          <a:gd name="T1" fmla="*/ 2 h 17"/>
                          <a:gd name="T2" fmla="*/ 33 w 36"/>
                          <a:gd name="T3" fmla="*/ 0 h 17"/>
                          <a:gd name="T4" fmla="*/ 21 w 36"/>
                          <a:gd name="T5" fmla="*/ 6 h 17"/>
                          <a:gd name="T6" fmla="*/ 11 w 36"/>
                          <a:gd name="T7" fmla="*/ 10 h 17"/>
                          <a:gd name="T8" fmla="*/ 0 w 36"/>
                          <a:gd name="T9" fmla="*/ 13 h 17"/>
                          <a:gd name="T10" fmla="*/ 2 w 36"/>
                          <a:gd name="T11" fmla="*/ 16 h 17"/>
                          <a:gd name="T12" fmla="*/ 10 w 36"/>
                          <a:gd name="T13" fmla="*/ 16 h 17"/>
                          <a:gd name="T14" fmla="*/ 18 w 36"/>
                          <a:gd name="T15" fmla="*/ 14 h 17"/>
                          <a:gd name="T16" fmla="*/ 26 w 36"/>
                          <a:gd name="T17" fmla="*/ 9 h 17"/>
                          <a:gd name="T18" fmla="*/ 35 w 36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6" h="17">
                            <a:moveTo>
                              <a:pt x="35" y="2"/>
                            </a:moveTo>
                            <a:lnTo>
                              <a:pt x="33" y="0"/>
                            </a:lnTo>
                            <a:lnTo>
                              <a:pt x="21" y="6"/>
                            </a:lnTo>
                            <a:lnTo>
                              <a:pt x="11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18" y="14"/>
                            </a:lnTo>
                            <a:lnTo>
                              <a:pt x="26" y="9"/>
                            </a:lnTo>
                            <a:lnTo>
                              <a:pt x="35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0" name="Freeform 31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3" y="1889"/>
                        <a:ext cx="38" cy="17"/>
                      </a:xfrm>
                      <a:custGeom>
                        <a:avLst/>
                        <a:gdLst>
                          <a:gd name="T0" fmla="*/ 37 w 38"/>
                          <a:gd name="T1" fmla="*/ 2 h 17"/>
                          <a:gd name="T2" fmla="*/ 34 w 38"/>
                          <a:gd name="T3" fmla="*/ 0 h 17"/>
                          <a:gd name="T4" fmla="*/ 23 w 38"/>
                          <a:gd name="T5" fmla="*/ 6 h 17"/>
                          <a:gd name="T6" fmla="*/ 12 w 38"/>
                          <a:gd name="T7" fmla="*/ 10 h 17"/>
                          <a:gd name="T8" fmla="*/ 0 w 38"/>
                          <a:gd name="T9" fmla="*/ 13 h 17"/>
                          <a:gd name="T10" fmla="*/ 2 w 38"/>
                          <a:gd name="T11" fmla="*/ 16 h 17"/>
                          <a:gd name="T12" fmla="*/ 10 w 38"/>
                          <a:gd name="T13" fmla="*/ 15 h 17"/>
                          <a:gd name="T14" fmla="*/ 20 w 38"/>
                          <a:gd name="T15" fmla="*/ 13 h 17"/>
                          <a:gd name="T16" fmla="*/ 30 w 38"/>
                          <a:gd name="T17" fmla="*/ 8 h 17"/>
                          <a:gd name="T18" fmla="*/ 37 w 38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8" h="17">
                            <a:moveTo>
                              <a:pt x="37" y="2"/>
                            </a:moveTo>
                            <a:lnTo>
                              <a:pt x="34" y="0"/>
                            </a:lnTo>
                            <a:lnTo>
                              <a:pt x="23" y="6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0" y="8"/>
                            </a:lnTo>
                            <a:lnTo>
                              <a:pt x="37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1" name="Freeform 3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48" y="1816"/>
                        <a:ext cx="43" cy="17"/>
                      </a:xfrm>
                      <a:custGeom>
                        <a:avLst/>
                        <a:gdLst>
                          <a:gd name="T0" fmla="*/ 42 w 43"/>
                          <a:gd name="T1" fmla="*/ 2 h 17"/>
                          <a:gd name="T2" fmla="*/ 37 w 43"/>
                          <a:gd name="T3" fmla="*/ 0 h 17"/>
                          <a:gd name="T4" fmla="*/ 23 w 43"/>
                          <a:gd name="T5" fmla="*/ 5 h 17"/>
                          <a:gd name="T6" fmla="*/ 12 w 43"/>
                          <a:gd name="T7" fmla="*/ 9 h 17"/>
                          <a:gd name="T8" fmla="*/ 0 w 43"/>
                          <a:gd name="T9" fmla="*/ 12 h 17"/>
                          <a:gd name="T10" fmla="*/ 2 w 43"/>
                          <a:gd name="T11" fmla="*/ 16 h 17"/>
                          <a:gd name="T12" fmla="*/ 10 w 43"/>
                          <a:gd name="T13" fmla="*/ 15 h 17"/>
                          <a:gd name="T14" fmla="*/ 20 w 43"/>
                          <a:gd name="T15" fmla="*/ 13 h 17"/>
                          <a:gd name="T16" fmla="*/ 31 w 43"/>
                          <a:gd name="T17" fmla="*/ 9 h 17"/>
                          <a:gd name="T18" fmla="*/ 42 w 43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3" h="17">
                            <a:moveTo>
                              <a:pt x="42" y="2"/>
                            </a:moveTo>
                            <a:lnTo>
                              <a:pt x="37" y="0"/>
                            </a:lnTo>
                            <a:lnTo>
                              <a:pt x="23" y="5"/>
                            </a:lnTo>
                            <a:lnTo>
                              <a:pt x="12" y="9"/>
                            </a:lnTo>
                            <a:lnTo>
                              <a:pt x="0" y="12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1" y="9"/>
                            </a:lnTo>
                            <a:lnTo>
                              <a:pt x="42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77" name="Freeform 314"/>
                  <p:cNvSpPr>
                    <a:spLocks/>
                  </p:cNvSpPr>
                  <p:nvPr/>
                </p:nvSpPr>
                <p:spPr bwMode="auto">
                  <a:xfrm>
                    <a:off x="6480" y="720"/>
                    <a:ext cx="958" cy="1079"/>
                  </a:xfrm>
                  <a:custGeom>
                    <a:avLst/>
                    <a:gdLst>
                      <a:gd name="T0" fmla="*/ 4994 w 494"/>
                      <a:gd name="T1" fmla="*/ 6227 h 594"/>
                      <a:gd name="T2" fmla="*/ 5048 w 494"/>
                      <a:gd name="T3" fmla="*/ 6174 h 594"/>
                      <a:gd name="T4" fmla="*/ 5077 w 494"/>
                      <a:gd name="T5" fmla="*/ 6131 h 594"/>
                      <a:gd name="T6" fmla="*/ 5118 w 494"/>
                      <a:gd name="T7" fmla="*/ 5989 h 594"/>
                      <a:gd name="T8" fmla="*/ 5389 w 494"/>
                      <a:gd name="T9" fmla="*/ 4946 h 594"/>
                      <a:gd name="T10" fmla="*/ 5585 w 494"/>
                      <a:gd name="T11" fmla="*/ 4574 h 594"/>
                      <a:gd name="T12" fmla="*/ 5769 w 494"/>
                      <a:gd name="T13" fmla="*/ 4309 h 594"/>
                      <a:gd name="T14" fmla="*/ 6126 w 494"/>
                      <a:gd name="T15" fmla="*/ 3920 h 594"/>
                      <a:gd name="T16" fmla="*/ 6475 w 494"/>
                      <a:gd name="T17" fmla="*/ 3531 h 594"/>
                      <a:gd name="T18" fmla="*/ 6731 w 494"/>
                      <a:gd name="T19" fmla="*/ 3172 h 594"/>
                      <a:gd name="T20" fmla="*/ 6886 w 494"/>
                      <a:gd name="T21" fmla="*/ 2812 h 594"/>
                      <a:gd name="T22" fmla="*/ 6972 w 494"/>
                      <a:gd name="T23" fmla="*/ 2349 h 594"/>
                      <a:gd name="T24" fmla="*/ 6912 w 494"/>
                      <a:gd name="T25" fmla="*/ 1936 h 594"/>
                      <a:gd name="T26" fmla="*/ 6762 w 494"/>
                      <a:gd name="T27" fmla="*/ 1535 h 594"/>
                      <a:gd name="T28" fmla="*/ 6522 w 494"/>
                      <a:gd name="T29" fmla="*/ 1161 h 594"/>
                      <a:gd name="T30" fmla="*/ 6097 w 494"/>
                      <a:gd name="T31" fmla="*/ 785 h 594"/>
                      <a:gd name="T32" fmla="*/ 5645 w 494"/>
                      <a:gd name="T33" fmla="*/ 509 h 594"/>
                      <a:gd name="T34" fmla="*/ 5077 w 494"/>
                      <a:gd name="T35" fmla="*/ 263 h 594"/>
                      <a:gd name="T36" fmla="*/ 4396 w 494"/>
                      <a:gd name="T37" fmla="*/ 80 h 594"/>
                      <a:gd name="T38" fmla="*/ 3844 w 494"/>
                      <a:gd name="T39" fmla="*/ 0 h 594"/>
                      <a:gd name="T40" fmla="*/ 3223 w 494"/>
                      <a:gd name="T41" fmla="*/ 0 h 594"/>
                      <a:gd name="T42" fmla="*/ 2686 w 494"/>
                      <a:gd name="T43" fmla="*/ 53 h 594"/>
                      <a:gd name="T44" fmla="*/ 2166 w 494"/>
                      <a:gd name="T45" fmla="*/ 162 h 594"/>
                      <a:gd name="T46" fmla="*/ 1714 w 494"/>
                      <a:gd name="T47" fmla="*/ 316 h 594"/>
                      <a:gd name="T48" fmla="*/ 1249 w 494"/>
                      <a:gd name="T49" fmla="*/ 534 h 594"/>
                      <a:gd name="T50" fmla="*/ 832 w 494"/>
                      <a:gd name="T51" fmla="*/ 799 h 594"/>
                      <a:gd name="T52" fmla="*/ 481 w 494"/>
                      <a:gd name="T53" fmla="*/ 1092 h 594"/>
                      <a:gd name="T54" fmla="*/ 169 w 494"/>
                      <a:gd name="T55" fmla="*/ 1511 h 594"/>
                      <a:gd name="T56" fmla="*/ 16 w 494"/>
                      <a:gd name="T57" fmla="*/ 1947 h 594"/>
                      <a:gd name="T58" fmla="*/ 0 w 494"/>
                      <a:gd name="T59" fmla="*/ 2332 h 594"/>
                      <a:gd name="T60" fmla="*/ 45 w 494"/>
                      <a:gd name="T61" fmla="*/ 2745 h 594"/>
                      <a:gd name="T62" fmla="*/ 196 w 494"/>
                      <a:gd name="T63" fmla="*/ 3157 h 594"/>
                      <a:gd name="T64" fmla="*/ 481 w 494"/>
                      <a:gd name="T65" fmla="*/ 3548 h 594"/>
                      <a:gd name="T66" fmla="*/ 816 w 494"/>
                      <a:gd name="T67" fmla="*/ 3933 h 594"/>
                      <a:gd name="T68" fmla="*/ 1274 w 494"/>
                      <a:gd name="T69" fmla="*/ 4454 h 594"/>
                      <a:gd name="T70" fmla="*/ 1474 w 494"/>
                      <a:gd name="T71" fmla="*/ 4748 h 594"/>
                      <a:gd name="T72" fmla="*/ 1613 w 494"/>
                      <a:gd name="T73" fmla="*/ 5081 h 594"/>
                      <a:gd name="T74" fmla="*/ 1714 w 494"/>
                      <a:gd name="T75" fmla="*/ 5564 h 594"/>
                      <a:gd name="T76" fmla="*/ 1809 w 494"/>
                      <a:gd name="T77" fmla="*/ 5976 h 594"/>
                      <a:gd name="T78" fmla="*/ 1866 w 494"/>
                      <a:gd name="T79" fmla="*/ 6143 h 594"/>
                      <a:gd name="T80" fmla="*/ 1895 w 494"/>
                      <a:gd name="T81" fmla="*/ 6174 h 594"/>
                      <a:gd name="T82" fmla="*/ 1978 w 494"/>
                      <a:gd name="T83" fmla="*/ 6240 h 594"/>
                      <a:gd name="T84" fmla="*/ 2182 w 494"/>
                      <a:gd name="T85" fmla="*/ 6320 h 594"/>
                      <a:gd name="T86" fmla="*/ 2422 w 494"/>
                      <a:gd name="T87" fmla="*/ 6372 h 594"/>
                      <a:gd name="T88" fmla="*/ 2686 w 494"/>
                      <a:gd name="T89" fmla="*/ 6414 h 594"/>
                      <a:gd name="T90" fmla="*/ 2952 w 494"/>
                      <a:gd name="T91" fmla="*/ 6438 h 594"/>
                      <a:gd name="T92" fmla="*/ 3223 w 494"/>
                      <a:gd name="T93" fmla="*/ 6445 h 594"/>
                      <a:gd name="T94" fmla="*/ 3464 w 494"/>
                      <a:gd name="T95" fmla="*/ 6454 h 594"/>
                      <a:gd name="T96" fmla="*/ 3749 w 494"/>
                      <a:gd name="T97" fmla="*/ 6445 h 594"/>
                      <a:gd name="T98" fmla="*/ 4020 w 494"/>
                      <a:gd name="T99" fmla="*/ 6438 h 594"/>
                      <a:gd name="T100" fmla="*/ 4272 w 494"/>
                      <a:gd name="T101" fmla="*/ 6401 h 594"/>
                      <a:gd name="T102" fmla="*/ 4513 w 494"/>
                      <a:gd name="T103" fmla="*/ 6372 h 594"/>
                      <a:gd name="T104" fmla="*/ 4742 w 494"/>
                      <a:gd name="T105" fmla="*/ 6320 h 594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94" h="594">
                        <a:moveTo>
                          <a:pt x="345" y="577"/>
                        </a:moveTo>
                        <a:lnTo>
                          <a:pt x="349" y="574"/>
                        </a:lnTo>
                        <a:lnTo>
                          <a:pt x="353" y="572"/>
                        </a:lnTo>
                        <a:lnTo>
                          <a:pt x="354" y="570"/>
                        </a:lnTo>
                        <a:lnTo>
                          <a:pt x="356" y="568"/>
                        </a:lnTo>
                        <a:lnTo>
                          <a:pt x="357" y="567"/>
                        </a:lnTo>
                        <a:lnTo>
                          <a:pt x="358" y="566"/>
                        </a:lnTo>
                        <a:lnTo>
                          <a:pt x="358" y="565"/>
                        </a:lnTo>
                        <a:lnTo>
                          <a:pt x="359" y="563"/>
                        </a:lnTo>
                        <a:lnTo>
                          <a:pt x="360" y="561"/>
                        </a:lnTo>
                        <a:lnTo>
                          <a:pt x="360" y="559"/>
                        </a:lnTo>
                        <a:lnTo>
                          <a:pt x="362" y="550"/>
                        </a:lnTo>
                        <a:lnTo>
                          <a:pt x="376" y="473"/>
                        </a:lnTo>
                        <a:lnTo>
                          <a:pt x="379" y="462"/>
                        </a:lnTo>
                        <a:lnTo>
                          <a:pt x="381" y="454"/>
                        </a:lnTo>
                        <a:lnTo>
                          <a:pt x="385" y="443"/>
                        </a:lnTo>
                        <a:lnTo>
                          <a:pt x="390" y="431"/>
                        </a:lnTo>
                        <a:lnTo>
                          <a:pt x="395" y="420"/>
                        </a:lnTo>
                        <a:lnTo>
                          <a:pt x="400" y="411"/>
                        </a:lnTo>
                        <a:lnTo>
                          <a:pt x="404" y="403"/>
                        </a:lnTo>
                        <a:lnTo>
                          <a:pt x="408" y="396"/>
                        </a:lnTo>
                        <a:lnTo>
                          <a:pt x="416" y="383"/>
                        </a:lnTo>
                        <a:lnTo>
                          <a:pt x="424" y="371"/>
                        </a:lnTo>
                        <a:lnTo>
                          <a:pt x="433" y="360"/>
                        </a:lnTo>
                        <a:lnTo>
                          <a:pt x="439" y="351"/>
                        </a:lnTo>
                        <a:lnTo>
                          <a:pt x="451" y="335"/>
                        </a:lnTo>
                        <a:lnTo>
                          <a:pt x="458" y="324"/>
                        </a:lnTo>
                        <a:lnTo>
                          <a:pt x="465" y="314"/>
                        </a:lnTo>
                        <a:lnTo>
                          <a:pt x="470" y="304"/>
                        </a:lnTo>
                        <a:lnTo>
                          <a:pt x="476" y="291"/>
                        </a:lnTo>
                        <a:lnTo>
                          <a:pt x="480" y="280"/>
                        </a:lnTo>
                        <a:lnTo>
                          <a:pt x="484" y="268"/>
                        </a:lnTo>
                        <a:lnTo>
                          <a:pt x="487" y="258"/>
                        </a:lnTo>
                        <a:lnTo>
                          <a:pt x="490" y="247"/>
                        </a:lnTo>
                        <a:lnTo>
                          <a:pt x="492" y="232"/>
                        </a:lnTo>
                        <a:lnTo>
                          <a:pt x="493" y="216"/>
                        </a:lnTo>
                        <a:lnTo>
                          <a:pt x="493" y="201"/>
                        </a:lnTo>
                        <a:lnTo>
                          <a:pt x="491" y="189"/>
                        </a:lnTo>
                        <a:lnTo>
                          <a:pt x="489" y="178"/>
                        </a:lnTo>
                        <a:lnTo>
                          <a:pt x="487" y="167"/>
                        </a:lnTo>
                        <a:lnTo>
                          <a:pt x="483" y="154"/>
                        </a:lnTo>
                        <a:lnTo>
                          <a:pt x="478" y="141"/>
                        </a:lnTo>
                        <a:lnTo>
                          <a:pt x="473" y="129"/>
                        </a:lnTo>
                        <a:lnTo>
                          <a:pt x="468" y="117"/>
                        </a:lnTo>
                        <a:lnTo>
                          <a:pt x="461" y="107"/>
                        </a:lnTo>
                        <a:lnTo>
                          <a:pt x="451" y="94"/>
                        </a:lnTo>
                        <a:lnTo>
                          <a:pt x="441" y="82"/>
                        </a:lnTo>
                        <a:lnTo>
                          <a:pt x="431" y="72"/>
                        </a:lnTo>
                        <a:lnTo>
                          <a:pt x="421" y="63"/>
                        </a:lnTo>
                        <a:lnTo>
                          <a:pt x="411" y="55"/>
                        </a:lnTo>
                        <a:lnTo>
                          <a:pt x="399" y="47"/>
                        </a:lnTo>
                        <a:lnTo>
                          <a:pt x="388" y="39"/>
                        </a:lnTo>
                        <a:lnTo>
                          <a:pt x="374" y="32"/>
                        </a:lnTo>
                        <a:lnTo>
                          <a:pt x="359" y="24"/>
                        </a:lnTo>
                        <a:lnTo>
                          <a:pt x="344" y="17"/>
                        </a:lnTo>
                        <a:lnTo>
                          <a:pt x="327" y="12"/>
                        </a:lnTo>
                        <a:lnTo>
                          <a:pt x="311" y="7"/>
                        </a:lnTo>
                        <a:lnTo>
                          <a:pt x="299" y="5"/>
                        </a:lnTo>
                        <a:lnTo>
                          <a:pt x="285" y="2"/>
                        </a:lnTo>
                        <a:lnTo>
                          <a:pt x="272" y="0"/>
                        </a:lnTo>
                        <a:lnTo>
                          <a:pt x="257" y="0"/>
                        </a:lnTo>
                        <a:lnTo>
                          <a:pt x="243" y="0"/>
                        </a:lnTo>
                        <a:lnTo>
                          <a:pt x="228" y="0"/>
                        </a:lnTo>
                        <a:lnTo>
                          <a:pt x="215" y="0"/>
                        </a:lnTo>
                        <a:lnTo>
                          <a:pt x="201" y="3"/>
                        </a:lnTo>
                        <a:lnTo>
                          <a:pt x="190" y="5"/>
                        </a:lnTo>
                        <a:lnTo>
                          <a:pt x="177" y="8"/>
                        </a:lnTo>
                        <a:lnTo>
                          <a:pt x="164" y="11"/>
                        </a:lnTo>
                        <a:lnTo>
                          <a:pt x="153" y="15"/>
                        </a:lnTo>
                        <a:lnTo>
                          <a:pt x="142" y="19"/>
                        </a:lnTo>
                        <a:lnTo>
                          <a:pt x="132" y="24"/>
                        </a:lnTo>
                        <a:lnTo>
                          <a:pt x="121" y="29"/>
                        </a:lnTo>
                        <a:lnTo>
                          <a:pt x="111" y="35"/>
                        </a:lnTo>
                        <a:lnTo>
                          <a:pt x="99" y="42"/>
                        </a:lnTo>
                        <a:lnTo>
                          <a:pt x="88" y="49"/>
                        </a:lnTo>
                        <a:lnTo>
                          <a:pt x="79" y="56"/>
                        </a:lnTo>
                        <a:lnTo>
                          <a:pt x="69" y="64"/>
                        </a:lnTo>
                        <a:lnTo>
                          <a:pt x="59" y="73"/>
                        </a:lnTo>
                        <a:lnTo>
                          <a:pt x="50" y="81"/>
                        </a:lnTo>
                        <a:lnTo>
                          <a:pt x="42" y="89"/>
                        </a:lnTo>
                        <a:lnTo>
                          <a:pt x="34" y="100"/>
                        </a:lnTo>
                        <a:lnTo>
                          <a:pt x="25" y="112"/>
                        </a:lnTo>
                        <a:lnTo>
                          <a:pt x="17" y="126"/>
                        </a:lnTo>
                        <a:lnTo>
                          <a:pt x="12" y="139"/>
                        </a:lnTo>
                        <a:lnTo>
                          <a:pt x="8" y="153"/>
                        </a:lnTo>
                        <a:lnTo>
                          <a:pt x="3" y="166"/>
                        </a:lnTo>
                        <a:lnTo>
                          <a:pt x="1" y="179"/>
                        </a:lnTo>
                        <a:lnTo>
                          <a:pt x="0" y="191"/>
                        </a:lnTo>
                        <a:lnTo>
                          <a:pt x="0" y="203"/>
                        </a:lnTo>
                        <a:lnTo>
                          <a:pt x="0" y="214"/>
                        </a:lnTo>
                        <a:lnTo>
                          <a:pt x="0" y="227"/>
                        </a:lnTo>
                        <a:lnTo>
                          <a:pt x="0" y="238"/>
                        </a:lnTo>
                        <a:lnTo>
                          <a:pt x="3" y="252"/>
                        </a:lnTo>
                        <a:lnTo>
                          <a:pt x="5" y="264"/>
                        </a:lnTo>
                        <a:lnTo>
                          <a:pt x="9" y="277"/>
                        </a:lnTo>
                        <a:lnTo>
                          <a:pt x="14" y="290"/>
                        </a:lnTo>
                        <a:lnTo>
                          <a:pt x="20" y="303"/>
                        </a:lnTo>
                        <a:lnTo>
                          <a:pt x="27" y="314"/>
                        </a:lnTo>
                        <a:lnTo>
                          <a:pt x="34" y="326"/>
                        </a:lnTo>
                        <a:lnTo>
                          <a:pt x="43" y="338"/>
                        </a:lnTo>
                        <a:lnTo>
                          <a:pt x="50" y="349"/>
                        </a:lnTo>
                        <a:lnTo>
                          <a:pt x="58" y="361"/>
                        </a:lnTo>
                        <a:lnTo>
                          <a:pt x="66" y="373"/>
                        </a:lnTo>
                        <a:lnTo>
                          <a:pt x="78" y="390"/>
                        </a:lnTo>
                        <a:lnTo>
                          <a:pt x="90" y="409"/>
                        </a:lnTo>
                        <a:lnTo>
                          <a:pt x="96" y="418"/>
                        </a:lnTo>
                        <a:lnTo>
                          <a:pt x="100" y="426"/>
                        </a:lnTo>
                        <a:lnTo>
                          <a:pt x="104" y="436"/>
                        </a:lnTo>
                        <a:lnTo>
                          <a:pt x="108" y="446"/>
                        </a:lnTo>
                        <a:lnTo>
                          <a:pt x="111" y="456"/>
                        </a:lnTo>
                        <a:lnTo>
                          <a:pt x="114" y="467"/>
                        </a:lnTo>
                        <a:lnTo>
                          <a:pt x="116" y="482"/>
                        </a:lnTo>
                        <a:lnTo>
                          <a:pt x="120" y="498"/>
                        </a:lnTo>
                        <a:lnTo>
                          <a:pt x="121" y="511"/>
                        </a:lnTo>
                        <a:lnTo>
                          <a:pt x="124" y="527"/>
                        </a:lnTo>
                        <a:lnTo>
                          <a:pt x="126" y="539"/>
                        </a:lnTo>
                        <a:lnTo>
                          <a:pt x="128" y="549"/>
                        </a:lnTo>
                        <a:lnTo>
                          <a:pt x="130" y="559"/>
                        </a:lnTo>
                        <a:lnTo>
                          <a:pt x="132" y="561"/>
                        </a:lnTo>
                        <a:lnTo>
                          <a:pt x="132" y="564"/>
                        </a:lnTo>
                        <a:lnTo>
                          <a:pt x="132" y="565"/>
                        </a:lnTo>
                        <a:lnTo>
                          <a:pt x="133" y="566"/>
                        </a:lnTo>
                        <a:lnTo>
                          <a:pt x="134" y="567"/>
                        </a:lnTo>
                        <a:lnTo>
                          <a:pt x="136" y="569"/>
                        </a:lnTo>
                        <a:lnTo>
                          <a:pt x="138" y="571"/>
                        </a:lnTo>
                        <a:lnTo>
                          <a:pt x="140" y="573"/>
                        </a:lnTo>
                        <a:lnTo>
                          <a:pt x="144" y="576"/>
                        </a:lnTo>
                        <a:lnTo>
                          <a:pt x="148" y="577"/>
                        </a:lnTo>
                        <a:lnTo>
                          <a:pt x="154" y="580"/>
                        </a:lnTo>
                        <a:lnTo>
                          <a:pt x="160" y="582"/>
                        </a:lnTo>
                        <a:lnTo>
                          <a:pt x="166" y="584"/>
                        </a:lnTo>
                        <a:lnTo>
                          <a:pt x="171" y="585"/>
                        </a:lnTo>
                        <a:lnTo>
                          <a:pt x="176" y="586"/>
                        </a:lnTo>
                        <a:lnTo>
                          <a:pt x="183" y="587"/>
                        </a:lnTo>
                        <a:lnTo>
                          <a:pt x="190" y="589"/>
                        </a:lnTo>
                        <a:lnTo>
                          <a:pt x="195" y="589"/>
                        </a:lnTo>
                        <a:lnTo>
                          <a:pt x="202" y="590"/>
                        </a:lnTo>
                        <a:lnTo>
                          <a:pt x="209" y="591"/>
                        </a:lnTo>
                        <a:lnTo>
                          <a:pt x="215" y="592"/>
                        </a:lnTo>
                        <a:lnTo>
                          <a:pt x="221" y="592"/>
                        </a:lnTo>
                        <a:lnTo>
                          <a:pt x="228" y="592"/>
                        </a:lnTo>
                        <a:lnTo>
                          <a:pt x="234" y="593"/>
                        </a:lnTo>
                        <a:lnTo>
                          <a:pt x="240" y="593"/>
                        </a:lnTo>
                        <a:lnTo>
                          <a:pt x="245" y="593"/>
                        </a:lnTo>
                        <a:lnTo>
                          <a:pt x="251" y="593"/>
                        </a:lnTo>
                        <a:lnTo>
                          <a:pt x="259" y="593"/>
                        </a:lnTo>
                        <a:lnTo>
                          <a:pt x="265" y="592"/>
                        </a:lnTo>
                        <a:lnTo>
                          <a:pt x="270" y="592"/>
                        </a:lnTo>
                        <a:lnTo>
                          <a:pt x="277" y="592"/>
                        </a:lnTo>
                        <a:lnTo>
                          <a:pt x="284" y="591"/>
                        </a:lnTo>
                        <a:lnTo>
                          <a:pt x="290" y="590"/>
                        </a:lnTo>
                        <a:lnTo>
                          <a:pt x="297" y="589"/>
                        </a:lnTo>
                        <a:lnTo>
                          <a:pt x="302" y="588"/>
                        </a:lnTo>
                        <a:lnTo>
                          <a:pt x="308" y="587"/>
                        </a:lnTo>
                        <a:lnTo>
                          <a:pt x="314" y="586"/>
                        </a:lnTo>
                        <a:lnTo>
                          <a:pt x="319" y="585"/>
                        </a:lnTo>
                        <a:lnTo>
                          <a:pt x="325" y="584"/>
                        </a:lnTo>
                        <a:lnTo>
                          <a:pt x="330" y="582"/>
                        </a:lnTo>
                        <a:lnTo>
                          <a:pt x="335" y="580"/>
                        </a:lnTo>
                        <a:lnTo>
                          <a:pt x="340" y="578"/>
                        </a:lnTo>
                        <a:lnTo>
                          <a:pt x="345" y="577"/>
                        </a:lnTo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rgbClr val="FFFF00"/>
                      </a:gs>
                    </a:gsLst>
                    <a:path path="rect">
                      <a:fillToRect l="100000" b="100000"/>
                    </a:path>
                  </a:gradFill>
                  <a:ln w="12700" cap="rnd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8" name="Freeform 315"/>
                  <p:cNvSpPr>
                    <a:spLocks/>
                  </p:cNvSpPr>
                  <p:nvPr/>
                </p:nvSpPr>
                <p:spPr bwMode="auto">
                  <a:xfrm>
                    <a:off x="7149" y="856"/>
                    <a:ext cx="163" cy="162"/>
                  </a:xfrm>
                  <a:custGeom>
                    <a:avLst/>
                    <a:gdLst>
                      <a:gd name="T0" fmla="*/ 0 w 84"/>
                      <a:gd name="T1" fmla="*/ 0 h 89"/>
                      <a:gd name="T2" fmla="*/ 312 w 84"/>
                      <a:gd name="T3" fmla="*/ 96 h 89"/>
                      <a:gd name="T4" fmla="*/ 600 w 84"/>
                      <a:gd name="T5" fmla="*/ 211 h 89"/>
                      <a:gd name="T6" fmla="*/ 809 w 84"/>
                      <a:gd name="T7" fmla="*/ 331 h 89"/>
                      <a:gd name="T8" fmla="*/ 949 w 84"/>
                      <a:gd name="T9" fmla="*/ 453 h 89"/>
                      <a:gd name="T10" fmla="*/ 1050 w 84"/>
                      <a:gd name="T11" fmla="*/ 573 h 89"/>
                      <a:gd name="T12" fmla="*/ 1118 w 84"/>
                      <a:gd name="T13" fmla="*/ 683 h 89"/>
                      <a:gd name="T14" fmla="*/ 1174 w 84"/>
                      <a:gd name="T15" fmla="*/ 801 h 89"/>
                      <a:gd name="T16" fmla="*/ 768 w 84"/>
                      <a:gd name="T17" fmla="*/ 965 h 89"/>
                      <a:gd name="T18" fmla="*/ 708 w 84"/>
                      <a:gd name="T19" fmla="*/ 801 h 89"/>
                      <a:gd name="T20" fmla="*/ 652 w 84"/>
                      <a:gd name="T21" fmla="*/ 639 h 89"/>
                      <a:gd name="T22" fmla="*/ 553 w 84"/>
                      <a:gd name="T23" fmla="*/ 457 h 89"/>
                      <a:gd name="T24" fmla="*/ 425 w 84"/>
                      <a:gd name="T25" fmla="*/ 319 h 89"/>
                      <a:gd name="T26" fmla="*/ 256 w 84"/>
                      <a:gd name="T27" fmla="*/ 162 h 89"/>
                      <a:gd name="T28" fmla="*/ 0 w 84"/>
                      <a:gd name="T29" fmla="*/ 0 h 8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84" h="89">
                        <a:moveTo>
                          <a:pt x="0" y="0"/>
                        </a:moveTo>
                        <a:lnTo>
                          <a:pt x="22" y="9"/>
                        </a:lnTo>
                        <a:lnTo>
                          <a:pt x="42" y="19"/>
                        </a:lnTo>
                        <a:lnTo>
                          <a:pt x="57" y="30"/>
                        </a:lnTo>
                        <a:lnTo>
                          <a:pt x="67" y="41"/>
                        </a:lnTo>
                        <a:lnTo>
                          <a:pt x="74" y="52"/>
                        </a:lnTo>
                        <a:lnTo>
                          <a:pt x="79" y="62"/>
                        </a:lnTo>
                        <a:lnTo>
                          <a:pt x="83" y="73"/>
                        </a:lnTo>
                        <a:lnTo>
                          <a:pt x="54" y="88"/>
                        </a:lnTo>
                        <a:lnTo>
                          <a:pt x="50" y="73"/>
                        </a:lnTo>
                        <a:lnTo>
                          <a:pt x="46" y="58"/>
                        </a:lnTo>
                        <a:lnTo>
                          <a:pt x="39" y="42"/>
                        </a:lnTo>
                        <a:lnTo>
                          <a:pt x="30" y="29"/>
                        </a:lnTo>
                        <a:lnTo>
                          <a:pt x="18" y="1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65" name="Text Box 316"/>
            <p:cNvSpPr txBox="1">
              <a:spLocks noChangeArrowheads="1"/>
            </p:cNvSpPr>
            <p:nvPr/>
          </p:nvSpPr>
          <p:spPr bwMode="auto">
            <a:xfrm>
              <a:off x="432" y="2160"/>
              <a:ext cx="5751" cy="544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2070" tIns="46036" rIns="92070" bIns="46036">
              <a:spAutoFit/>
            </a:bodyPr>
            <a:lstStyle>
              <a:lvl1pPr defTabSz="639763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defTabSz="639763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defTabSz="639763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defTabSz="639763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defTabSz="639763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defTabSz="6397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defTabSz="6397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defTabSz="6397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defTabSz="6397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400" b="0" dirty="0">
                  <a:latin typeface="宋体" charset="-122"/>
                  <a:ea typeface="隶书" charset="0"/>
                </a:rPr>
                <a:t> 1   0  1  </a:t>
              </a:r>
              <a:r>
                <a:rPr kumimoji="1" lang="en-US" altLang="zh-CN" sz="2200" b="0" dirty="0">
                  <a:latin typeface="宋体" charset="-122"/>
                  <a:ea typeface="隶书" charset="0"/>
                </a:rPr>
                <a:t> </a:t>
              </a:r>
              <a:r>
                <a:rPr kumimoji="1" lang="en-US" altLang="zh-CN" sz="3400" b="0" dirty="0">
                  <a:latin typeface="宋体" charset="-122"/>
                  <a:ea typeface="隶书" charset="0"/>
                </a:rPr>
                <a:t>0  </a:t>
              </a:r>
              <a:r>
                <a:rPr kumimoji="1" lang="en-US" altLang="zh-CN" sz="1400" b="0" dirty="0">
                  <a:latin typeface="宋体" charset="-122"/>
                  <a:ea typeface="隶书" charset="0"/>
                </a:rPr>
                <a:t> </a:t>
              </a:r>
              <a:r>
                <a:rPr kumimoji="1" lang="en-US" altLang="zh-CN" sz="3400" b="0" dirty="0">
                  <a:latin typeface="宋体" charset="-122"/>
                  <a:ea typeface="隶书" charset="0"/>
                </a:rPr>
                <a:t>0 </a:t>
              </a:r>
              <a:r>
                <a:rPr kumimoji="1" lang="en-US" altLang="zh-CN" sz="2000" b="0" dirty="0">
                  <a:latin typeface="宋体" charset="-122"/>
                  <a:ea typeface="隶书" charset="0"/>
                </a:rPr>
                <a:t> </a:t>
              </a:r>
              <a:r>
                <a:rPr kumimoji="1" lang="en-US" altLang="zh-CN" sz="3400" b="0" dirty="0">
                  <a:latin typeface="宋体" charset="-122"/>
                  <a:ea typeface="隶书" charset="0"/>
                </a:rPr>
                <a:t> 1   0   1</a:t>
              </a:r>
            </a:p>
          </p:txBody>
        </p:sp>
      </p:grpSp>
      <p:sp>
        <p:nvSpPr>
          <p:cNvPr id="320" name="TextBox 319"/>
          <p:cNvSpPr txBox="1"/>
          <p:nvPr/>
        </p:nvSpPr>
        <p:spPr>
          <a:xfrm>
            <a:off x="1253374" y="5781391"/>
            <a:ext cx="1252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00CC"/>
                </a:solidFill>
                <a:latin typeface="+mn-lt"/>
                <a:ea typeface="+mn-ea"/>
              </a:rPr>
              <a:t>位</a:t>
            </a:r>
            <a:r>
              <a:rPr lang="zh-CN" altLang="en-US" sz="2800" dirty="0" smtClean="0">
                <a:solidFill>
                  <a:srgbClr val="0000CC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800" dirty="0" smtClean="0">
                <a:solidFill>
                  <a:srgbClr val="0000CC"/>
                </a:solidFill>
                <a:latin typeface="Gill Sans" charset="0"/>
                <a:ea typeface="Gill Sans" charset="0"/>
                <a:cs typeface="Gill Sans" charset="0"/>
              </a:rPr>
              <a:t>(bit)</a:t>
            </a:r>
            <a:endParaRPr lang="en-US" altLang="zh-CN" sz="2800" dirty="0">
              <a:solidFill>
                <a:srgbClr val="0000CC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4487169" y="5805264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00CC"/>
                </a:solidFill>
                <a:latin typeface="+mn-lt"/>
                <a:ea typeface="+mn-ea"/>
              </a:rPr>
              <a:t>字节</a:t>
            </a:r>
            <a:r>
              <a:rPr lang="zh-CN" altLang="en-US" sz="2800" dirty="0" smtClean="0">
                <a:solidFill>
                  <a:srgbClr val="0000CC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800" dirty="0" smtClean="0">
                <a:solidFill>
                  <a:srgbClr val="0000CC"/>
                </a:solidFill>
                <a:latin typeface="Gill Sans" charset="0"/>
                <a:ea typeface="Gill Sans" charset="0"/>
                <a:cs typeface="Gill Sans" charset="0"/>
              </a:rPr>
              <a:t>(Byte)</a:t>
            </a:r>
            <a:endParaRPr lang="en-US" altLang="zh-CN" sz="2800" dirty="0">
              <a:solidFill>
                <a:srgbClr val="0000CC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323" name="Straight Arrow Connector 322"/>
          <p:cNvCxnSpPr/>
          <p:nvPr/>
        </p:nvCxnSpPr>
        <p:spPr>
          <a:xfrm flipH="1">
            <a:off x="2127380" y="5498290"/>
            <a:ext cx="376998" cy="2822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4" name="Right Brace 323"/>
          <p:cNvSpPr>
            <a:spLocks/>
          </p:cNvSpPr>
          <p:nvPr/>
        </p:nvSpPr>
        <p:spPr bwMode="auto">
          <a:xfrm rot="5400000">
            <a:off x="5041057" y="2623797"/>
            <a:ext cx="366611" cy="5913236"/>
          </a:xfrm>
          <a:prstGeom prst="rightBrace">
            <a:avLst>
              <a:gd name="adj1" fmla="val 74750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139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思考：数值转换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416690"/>
              </p:ext>
            </p:extLst>
          </p:nvPr>
        </p:nvGraphicFramePr>
        <p:xfrm>
          <a:off x="1435100" y="1447800"/>
          <a:ext cx="7499349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783"/>
                <a:gridCol w="2499783"/>
                <a:gridCol w="2499783"/>
              </a:tblGrid>
              <a:tr h="2652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十进制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二进制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十六进制</a:t>
                      </a:r>
                      <a:endParaRPr lang="en-US" sz="2400" dirty="0"/>
                    </a:p>
                  </a:txBody>
                  <a:tcPr/>
                </a:tc>
              </a:tr>
              <a:tr h="2652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00000000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00</a:t>
                      </a:r>
                      <a:endParaRPr lang="en-US" sz="2400" dirty="0"/>
                    </a:p>
                  </a:txBody>
                  <a:tcPr/>
                </a:tc>
              </a:tr>
              <a:tr h="2652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55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  <a:tr h="2652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136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</a:tr>
              <a:tr h="2652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243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</a:tr>
              <a:tr h="265209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s-I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01010010 </a:t>
                      </a:r>
                      <a:endParaRPr lang="is-I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</a:tr>
              <a:tr h="265209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i-FI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10101100 </a:t>
                      </a:r>
                      <a:endParaRPr lang="fi-FI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</a:tr>
              <a:tr h="265209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11100111 </a:t>
                      </a:r>
                      <a:endParaRPr lang="cs-CZ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  <a:tr h="26520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A7</a:t>
                      </a:r>
                      <a:endParaRPr lang="ru-RU" sz="2400" dirty="0" smtClean="0"/>
                    </a:p>
                  </a:txBody>
                  <a:tcPr/>
                </a:tc>
              </a:tr>
              <a:tr h="26520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240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3E</a:t>
                      </a:r>
                      <a:endParaRPr lang="en-US" sz="2400" dirty="0"/>
                    </a:p>
                  </a:txBody>
                  <a:tcPr/>
                </a:tc>
              </a:tr>
              <a:tr h="26520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BC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021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思路：数值转换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十进制 </a:t>
            </a:r>
            <a:r>
              <a:rPr lang="zh-CN" altLang="en-US" dirty="0" smtClean="0">
                <a:sym typeface="Wingdings"/>
              </a:rPr>
              <a:t> 二进制</a:t>
            </a:r>
            <a:endParaRPr lang="en-US" altLang="zh-CN" dirty="0" smtClean="0">
              <a:sym typeface="Wingdings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sym typeface="Wingdings"/>
              </a:rPr>
              <a:t>除</a:t>
            </a:r>
            <a:r>
              <a:rPr lang="en-US" altLang="zh-CN" dirty="0" smtClean="0">
                <a:solidFill>
                  <a:schemeClr val="tx1"/>
                </a:solidFill>
                <a:sym typeface="Wingdings"/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  <a:sym typeface="Wingdings"/>
              </a:rPr>
              <a:t>取余方法</a:t>
            </a:r>
            <a:endParaRPr lang="en-US" altLang="zh-CN" dirty="0" smtClean="0">
              <a:solidFill>
                <a:schemeClr val="tx1"/>
              </a:solidFill>
              <a:sym typeface="Wingdings"/>
            </a:endParaRPr>
          </a:p>
          <a:p>
            <a:r>
              <a:rPr lang="zh-CN" altLang="en-US" dirty="0" smtClean="0">
                <a:sym typeface="Wingdings"/>
              </a:rPr>
              <a:t>二进制  十进制</a:t>
            </a:r>
            <a:endParaRPr lang="en-US" altLang="zh-CN" dirty="0" smtClean="0">
              <a:sym typeface="Wingdings"/>
            </a:endParaRPr>
          </a:p>
          <a:p>
            <a:pPr lvl="1"/>
            <a:r>
              <a:rPr lang="is-IS" dirty="0" smtClean="0">
                <a:solidFill>
                  <a:schemeClr val="dk1"/>
                </a:solidFill>
              </a:rPr>
              <a:t>01010010</a:t>
            </a:r>
            <a:r>
              <a:rPr lang="zh-CN" altLang="en-US" dirty="0" smtClean="0">
                <a:solidFill>
                  <a:schemeClr val="dk1"/>
                </a:solidFill>
              </a:rPr>
              <a:t> </a:t>
            </a:r>
            <a:r>
              <a:rPr lang="en-US" altLang="zh-CN" dirty="0" smtClean="0">
                <a:solidFill>
                  <a:schemeClr val="dk1"/>
                </a:solidFill>
              </a:rPr>
              <a:t>=</a:t>
            </a:r>
            <a:r>
              <a:rPr lang="zh-CN" altLang="en-US" dirty="0" smtClean="0">
                <a:solidFill>
                  <a:schemeClr val="dk1"/>
                </a:solidFill>
              </a:rPr>
              <a:t> </a:t>
            </a:r>
            <a:r>
              <a:rPr lang="en-US" altLang="zh-CN" dirty="0" smtClean="0">
                <a:solidFill>
                  <a:schemeClr val="dk1"/>
                </a:solidFill>
              </a:rPr>
              <a:t>0</a:t>
            </a:r>
            <a:r>
              <a:rPr lang="zh-CN" altLang="en-US" dirty="0" smtClean="0">
                <a:solidFill>
                  <a:schemeClr val="dk1"/>
                </a:solidFill>
              </a:rPr>
              <a:t> * </a:t>
            </a:r>
            <a:r>
              <a:rPr lang="en-US" altLang="zh-CN" dirty="0" smtClean="0">
                <a:solidFill>
                  <a:schemeClr val="dk1"/>
                </a:solidFill>
              </a:rPr>
              <a:t>2^7</a:t>
            </a:r>
            <a:r>
              <a:rPr lang="zh-CN" altLang="en-US" dirty="0" smtClean="0">
                <a:solidFill>
                  <a:schemeClr val="dk1"/>
                </a:solidFill>
              </a:rPr>
              <a:t> </a:t>
            </a:r>
            <a:r>
              <a:rPr lang="en-US" altLang="zh-CN" dirty="0" smtClean="0">
                <a:solidFill>
                  <a:schemeClr val="dk1"/>
                </a:solidFill>
              </a:rPr>
              <a:t>+</a:t>
            </a:r>
            <a:r>
              <a:rPr lang="zh-CN" altLang="en-US" dirty="0" smtClean="0">
                <a:solidFill>
                  <a:schemeClr val="dk1"/>
                </a:solidFill>
              </a:rPr>
              <a:t> </a:t>
            </a:r>
            <a:r>
              <a:rPr lang="en-US" altLang="zh-CN" dirty="0" smtClean="0">
                <a:solidFill>
                  <a:schemeClr val="dk1"/>
                </a:solidFill>
              </a:rPr>
              <a:t>1</a:t>
            </a:r>
            <a:r>
              <a:rPr lang="zh-CN" altLang="en-US" dirty="0" smtClean="0">
                <a:solidFill>
                  <a:schemeClr val="dk1"/>
                </a:solidFill>
              </a:rPr>
              <a:t> * </a:t>
            </a:r>
            <a:r>
              <a:rPr lang="en-US" altLang="zh-CN" dirty="0" smtClean="0">
                <a:solidFill>
                  <a:schemeClr val="dk1"/>
                </a:solidFill>
              </a:rPr>
              <a:t>2^6</a:t>
            </a:r>
            <a:r>
              <a:rPr lang="zh-CN" altLang="en-US" dirty="0" smtClean="0">
                <a:solidFill>
                  <a:schemeClr val="dk1"/>
                </a:solidFill>
              </a:rPr>
              <a:t> </a:t>
            </a:r>
            <a:r>
              <a:rPr lang="en-US" altLang="zh-CN" dirty="0" smtClean="0">
                <a:solidFill>
                  <a:schemeClr val="dk1"/>
                </a:solidFill>
              </a:rPr>
              <a:t>+</a:t>
            </a:r>
            <a:r>
              <a:rPr lang="zh-CN" altLang="en-US" dirty="0" smtClean="0">
                <a:solidFill>
                  <a:schemeClr val="dk1"/>
                </a:solidFill>
              </a:rPr>
              <a:t> </a:t>
            </a:r>
            <a:r>
              <a:rPr lang="en-US" altLang="zh-CN" dirty="0" smtClean="0">
                <a:solidFill>
                  <a:schemeClr val="dk1"/>
                </a:solidFill>
              </a:rPr>
              <a:t>0</a:t>
            </a:r>
            <a:r>
              <a:rPr lang="zh-CN" altLang="en-US" dirty="0" smtClean="0">
                <a:solidFill>
                  <a:schemeClr val="dk1"/>
                </a:solidFill>
              </a:rPr>
              <a:t> * </a:t>
            </a:r>
            <a:r>
              <a:rPr lang="en-US" altLang="zh-CN" dirty="0" smtClean="0">
                <a:solidFill>
                  <a:schemeClr val="dk1"/>
                </a:solidFill>
              </a:rPr>
              <a:t>2^5</a:t>
            </a:r>
            <a:r>
              <a:rPr lang="zh-CN" altLang="en-US" dirty="0" smtClean="0">
                <a:solidFill>
                  <a:schemeClr val="dk1"/>
                </a:solidFill>
              </a:rPr>
              <a:t> </a:t>
            </a:r>
            <a:r>
              <a:rPr lang="en-US" altLang="zh-CN" dirty="0" smtClean="0">
                <a:solidFill>
                  <a:schemeClr val="dk1"/>
                </a:solidFill>
              </a:rPr>
              <a:t>+</a:t>
            </a:r>
            <a:r>
              <a:rPr lang="zh-CN" altLang="en-US" dirty="0" smtClean="0">
                <a:solidFill>
                  <a:schemeClr val="dk1"/>
                </a:solidFill>
              </a:rPr>
              <a:t> </a:t>
            </a:r>
            <a:r>
              <a:rPr lang="is-IS" altLang="zh-CN" dirty="0" smtClean="0">
                <a:solidFill>
                  <a:schemeClr val="dk1"/>
                </a:solidFill>
              </a:rPr>
              <a:t>…</a:t>
            </a:r>
            <a:endParaRPr lang="en-US" altLang="zh-CN" dirty="0" smtClean="0">
              <a:sym typeface="Wingdings"/>
            </a:endParaRPr>
          </a:p>
          <a:p>
            <a:r>
              <a:rPr lang="zh-CN" altLang="en-US" dirty="0" smtClean="0"/>
              <a:t>十六进制 </a:t>
            </a:r>
            <a:r>
              <a:rPr lang="zh-CN" altLang="en-US" dirty="0" smtClean="0">
                <a:sym typeface="Wingdings"/>
              </a:rPr>
              <a:t> 二进制</a:t>
            </a:r>
            <a:endParaRPr lang="en-US" altLang="zh-CN" dirty="0" smtClean="0">
              <a:sym typeface="Wingdings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sym typeface="Wingdings"/>
              </a:rPr>
              <a:t>十六进制的</a:t>
            </a:r>
            <a:r>
              <a:rPr lang="en-US" altLang="zh-CN" dirty="0" smtClean="0">
                <a:solidFill>
                  <a:schemeClr val="tx1"/>
                </a:solidFill>
                <a:sym typeface="Wingdings"/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  <a:sym typeface="Wingdings"/>
              </a:rPr>
              <a:t>位可以用二进制的几位表示？</a:t>
            </a:r>
            <a:endParaRPr lang="en-US" altLang="zh-CN" dirty="0" smtClean="0">
              <a:solidFill>
                <a:schemeClr val="tx1"/>
              </a:solidFill>
              <a:sym typeface="Wingdings"/>
            </a:endParaRPr>
          </a:p>
          <a:p>
            <a:r>
              <a:rPr lang="zh-CN" altLang="en-US" dirty="0" smtClean="0">
                <a:sym typeface="Wingdings"/>
              </a:rPr>
              <a:t>二进制  十六进制</a:t>
            </a:r>
            <a:endParaRPr lang="en-US" altLang="zh-CN" dirty="0" smtClean="0">
              <a:sym typeface="Wingdings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sym typeface="Wingdings"/>
              </a:rPr>
              <a:t>二进制的几位对应着十六进制的</a:t>
            </a:r>
            <a:r>
              <a:rPr lang="en-US" altLang="zh-CN" dirty="0" smtClean="0">
                <a:solidFill>
                  <a:schemeClr val="tx1"/>
                </a:solidFill>
                <a:sym typeface="Wingdings"/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  <a:sym typeface="Wingdings"/>
              </a:rPr>
              <a:t>位？</a:t>
            </a:r>
            <a:endParaRPr lang="en-US" altLang="zh-CN" dirty="0" smtClean="0">
              <a:solidFill>
                <a:schemeClr val="tx1"/>
              </a:solidFill>
              <a:sym typeface="Wingdings"/>
            </a:endParaRPr>
          </a:p>
          <a:p>
            <a:r>
              <a:rPr lang="zh-CN" altLang="en-US" dirty="0" smtClean="0">
                <a:sym typeface="Wingdings"/>
              </a:rPr>
              <a:t>问题：小数怎么转换？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706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27313" y="3068638"/>
            <a:ext cx="6400800" cy="99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spcAft>
                <a:spcPts val="2400"/>
              </a:spcAft>
              <a:defRPr/>
            </a:pPr>
            <a:r>
              <a:rPr lang="zh-CN" altLang="en-US" sz="5200" cap="none" dirty="0" smtClean="0"/>
              <a:t>计算机硬件体系结构</a:t>
            </a:r>
            <a:endParaRPr lang="zh-CN" altLang="en-US" sz="5200" cap="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578100" y="1066800"/>
            <a:ext cx="6400800" cy="1509713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Wingdings 2" pitchFamily="18" charset="2"/>
              <a:buNone/>
              <a:defRPr/>
            </a:pPr>
            <a:r>
              <a:rPr lang="zh-CN" altLang="en-US" sz="3200" dirty="0" smtClean="0"/>
              <a:t>第</a:t>
            </a:r>
            <a:r>
              <a:rPr lang="en-US" altLang="zh-CN" sz="3200" dirty="0" smtClean="0"/>
              <a:t>1.2</a:t>
            </a:r>
            <a:r>
              <a:rPr lang="zh-CN" altLang="en-US" sz="3200" dirty="0" smtClean="0"/>
              <a:t>节</a:t>
            </a:r>
            <a:endParaRPr lang="zh-CN" alt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2150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sz="32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charset="0"/>
              <a:buChar char="◦"/>
              <a:defRPr sz="2800">
                <a:solidFill>
                  <a:srgbClr val="0000CC"/>
                </a:solidFill>
                <a:latin typeface="Gill Sans MT" charset="0"/>
                <a:ea typeface="华文中宋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charset="2"/>
              <a:buChar char=""/>
              <a:defRPr sz="24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3pPr>
            <a:lvl4pPr marL="1600200" indent="-228600">
              <a:spcBef>
                <a:spcPct val="20000"/>
              </a:spcBef>
              <a:buClr>
                <a:srgbClr val="9BBB59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4pPr>
            <a:lvl5pPr marL="2057400" indent="-228600">
              <a:spcBef>
                <a:spcPct val="20000"/>
              </a:spcBef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173F429-0F66-4542-A9D9-83ADC186A182}" type="slidenum">
              <a:rPr lang="zh-CN" altLang="en-US" sz="1200">
                <a:solidFill>
                  <a:srgbClr val="B4B1A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zh-CN" sz="1200">
              <a:solidFill>
                <a:srgbClr val="B4B1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回顾：</a:t>
            </a:r>
            <a:r>
              <a:rPr lang="en-US" altLang="zh-CN" dirty="0" smtClean="0"/>
              <a:t>RAM</a:t>
            </a:r>
            <a:r>
              <a:rPr lang="zh-CN" altLang="en-US" dirty="0" smtClean="0"/>
              <a:t>计算模型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1DE73-EAD9-EA4D-BF8A-0263A3D11727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8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11" y="1628800"/>
            <a:ext cx="7424928" cy="4041648"/>
          </a:xfrm>
        </p:spPr>
      </p:pic>
      <p:sp>
        <p:nvSpPr>
          <p:cNvPr id="9" name="TextBox 8"/>
          <p:cNvSpPr txBox="1"/>
          <p:nvPr/>
        </p:nvSpPr>
        <p:spPr>
          <a:xfrm>
            <a:off x="1383691" y="5661248"/>
            <a:ext cx="754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计算模型只是一种高度抽象，实际的计算机长什么样？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168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冯诺依曼体系结构 </a:t>
            </a:r>
            <a:r>
              <a:rPr lang="en-US" altLang="zh-CN" dirty="0" smtClean="0"/>
              <a:t>(1)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4717504"/>
          </a:xfrm>
        </p:spPr>
        <p:txBody>
          <a:bodyPr/>
          <a:lstStyle/>
          <a:p>
            <a:r>
              <a:rPr lang="zh-CN" altLang="en-US" dirty="0" smtClean="0"/>
              <a:t>计算机复杂功能最终要依赖硬件实现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硬件实现手段日新月异</a:t>
            </a:r>
            <a:r>
              <a:rPr lang="en-US" altLang="zh-CN" dirty="0" smtClean="0"/>
              <a:t>……</a:t>
            </a:r>
          </a:p>
          <a:p>
            <a:r>
              <a:rPr lang="zh-CN" altLang="en-US" dirty="0" smtClean="0"/>
              <a:t>然而，计算机基本组成原理不变！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3" r="8163"/>
          <a:stretch/>
        </p:blipFill>
        <p:spPr bwMode="auto">
          <a:xfrm>
            <a:off x="1945993" y="2493938"/>
            <a:ext cx="1457814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253" y="2492896"/>
            <a:ext cx="1315787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504475"/>
            <a:ext cx="1191708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97846" y="394681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电子管</a:t>
            </a:r>
            <a:endParaRPr lang="en-US" altLang="zh-CN" sz="2000" dirty="0">
              <a:solidFill>
                <a:schemeClr val="dk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97092" y="394681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晶体管</a:t>
            </a:r>
            <a:endParaRPr lang="en-US" altLang="zh-CN" sz="2000" dirty="0">
              <a:solidFill>
                <a:schemeClr val="dk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37224" y="379292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中小规模</a:t>
            </a:r>
            <a:endParaRPr lang="en-US" altLang="zh-CN" sz="2000" dirty="0" smtClean="0">
              <a:solidFill>
                <a:schemeClr val="dk1"/>
              </a:solidFill>
              <a:latin typeface="+mn-lt"/>
              <a:ea typeface="+mn-ea"/>
            </a:endParaRPr>
          </a:p>
          <a:p>
            <a:pPr algn="ctr"/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集成电路</a:t>
            </a:r>
            <a:endParaRPr lang="en-US" altLang="zh-CN" sz="2000" dirty="0">
              <a:solidFill>
                <a:schemeClr val="dk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61"/>
          <a:stretch/>
        </p:blipFill>
        <p:spPr>
          <a:xfrm>
            <a:off x="6660233" y="2518702"/>
            <a:ext cx="1296144" cy="126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58200" y="3812814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超大规模</a:t>
            </a:r>
            <a:endParaRPr lang="en-US" altLang="zh-CN" sz="2000" dirty="0" smtClean="0">
              <a:solidFill>
                <a:schemeClr val="dk1"/>
              </a:solidFill>
              <a:latin typeface="+mn-lt"/>
              <a:ea typeface="+mn-ea"/>
            </a:endParaRPr>
          </a:p>
          <a:p>
            <a:pPr algn="ctr"/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集成电路</a:t>
            </a:r>
            <a:endParaRPr lang="en-US" altLang="zh-CN" sz="2000" dirty="0">
              <a:solidFill>
                <a:schemeClr val="dk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72400" y="2720500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dk1"/>
                </a:solidFill>
                <a:latin typeface="+mn-lt"/>
                <a:ea typeface="+mn-ea"/>
              </a:rPr>
              <a:t>…</a:t>
            </a:r>
          </a:p>
          <a:p>
            <a:pPr algn="ctr"/>
            <a:r>
              <a:rPr lang="en-US" altLang="zh-CN" sz="2000" dirty="0" smtClean="0">
                <a:solidFill>
                  <a:schemeClr val="dk1"/>
                </a:solidFill>
                <a:latin typeface="+mn-lt"/>
                <a:ea typeface="+mn-ea"/>
                <a:cs typeface="Gill Sans" charset="0"/>
              </a:rPr>
              <a:t>…</a:t>
            </a:r>
            <a:endParaRPr lang="en-US" altLang="zh-CN" sz="2000" dirty="0">
              <a:solidFill>
                <a:schemeClr val="dk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12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教学小组</a:t>
            </a:r>
            <a:endParaRPr lang="en-US" dirty="0"/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任课教师：</a:t>
            </a:r>
            <a:r>
              <a:rPr lang="zh-CN" altLang="en-US" dirty="0">
                <a:solidFill>
                  <a:srgbClr val="0000CC"/>
                </a:solidFill>
              </a:rPr>
              <a:t>范举</a:t>
            </a:r>
            <a:endParaRPr lang="en-US" altLang="zh-CN" dirty="0">
              <a:solidFill>
                <a:srgbClr val="0000CC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信息学院副</a:t>
            </a:r>
            <a:r>
              <a:rPr lang="zh-CN" altLang="en-US" dirty="0" smtClean="0">
                <a:solidFill>
                  <a:schemeClr val="tx1"/>
                </a:solidFill>
              </a:rPr>
              <a:t>教授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办公室：信息楼</a:t>
            </a:r>
            <a:r>
              <a:rPr lang="en-US" altLang="zh-CN" dirty="0">
                <a:solidFill>
                  <a:schemeClr val="tx1"/>
                </a:solidFill>
              </a:rPr>
              <a:t>443,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62514562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电子邮件：</a:t>
            </a:r>
            <a:r>
              <a:rPr lang="en-US" altLang="zh-CN" dirty="0">
                <a:solidFill>
                  <a:schemeClr val="tx1"/>
                </a:solidFill>
                <a:hlinkClick r:id="rId2"/>
              </a:rPr>
              <a:t>fanj@ruc.edu.cn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微信：</a:t>
            </a:r>
            <a:r>
              <a:rPr lang="en-US" altLang="zh-CN" dirty="0">
                <a:solidFill>
                  <a:schemeClr val="tx1"/>
                </a:solidFill>
              </a:rPr>
              <a:t>fanju1984</a:t>
            </a:r>
          </a:p>
          <a:p>
            <a:r>
              <a:rPr lang="zh-CN" altLang="en-US" dirty="0"/>
              <a:t>助教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0000CC"/>
                </a:solidFill>
              </a:rPr>
              <a:t>王艺璇</a:t>
            </a:r>
            <a:endParaRPr lang="en-US" altLang="zh-CN" dirty="0">
              <a:solidFill>
                <a:srgbClr val="0000CC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信息学院研究生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信息楼</a:t>
            </a:r>
            <a:r>
              <a:rPr lang="en-US" altLang="zh-CN" dirty="0" smtClean="0">
                <a:solidFill>
                  <a:schemeClr val="tx1"/>
                </a:solidFill>
              </a:rPr>
              <a:t>5</a:t>
            </a:r>
            <a:r>
              <a:rPr lang="zh-CN" altLang="en-US" dirty="0" smtClean="0">
                <a:solidFill>
                  <a:schemeClr val="tx1"/>
                </a:solidFill>
              </a:rPr>
              <a:t>层</a:t>
            </a:r>
            <a:r>
              <a:rPr lang="en-US" altLang="zh-CN" dirty="0" smtClean="0">
                <a:solidFill>
                  <a:schemeClr val="tx1"/>
                </a:solidFill>
              </a:rPr>
              <a:t>DEKE</a:t>
            </a:r>
            <a:r>
              <a:rPr lang="zh-CN" altLang="en-US" dirty="0" smtClean="0">
                <a:solidFill>
                  <a:schemeClr val="tx1"/>
                </a:solidFill>
              </a:rPr>
              <a:t>实验室</a:t>
            </a:r>
            <a:r>
              <a:rPr lang="en-US" altLang="zh-CN" dirty="0" smtClean="0">
                <a:solidFill>
                  <a:schemeClr val="tx1"/>
                </a:solidFill>
              </a:rPr>
              <a:t>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18101205612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ea typeface="华文中宋" charset="-122"/>
              </a:rPr>
              <a:t>电子邮件：</a:t>
            </a:r>
            <a:r>
              <a:rPr lang="en-US" altLang="zh-CN" dirty="0" smtClean="0">
                <a:solidFill>
                  <a:schemeClr val="tx1"/>
                </a:solidFill>
                <a:hlinkClick r:id="rId3"/>
              </a:rPr>
              <a:t>yxwang_dlmu@163.com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endParaRPr lang="en-US" altLang="en-US" dirty="0">
              <a:solidFill>
                <a:schemeClr val="tx1"/>
              </a:solidFill>
              <a:ea typeface="华文中宋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1843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C721C213-89F5-5F48-BAF4-5A86D84F3A38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2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" t="3223" r="4764" b="12958"/>
          <a:stretch>
            <a:fillRect/>
          </a:stretch>
        </p:blipFill>
        <p:spPr bwMode="auto">
          <a:xfrm>
            <a:off x="6948488" y="1557338"/>
            <a:ext cx="2016125" cy="2614612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冯诺依曼体系结构 </a:t>
            </a:r>
            <a:r>
              <a:rPr lang="en-US" altLang="zh-CN" dirty="0" smtClean="0"/>
              <a:t>(2)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6" name="图片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" t="2428" r="7762" b="7452"/>
          <a:stretch>
            <a:fillRect/>
          </a:stretch>
        </p:blipFill>
        <p:spPr bwMode="auto">
          <a:xfrm>
            <a:off x="1573913" y="2384060"/>
            <a:ext cx="7221723" cy="32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79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冯诺依曼体系结构 </a:t>
            </a:r>
            <a:r>
              <a:rPr lang="en-US" altLang="zh-CN" dirty="0" smtClean="0"/>
              <a:t>(3)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冯诺依曼体系结构的特点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计算机硬件由</a:t>
            </a:r>
            <a:r>
              <a:rPr lang="zh-CN" altLang="en-US" dirty="0" smtClean="0"/>
              <a:t>运算器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zh-CN" altLang="en-US" dirty="0" smtClean="0"/>
              <a:t>控制器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zh-CN" altLang="en-US" dirty="0" smtClean="0"/>
              <a:t>存储器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zh-CN" altLang="en-US" dirty="0" smtClean="0"/>
              <a:t>输入设备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zh-CN" altLang="en-US" dirty="0" smtClean="0"/>
              <a:t>输出设备</a:t>
            </a:r>
            <a:r>
              <a:rPr lang="zh-CN" altLang="en-US" dirty="0" smtClean="0">
                <a:solidFill>
                  <a:schemeClr val="tx1"/>
                </a:solidFill>
              </a:rPr>
              <a:t>五大部分组成； 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数据和程序以</a:t>
            </a:r>
            <a:r>
              <a:rPr lang="zh-CN" altLang="en-US" dirty="0" smtClean="0"/>
              <a:t>二进制</a:t>
            </a:r>
            <a:r>
              <a:rPr lang="zh-CN" altLang="en-US" dirty="0" smtClean="0">
                <a:solidFill>
                  <a:schemeClr val="tx1"/>
                </a:solidFill>
              </a:rPr>
              <a:t>代码形式存放；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控制器根据存放在存储器中的</a:t>
            </a:r>
            <a:r>
              <a:rPr lang="zh-CN" altLang="en-US" sz="3600" dirty="0" smtClean="0"/>
              <a:t>程序</a:t>
            </a:r>
            <a:r>
              <a:rPr lang="zh-CN" altLang="en-US" dirty="0" smtClean="0">
                <a:solidFill>
                  <a:schemeClr val="tx1"/>
                </a:solidFill>
              </a:rPr>
              <a:t>来工作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因此计算机是一种通用的设计，只需要修改存储器中的指令序列，就能控制计算机做不同的事情。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474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冯诺依曼体系结构 </a:t>
            </a:r>
            <a:r>
              <a:rPr lang="en-US" altLang="zh-CN" dirty="0" smtClean="0"/>
              <a:t>(4)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控制器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负责从存储器中读取计算机指令，然后解析指令，并按照指令的要求，指挥计算机的其他部件协调工作。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/>
              <a:t>运算器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负责执行计算机中的各种运算，从最基本的逻辑运算（与、或、非等），到各种算术运算（加、减、乘、除等）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87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冯诺依曼体系结构 </a:t>
            </a:r>
            <a:r>
              <a:rPr lang="en-US" altLang="zh-CN" dirty="0" smtClean="0"/>
              <a:t>(5)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存储器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以</a:t>
            </a:r>
            <a:r>
              <a:rPr lang="zh-CN" altLang="en-US" dirty="0" smtClean="0"/>
              <a:t>二进制</a:t>
            </a:r>
            <a:r>
              <a:rPr lang="zh-CN" altLang="en-US" dirty="0" smtClean="0">
                <a:solidFill>
                  <a:schemeClr val="tx1"/>
                </a:solidFill>
              </a:rPr>
              <a:t>形式存储</a:t>
            </a:r>
            <a:r>
              <a:rPr lang="zh-CN" altLang="en-US" dirty="0" smtClean="0"/>
              <a:t>程序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zh-CN" altLang="en-US" dirty="0" smtClean="0"/>
              <a:t>数据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思考：二进制如何表示整数、小数、字符串、图片、视频等丰富的信息？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/>
              <a:t>输入设备和输出设备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输入设备负责将信息</a:t>
            </a:r>
            <a:r>
              <a:rPr lang="zh-CN" altLang="en-US" dirty="0" smtClean="0"/>
              <a:t>输入计算机</a:t>
            </a:r>
            <a:r>
              <a:rPr lang="zh-CN" altLang="en-US" dirty="0" smtClean="0">
                <a:solidFill>
                  <a:schemeClr val="tx1"/>
                </a:solidFill>
              </a:rPr>
              <a:t>，例如键盘、鼠标、扫描仪等；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输出设备负责将计算结果或存储器中的内容</a:t>
            </a:r>
            <a:r>
              <a:rPr lang="zh-CN" altLang="en-US" dirty="0" smtClean="0"/>
              <a:t>从计算机输出</a:t>
            </a:r>
            <a:r>
              <a:rPr lang="zh-CN" altLang="en-US" dirty="0" smtClean="0">
                <a:solidFill>
                  <a:schemeClr val="tx1"/>
                </a:solidFill>
              </a:rPr>
              <a:t>，如显示器、打印机等。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16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计算机主要硬件结构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6" name="图片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278" y="1447800"/>
            <a:ext cx="5158994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29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27313" y="3068638"/>
            <a:ext cx="6400800" cy="99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spcAft>
                <a:spcPts val="2400"/>
              </a:spcAft>
              <a:defRPr/>
            </a:pPr>
            <a:r>
              <a:rPr lang="zh-CN" altLang="en-US" sz="4800" dirty="0" smtClean="0"/>
              <a:t>从</a:t>
            </a:r>
            <a:r>
              <a:rPr lang="zh-CN" altLang="en-US" sz="4800" dirty="0"/>
              <a:t>程序设计到硬件</a:t>
            </a:r>
            <a:r>
              <a:rPr lang="zh-CN" altLang="en-US" sz="4800" dirty="0" smtClean="0"/>
              <a:t>执行</a:t>
            </a:r>
            <a:endParaRPr lang="zh-CN" altLang="en-US" sz="4800" cap="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578100" y="1066800"/>
            <a:ext cx="6400800" cy="1509713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Wingdings 2" pitchFamily="18" charset="2"/>
              <a:buNone/>
              <a:defRPr/>
            </a:pPr>
            <a:r>
              <a:rPr lang="zh-CN" altLang="en-US" sz="3200" dirty="0" smtClean="0"/>
              <a:t>第</a:t>
            </a:r>
            <a:r>
              <a:rPr lang="en-US" altLang="zh-CN" sz="3200" dirty="0" smtClean="0"/>
              <a:t>1.3</a:t>
            </a:r>
            <a:r>
              <a:rPr lang="zh-CN" altLang="en-US" sz="3200" dirty="0" smtClean="0"/>
              <a:t>节</a:t>
            </a:r>
            <a:endParaRPr lang="zh-CN" alt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2150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sz="32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charset="0"/>
              <a:buChar char="◦"/>
              <a:defRPr sz="2800">
                <a:solidFill>
                  <a:srgbClr val="0000CC"/>
                </a:solidFill>
                <a:latin typeface="Gill Sans MT" charset="0"/>
                <a:ea typeface="华文中宋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charset="2"/>
              <a:buChar char=""/>
              <a:defRPr sz="24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3pPr>
            <a:lvl4pPr marL="1600200" indent="-228600">
              <a:spcBef>
                <a:spcPct val="20000"/>
              </a:spcBef>
              <a:buClr>
                <a:srgbClr val="9BBB59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4pPr>
            <a:lvl5pPr marL="2057400" indent="-228600">
              <a:spcBef>
                <a:spcPct val="20000"/>
              </a:spcBef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173F429-0F66-4542-A9D9-83ADC186A182}" type="slidenum">
              <a:rPr lang="zh-CN" altLang="en-US" sz="1200">
                <a:solidFill>
                  <a:srgbClr val="B4B1A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zh-CN" sz="1200">
              <a:solidFill>
                <a:srgbClr val="B4B1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76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程序是什么？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72" y="1447800"/>
            <a:ext cx="6450806" cy="48006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777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程序是什么？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回顾冯诺依曼体系结构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1DE73-EAD9-EA4D-BF8A-0263A3D11727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8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" t="2428" r="7762" b="7452"/>
          <a:stretch>
            <a:fillRect/>
          </a:stretch>
        </p:blipFill>
        <p:spPr bwMode="auto">
          <a:xfrm>
            <a:off x="1573913" y="2449756"/>
            <a:ext cx="7221723" cy="32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9" name="Line Callout 2 8"/>
          <p:cNvSpPr/>
          <p:nvPr/>
        </p:nvSpPr>
        <p:spPr>
          <a:xfrm>
            <a:off x="6489754" y="2204864"/>
            <a:ext cx="2330718" cy="1156748"/>
          </a:xfrm>
          <a:prstGeom prst="borderCallout2">
            <a:avLst>
              <a:gd name="adj1" fmla="val 20025"/>
              <a:gd name="adj2" fmla="val -7067"/>
              <a:gd name="adj3" fmla="val 20026"/>
              <a:gd name="adj4" fmla="val -37298"/>
              <a:gd name="adj5" fmla="val 110913"/>
              <a:gd name="adj6" fmla="val -487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92681" y="2269321"/>
            <a:ext cx="23277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一组指令的集合</a:t>
            </a:r>
            <a:endParaRPr lang="en-US" altLang="zh-CN" sz="2000" dirty="0">
              <a:solidFill>
                <a:schemeClr val="dk1"/>
              </a:solidFill>
              <a:latin typeface="+mn-lt"/>
              <a:ea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指挥计算机解决不同的问题</a:t>
            </a:r>
            <a:endParaRPr lang="en-US" altLang="zh-CN" sz="2000" dirty="0" smtClean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01991" y="5877272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编程：将人的</a:t>
            </a:r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+mn-ea"/>
              </a:rPr>
              <a:t>解题步骤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变成一组</a:t>
            </a:r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+mn-ea"/>
              </a:rPr>
              <a:t>指令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487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语言是什么？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618" y="1447800"/>
            <a:ext cx="5866313" cy="48006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912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程序设计语言的发展</a:t>
            </a:r>
            <a:r>
              <a:rPr lang="zh-CN" altLang="en-US" dirty="0"/>
              <a:t> </a:t>
            </a:r>
            <a:r>
              <a:rPr lang="en-US" altLang="zh-CN" dirty="0" smtClean="0"/>
              <a:t>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机器语言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也称处理器的</a:t>
            </a:r>
            <a:r>
              <a:rPr lang="zh-CN" altLang="en-US" dirty="0" smtClean="0"/>
              <a:t>指令系统</a:t>
            </a:r>
            <a:r>
              <a:rPr lang="zh-CN" altLang="en-US" dirty="0" smtClean="0">
                <a:solidFill>
                  <a:schemeClr val="tx1"/>
                </a:solidFill>
              </a:rPr>
              <a:t>，是该处理器可以识别的一组</a:t>
            </a:r>
            <a:r>
              <a:rPr lang="zh-CN" altLang="en-US" dirty="0" smtClean="0"/>
              <a:t>由</a:t>
            </a:r>
            <a:r>
              <a:rPr lang="en-US" altLang="zh-CN" dirty="0" smtClean="0"/>
              <a:t>0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</a:t>
            </a:r>
            <a:r>
              <a:rPr lang="zh-CN" altLang="en-US" dirty="0" smtClean="0"/>
              <a:t>序列构成的指令码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指令的格式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指令系统是计算机软件和硬件的界面。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下面是某处理器指令系统中的两条指令：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2"/>
            <a:r>
              <a:rPr lang="en-US" altLang="zh-CN" dirty="0" smtClean="0">
                <a:solidFill>
                  <a:schemeClr val="tx1"/>
                </a:solidFill>
              </a:rPr>
              <a:t>10000000    </a:t>
            </a:r>
            <a:r>
              <a:rPr lang="zh-CN" altLang="en-US" dirty="0" smtClean="0">
                <a:solidFill>
                  <a:schemeClr val="tx1"/>
                </a:solidFill>
              </a:rPr>
              <a:t>加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2"/>
            <a:r>
              <a:rPr lang="en-US" altLang="zh-CN" dirty="0" smtClean="0">
                <a:solidFill>
                  <a:schemeClr val="tx1"/>
                </a:solidFill>
              </a:rPr>
              <a:t>10010000    </a:t>
            </a:r>
            <a:r>
              <a:rPr lang="zh-CN" altLang="en-US" dirty="0" smtClean="0">
                <a:solidFill>
                  <a:schemeClr val="tx1"/>
                </a:solidFill>
              </a:rPr>
              <a:t>减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3275856" y="3645019"/>
            <a:ext cx="3521076" cy="520700"/>
            <a:chOff x="1227" y="3358"/>
            <a:chExt cx="2218" cy="328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1227" y="3358"/>
              <a:ext cx="2218" cy="328"/>
            </a:xfrm>
            <a:prstGeom prst="rect">
              <a:avLst/>
            </a:prstGeom>
            <a:noFill/>
            <a:ln w="25399">
              <a:solidFill>
                <a:srgbClr val="0000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0000CC"/>
                  </a:solidFill>
                  <a:latin typeface="+mn-lt"/>
                  <a:ea typeface="+mn-ea"/>
                </a:rPr>
                <a:t>操作码</a:t>
              </a:r>
              <a:r>
                <a:rPr lang="en-US" altLang="zh-CN" sz="2800" dirty="0">
                  <a:solidFill>
                    <a:srgbClr val="0000CC"/>
                  </a:solidFill>
                  <a:latin typeface="+mn-lt"/>
                  <a:ea typeface="+mn-ea"/>
                </a:rPr>
                <a:t>OP  </a:t>
              </a:r>
              <a:r>
                <a:rPr lang="zh-CN" altLang="en-US" sz="2800" dirty="0">
                  <a:solidFill>
                    <a:srgbClr val="0000CC"/>
                  </a:solidFill>
                  <a:latin typeface="+mn-lt"/>
                  <a:ea typeface="+mn-ea"/>
                </a:rPr>
                <a:t>地址码</a:t>
              </a:r>
              <a:r>
                <a:rPr lang="en-US" altLang="zh-CN" sz="2800" dirty="0">
                  <a:solidFill>
                    <a:srgbClr val="0000CC"/>
                  </a:solidFill>
                  <a:latin typeface="+mn-lt"/>
                  <a:ea typeface="+mn-ea"/>
                </a:rPr>
                <a:t>AD</a:t>
              </a: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2316" y="3359"/>
              <a:ext cx="0" cy="327"/>
            </a:xfrm>
            <a:prstGeom prst="line">
              <a:avLst/>
            </a:prstGeom>
            <a:noFill/>
            <a:ln w="12699">
              <a:solidFill>
                <a:srgbClr val="00009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589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926D823A-6539-A94E-BD78-2F961801A28A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3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2988" y="2267287"/>
            <a:ext cx="8101012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spcAft>
                <a:spcPts val="1800"/>
              </a:spcAft>
              <a:buFont typeface="Wingdings 2" charset="2"/>
              <a:buNone/>
              <a:defRPr/>
            </a:pPr>
            <a:r>
              <a:rPr lang="zh-CN" altLang="en-US" sz="6000" dirty="0" smtClean="0">
                <a:solidFill>
                  <a:srgbClr val="0000CC"/>
                </a:solidFill>
                <a:latin typeface="+mn-lt"/>
                <a:ea typeface="+mn-ea"/>
              </a:rPr>
              <a:t>计算机</a:t>
            </a:r>
            <a:r>
              <a:rPr lang="zh-CN" altLang="en-US" sz="6000" dirty="0">
                <a:solidFill>
                  <a:srgbClr val="0000CC"/>
                </a:solidFill>
                <a:latin typeface="+mn-lt"/>
                <a:ea typeface="+mn-ea"/>
              </a:rPr>
              <a:t>科学（</a:t>
            </a:r>
            <a:r>
              <a:rPr lang="en-US" altLang="zh-CN" sz="60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CS</a:t>
            </a:r>
            <a:r>
              <a:rPr lang="zh-CN" altLang="en-US" sz="6000" dirty="0">
                <a:solidFill>
                  <a:srgbClr val="0000CC"/>
                </a:solidFill>
                <a:latin typeface="+mn-lt"/>
                <a:ea typeface="+mn-ea"/>
              </a:rPr>
              <a:t>）</a:t>
            </a:r>
            <a:endParaRPr lang="en-US" altLang="zh-CN" sz="6000" dirty="0">
              <a:solidFill>
                <a:srgbClr val="0000CC"/>
              </a:solidFill>
              <a:latin typeface="+mn-lt"/>
              <a:ea typeface="+mn-ea"/>
            </a:endParaRPr>
          </a:p>
          <a:p>
            <a:pPr algn="ctr" eaLnBrk="1" hangingPunct="1">
              <a:spcAft>
                <a:spcPts val="1800"/>
              </a:spcAft>
              <a:buFont typeface="Wingdings 2" charset="2"/>
              <a:buNone/>
              <a:defRPr/>
            </a:pPr>
            <a:r>
              <a:rPr lang="zh-CN" altLang="en-US" sz="6000" dirty="0" smtClean="0">
                <a:latin typeface="+mn-lt"/>
                <a:ea typeface="+mn-ea"/>
              </a:rPr>
              <a:t>是怎样的一门学科？</a:t>
            </a:r>
            <a:endParaRPr lang="en-US" altLang="zh-CN" sz="6000" dirty="0">
              <a:latin typeface="+mn-lt"/>
              <a:ea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程序设计语言的发展 </a:t>
            </a:r>
            <a:r>
              <a:rPr lang="en-US" altLang="zh-CN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汇编语言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1"/>
                </a:solidFill>
              </a:rPr>
              <a:t>50</a:t>
            </a:r>
            <a:r>
              <a:rPr lang="zh-CN" altLang="en-US" dirty="0" smtClean="0">
                <a:solidFill>
                  <a:schemeClr val="tx1"/>
                </a:solidFill>
              </a:rPr>
              <a:t>年代中期，人们开始用一些</a:t>
            </a:r>
            <a:r>
              <a:rPr lang="zh-CN" altLang="en-US" dirty="0" smtClean="0"/>
              <a:t>助记符号</a:t>
            </a:r>
            <a:r>
              <a:rPr lang="zh-CN" altLang="en-US" dirty="0" smtClean="0">
                <a:solidFill>
                  <a:schemeClr val="tx1"/>
                </a:solidFill>
              </a:rPr>
              <a:t>来代替</a:t>
            </a:r>
            <a:r>
              <a:rPr lang="en-US" altLang="zh-CN" dirty="0" smtClean="0">
                <a:solidFill>
                  <a:schemeClr val="tx1"/>
                </a:solidFill>
              </a:rPr>
              <a:t>0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</a:rPr>
              <a:t>码编程。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用助记符号描述的指令系统，称为符号语言或汇编语言。</a:t>
            </a:r>
            <a:r>
              <a:rPr lang="zh-CN" altLang="en-US" dirty="0" smtClean="0"/>
              <a:t>		</a:t>
            </a:r>
            <a:endParaRPr lang="en-US" altLang="zh-CN" dirty="0" smtClean="0"/>
          </a:p>
          <a:p>
            <a:pPr lvl="2"/>
            <a:r>
              <a:rPr lang="en-US" altLang="zh-CN" dirty="0" smtClean="0">
                <a:solidFill>
                  <a:srgbClr val="0000CC"/>
                </a:solidFill>
              </a:rPr>
              <a:t>10000000    </a:t>
            </a:r>
            <a:r>
              <a:rPr lang="zh-CN" altLang="en-US" dirty="0" smtClean="0">
                <a:solidFill>
                  <a:srgbClr val="0000CC"/>
                </a:solidFill>
              </a:rPr>
              <a:t>加  </a:t>
            </a:r>
            <a:r>
              <a:rPr lang="en-US" altLang="zh-CN" dirty="0" smtClean="0">
                <a:solidFill>
                  <a:srgbClr val="0000CC"/>
                </a:solidFill>
              </a:rPr>
              <a:t>A+B</a:t>
            </a:r>
            <a:r>
              <a:rPr lang="zh-CN" altLang="en-US" dirty="0" smtClean="0">
                <a:solidFill>
                  <a:srgbClr val="0000CC"/>
                </a:solidFill>
              </a:rPr>
              <a:t> </a:t>
            </a:r>
            <a:r>
              <a:rPr lang="zh-CN" altLang="en-US" dirty="0" smtClean="0">
                <a:solidFill>
                  <a:srgbClr val="0000CC"/>
                </a:solidFill>
                <a:sym typeface="Wingdings"/>
              </a:rPr>
              <a:t> </a:t>
            </a:r>
            <a:r>
              <a:rPr lang="en-US" altLang="zh-CN" dirty="0" smtClean="0">
                <a:solidFill>
                  <a:srgbClr val="0000CC"/>
                </a:solidFill>
              </a:rPr>
              <a:t>ADD A, B		10010000    </a:t>
            </a:r>
            <a:r>
              <a:rPr lang="zh-CN" altLang="en-US" dirty="0" smtClean="0">
                <a:solidFill>
                  <a:srgbClr val="0000CC"/>
                </a:solidFill>
              </a:rPr>
              <a:t>减  </a:t>
            </a:r>
            <a:r>
              <a:rPr lang="en-US" altLang="zh-CN" dirty="0" smtClean="0">
                <a:solidFill>
                  <a:srgbClr val="0000CC"/>
                </a:solidFill>
              </a:rPr>
              <a:t>A-B </a:t>
            </a:r>
            <a:r>
              <a:rPr lang="en-US" altLang="zh-CN" dirty="0" smtClean="0">
                <a:solidFill>
                  <a:srgbClr val="0000CC"/>
                </a:solidFill>
                <a:sym typeface="Wingdings"/>
              </a:rPr>
              <a:t></a:t>
            </a:r>
            <a:r>
              <a:rPr lang="zh-CN" altLang="en-US" dirty="0" smtClean="0">
                <a:solidFill>
                  <a:srgbClr val="0000CC"/>
                </a:solidFill>
                <a:sym typeface="Wingdings"/>
              </a:rPr>
              <a:t> </a:t>
            </a:r>
            <a:r>
              <a:rPr lang="en-US" altLang="zh-CN" dirty="0" smtClean="0">
                <a:solidFill>
                  <a:srgbClr val="0000CC"/>
                </a:solidFill>
              </a:rPr>
              <a:t>SUB A, B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思考：机器能理解如</a:t>
            </a:r>
            <a:r>
              <a:rPr lang="en-US" altLang="zh-CN" dirty="0" smtClean="0">
                <a:solidFill>
                  <a:schemeClr val="tx1"/>
                </a:solidFill>
              </a:rPr>
              <a:t>ADD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en-US" altLang="zh-CN" dirty="0" smtClean="0">
                <a:solidFill>
                  <a:schemeClr val="tx1"/>
                </a:solidFill>
              </a:rPr>
              <a:t>SUB</a:t>
            </a:r>
            <a:r>
              <a:rPr lang="zh-CN" altLang="en-US" dirty="0" smtClean="0">
                <a:solidFill>
                  <a:schemeClr val="tx1"/>
                </a:solidFill>
              </a:rPr>
              <a:t>助记符号？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2"/>
            <a:r>
              <a:rPr lang="zh-CN" altLang="en-US" dirty="0" smtClean="0"/>
              <a:t>源</a:t>
            </a:r>
            <a:r>
              <a:rPr lang="en-US" altLang="zh-CN" dirty="0"/>
              <a:t>(Source)</a:t>
            </a:r>
            <a:r>
              <a:rPr lang="zh-CN" altLang="en-US" dirty="0" smtClean="0"/>
              <a:t>程序 </a:t>
            </a:r>
            <a:r>
              <a:rPr lang="zh-CN" altLang="en-US" dirty="0" smtClean="0">
                <a:sym typeface="Wingdings"/>
              </a:rPr>
              <a:t> 目标</a:t>
            </a:r>
            <a:r>
              <a:rPr lang="en-US" altLang="zh-CN" dirty="0" smtClean="0"/>
              <a:t>(Object)</a:t>
            </a:r>
            <a:r>
              <a:rPr lang="zh-CN" altLang="en-US" dirty="0" smtClean="0">
                <a:sym typeface="Wingdings"/>
              </a:rPr>
              <a:t>程序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1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程序设计语言的发展 </a:t>
            </a:r>
            <a:r>
              <a:rPr lang="en-US" altLang="zh-CN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1226855"/>
          </a:xfrm>
        </p:spPr>
        <p:txBody>
          <a:bodyPr/>
          <a:lstStyle/>
          <a:p>
            <a:r>
              <a:rPr lang="zh-CN" altLang="en-US" dirty="0" smtClean="0"/>
              <a:t>面向过程语言（高级语言）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例子：下面这段</a:t>
            </a:r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r>
              <a:rPr lang="zh-CN" altLang="en-US" dirty="0" smtClean="0">
                <a:solidFill>
                  <a:schemeClr val="tx1"/>
                </a:solidFill>
              </a:rPr>
              <a:t>语言程序在做什么？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6" name="Rectangle 5"/>
          <p:cNvSpPr/>
          <p:nvPr/>
        </p:nvSpPr>
        <p:spPr>
          <a:xfrm>
            <a:off x="2339752" y="2956590"/>
            <a:ext cx="5454352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Font typeface="Wingdings" pitchFamily="2" charset="2"/>
              <a:buNone/>
            </a:pPr>
            <a:r>
              <a:rPr lang="en-US" altLang="zh-CN" sz="2800" dirty="0" smtClean="0"/>
              <a:t>#include &lt;</a:t>
            </a:r>
            <a:r>
              <a:rPr lang="en-US" altLang="zh-CN" sz="2800" dirty="0" err="1" smtClean="0"/>
              <a:t>stdio.h</a:t>
            </a:r>
            <a:r>
              <a:rPr lang="en-US" altLang="zh-CN" sz="2800" dirty="0" smtClean="0"/>
              <a:t>&gt;</a:t>
            </a:r>
          </a:p>
          <a:p>
            <a:pPr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sz="2800" dirty="0" err="1" smtClean="0"/>
              <a:t>int</a:t>
            </a:r>
            <a:r>
              <a:rPr lang="en-US" altLang="zh-CN" sz="2800" dirty="0" smtClean="0"/>
              <a:t> main() {</a:t>
            </a:r>
          </a:p>
          <a:p>
            <a:pPr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sz="2800" dirty="0" smtClean="0"/>
              <a:t>	</a:t>
            </a:r>
            <a:r>
              <a:rPr lang="en-US" altLang="zh-CN" sz="2800" dirty="0" err="1" smtClean="0"/>
              <a:t>printf</a:t>
            </a:r>
            <a:r>
              <a:rPr lang="en-US" altLang="zh-CN" sz="2800" dirty="0" smtClean="0"/>
              <a:t>(“hello, world!\n”);</a:t>
            </a:r>
            <a:endParaRPr lang="zh-CN" altLang="zh-CN" sz="2800" dirty="0" smtClean="0"/>
          </a:p>
          <a:p>
            <a:pPr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sz="2800" dirty="0" smtClean="0"/>
              <a:t>}</a:t>
            </a:r>
            <a:endParaRPr lang="zh-CN" altLang="zh-CN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321273" y="5301208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 smtClean="0">
                <a:latin typeface="+mn-lt"/>
                <a:ea typeface="+mn-ea"/>
              </a:rPr>
              <a:t>特点</a:t>
            </a:r>
            <a:r>
              <a:rPr lang="zh-CN" altLang="en-US" sz="4000" smtClean="0">
                <a:latin typeface="+mn-lt"/>
                <a:ea typeface="+mn-ea"/>
              </a:rPr>
              <a:t>：</a:t>
            </a:r>
            <a:r>
              <a:rPr lang="zh-CN" altLang="en-US" sz="4000" smtClean="0">
                <a:solidFill>
                  <a:srgbClr val="0000CC"/>
                </a:solidFill>
                <a:latin typeface="+mn-lt"/>
                <a:ea typeface="+mn-ea"/>
              </a:rPr>
              <a:t>表达性、紧凑性</a:t>
            </a:r>
            <a:endParaRPr lang="en-US" sz="4000" dirty="0">
              <a:solidFill>
                <a:srgbClr val="0000CC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453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从高级语言到硬件执行</a:t>
            </a:r>
          </a:p>
        </p:txBody>
      </p:sp>
      <p:sp>
        <p:nvSpPr>
          <p:cNvPr id="84994" name="内容占位符 2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2125216"/>
          </a:xfrm>
        </p:spPr>
        <p:txBody>
          <a:bodyPr/>
          <a:lstStyle/>
          <a:p>
            <a:r>
              <a:rPr lang="en-US" altLang="zh-CN" sz="2800" b="1" dirty="0" smtClean="0"/>
              <a:t>1. </a:t>
            </a:r>
            <a:r>
              <a:rPr lang="zh-CN" altLang="en-US" sz="2800" b="1" dirty="0" smtClean="0"/>
              <a:t>信息的存储和传输格式</a:t>
            </a:r>
            <a:endParaRPr lang="zh-CN" altLang="zh-CN" sz="2800" dirty="0" smtClean="0"/>
          </a:p>
          <a:p>
            <a:pPr lvl="1"/>
            <a:r>
              <a:rPr lang="en-US" altLang="zh-CN" sz="2400" dirty="0" err="1" smtClean="0"/>
              <a:t>hello.c</a:t>
            </a:r>
            <a:r>
              <a:rPr lang="zh-CN" altLang="en-US" sz="2400" dirty="0" smtClean="0"/>
              <a:t>是文本文件，其中的字符在计算机中是以</a:t>
            </a:r>
            <a:r>
              <a:rPr lang="en-US" altLang="zh-CN" sz="2400" dirty="0" smtClean="0"/>
              <a:t>ASCII</a:t>
            </a:r>
            <a:r>
              <a:rPr lang="zh-CN" altLang="en-US" sz="2400" dirty="0" smtClean="0"/>
              <a:t>码的形式来表示的，每个字符用一个</a:t>
            </a:r>
            <a:r>
              <a:rPr lang="en-US" altLang="zh-CN" sz="2400" dirty="0" smtClean="0"/>
              <a:t>0~255</a:t>
            </a:r>
            <a:r>
              <a:rPr lang="zh-CN" altLang="en-US" sz="2400" dirty="0" smtClean="0"/>
              <a:t>的数字来表示，在计算机中占用一个字节（每个字节固定为</a:t>
            </a:r>
            <a:r>
              <a:rPr lang="en-US" altLang="zh-CN" sz="2400" dirty="0" smtClean="0"/>
              <a:t>8</a:t>
            </a:r>
            <a:r>
              <a:rPr lang="zh-CN" altLang="en-US" sz="2400" dirty="0" smtClean="0"/>
              <a:t>个二进制位）</a:t>
            </a:r>
            <a:r>
              <a:rPr lang="zh-CN" altLang="zh-CN" sz="2400" dirty="0" smtClean="0"/>
              <a:t> </a:t>
            </a:r>
            <a:endParaRPr lang="en-US" altLang="zh-CN" sz="2400" dirty="0" smtClean="0"/>
          </a:p>
          <a:p>
            <a:pPr lvl="1"/>
            <a:endParaRPr lang="zh-CN" altLang="en-US" sz="2400" dirty="0" smtClean="0"/>
          </a:p>
        </p:txBody>
      </p:sp>
      <p:pic>
        <p:nvPicPr>
          <p:cNvPr id="8499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61841"/>
            <a:ext cx="7610475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968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从高级语言到硬件执行</a:t>
            </a:r>
          </a:p>
        </p:txBody>
      </p:sp>
      <p:sp>
        <p:nvSpPr>
          <p:cNvPr id="87042" name="内容占位符 2"/>
          <p:cNvSpPr>
            <a:spLocks noGrp="1"/>
          </p:cNvSpPr>
          <p:nvPr>
            <p:ph idx="1"/>
          </p:nvPr>
        </p:nvSpPr>
        <p:spPr>
          <a:xfrm>
            <a:off x="753169" y="2276872"/>
            <a:ext cx="3962847" cy="4114800"/>
          </a:xfrm>
        </p:spPr>
        <p:txBody>
          <a:bodyPr>
            <a:normAutofit fontScale="92500"/>
          </a:bodyPr>
          <a:lstStyle/>
          <a:p>
            <a:r>
              <a:rPr lang="en-US" altLang="zh-CN" sz="2400" b="1" dirty="0" smtClean="0"/>
              <a:t>2. </a:t>
            </a:r>
            <a:r>
              <a:rPr lang="zh-CN" altLang="en-US" sz="2400" b="1" dirty="0" smtClean="0"/>
              <a:t>从高级语言源代码到可执行程序文件生成的过程（</a:t>
            </a:r>
            <a:r>
              <a:rPr lang="en-US" altLang="zh-CN" sz="2400" b="1" dirty="0" smtClean="0"/>
              <a:t>Unix)</a:t>
            </a:r>
          </a:p>
          <a:p>
            <a:pPr lvl="1"/>
            <a:r>
              <a:rPr lang="zh-CN" altLang="en-US" sz="2000" dirty="0" smtClean="0"/>
              <a:t>预处理器根据以字符</a:t>
            </a:r>
            <a:r>
              <a:rPr lang="en-US" altLang="zh-CN" sz="2000" dirty="0" smtClean="0"/>
              <a:t>#</a:t>
            </a:r>
            <a:r>
              <a:rPr lang="zh-CN" altLang="en-US" sz="2000" dirty="0" smtClean="0"/>
              <a:t>开头的命令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编译器将</a:t>
            </a:r>
            <a:r>
              <a:rPr lang="en-US" altLang="zh-CN" sz="2000" dirty="0" err="1" smtClean="0"/>
              <a:t>hello.i</a:t>
            </a:r>
            <a:r>
              <a:rPr lang="zh-CN" altLang="en-US" sz="2000" dirty="0" smtClean="0"/>
              <a:t>翻译为汇编语句</a:t>
            </a:r>
            <a:endParaRPr lang="en-US" altLang="zh-CN" sz="2000" dirty="0" smtClean="0"/>
          </a:p>
          <a:p>
            <a:pPr lvl="1"/>
            <a:r>
              <a:rPr lang="en-US" altLang="zh-CN" sz="2000" dirty="0" err="1" smtClean="0"/>
              <a:t>printf</a:t>
            </a:r>
            <a:r>
              <a:rPr lang="zh-CN" altLang="en-US" sz="2000" dirty="0" smtClean="0"/>
              <a:t>函数存在于一个名为</a:t>
            </a:r>
            <a:r>
              <a:rPr lang="en-US" altLang="zh-CN" sz="2000" dirty="0" err="1" smtClean="0"/>
              <a:t>printf.o</a:t>
            </a:r>
            <a:r>
              <a:rPr lang="zh-CN" altLang="en-US" sz="2000" dirty="0" smtClean="0"/>
              <a:t>的单独预编译好的目标文件中，这个文件必须以某种方式与我们的</a:t>
            </a:r>
            <a:r>
              <a:rPr lang="en-US" altLang="zh-CN" sz="2000" dirty="0" err="1" smtClean="0"/>
              <a:t>hello.o</a:t>
            </a:r>
            <a:r>
              <a:rPr lang="zh-CN" altLang="en-US" sz="2000" dirty="0" smtClean="0"/>
              <a:t>合并起来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./hello</a:t>
            </a:r>
            <a:r>
              <a:rPr lang="zh-CN" altLang="en-US" sz="2000" dirty="0" smtClean="0"/>
              <a:t>运行该程序</a:t>
            </a:r>
            <a:r>
              <a:rPr lang="zh-CN" altLang="zh-CN" sz="2000" dirty="0" smtClean="0"/>
              <a:t>  </a:t>
            </a:r>
            <a:endParaRPr lang="zh-CN" altLang="en-US" sz="2000" dirty="0" smtClean="0"/>
          </a:p>
        </p:txBody>
      </p:sp>
      <p:pic>
        <p:nvPicPr>
          <p:cNvPr id="87043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066" y="2276475"/>
            <a:ext cx="4897438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339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从高级语言到硬件执行</a:t>
            </a:r>
          </a:p>
        </p:txBody>
      </p:sp>
      <p:sp>
        <p:nvSpPr>
          <p:cNvPr id="89090" name="内容占位符 2"/>
          <p:cNvSpPr>
            <a:spLocks noGrp="1"/>
          </p:cNvSpPr>
          <p:nvPr>
            <p:ph idx="1"/>
          </p:nvPr>
        </p:nvSpPr>
        <p:spPr>
          <a:xfrm>
            <a:off x="1187624" y="1762472"/>
            <a:ext cx="7767464" cy="4114800"/>
          </a:xfrm>
        </p:spPr>
        <p:txBody>
          <a:bodyPr/>
          <a:lstStyle/>
          <a:p>
            <a:r>
              <a:rPr lang="en-US" altLang="zh-CN" sz="2400" b="1" dirty="0" smtClean="0"/>
              <a:t>3. </a:t>
            </a:r>
            <a:r>
              <a:rPr lang="zh-CN" altLang="en-US" sz="2400" b="1" dirty="0" smtClean="0"/>
              <a:t>回顾：计算机的主要硬件结构</a:t>
            </a:r>
            <a:endParaRPr lang="zh-CN" altLang="zh-CN" sz="2400" dirty="0" smtClean="0"/>
          </a:p>
          <a:p>
            <a:endParaRPr lang="zh-CN" altLang="en-US" sz="2400" dirty="0" smtClean="0"/>
          </a:p>
          <a:p>
            <a:endParaRPr lang="zh-CN" altLang="en-US" sz="2400" dirty="0" smtClean="0"/>
          </a:p>
        </p:txBody>
      </p:sp>
      <p:pic>
        <p:nvPicPr>
          <p:cNvPr id="89091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420938"/>
            <a:ext cx="4968875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1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从高级语言到硬件执行</a:t>
            </a:r>
          </a:p>
        </p:txBody>
      </p:sp>
      <p:sp>
        <p:nvSpPr>
          <p:cNvPr id="91138" name="内容占位符 2"/>
          <p:cNvSpPr>
            <a:spLocks noGrp="1"/>
          </p:cNvSpPr>
          <p:nvPr>
            <p:ph idx="1"/>
          </p:nvPr>
        </p:nvSpPr>
        <p:spPr>
          <a:xfrm>
            <a:off x="1124768" y="1844824"/>
            <a:ext cx="7407672" cy="4114800"/>
          </a:xfrm>
        </p:spPr>
        <p:txBody>
          <a:bodyPr/>
          <a:lstStyle/>
          <a:p>
            <a:r>
              <a:rPr lang="en-US" altLang="zh-CN" sz="2800" b="1" smtClean="0"/>
              <a:t>4. </a:t>
            </a:r>
            <a:r>
              <a:rPr lang="en-US" altLang="zh-CN" sz="2800" b="1" dirty="0" smtClean="0"/>
              <a:t>hello world</a:t>
            </a:r>
            <a:r>
              <a:rPr lang="zh-CN" altLang="en-US" sz="2800" b="1" dirty="0" smtClean="0"/>
              <a:t>程序在计算机硬件上的执行</a:t>
            </a:r>
            <a:endParaRPr lang="zh-CN" altLang="zh-CN" sz="2800" dirty="0" smtClean="0"/>
          </a:p>
          <a:p>
            <a:pPr lvl="1"/>
            <a:r>
              <a:rPr lang="zh-CN" altLang="en-US" sz="2400" dirty="0" smtClean="0"/>
              <a:t>从键盘读入这些信息，并把它存放到主存储器中</a:t>
            </a:r>
            <a:r>
              <a:rPr lang="zh-CN" altLang="zh-CN" sz="2400" dirty="0" smtClean="0"/>
              <a:t> </a:t>
            </a:r>
            <a:endParaRPr lang="zh-CN" altLang="en-US" sz="2400" dirty="0" smtClean="0"/>
          </a:p>
        </p:txBody>
      </p:sp>
      <p:pic>
        <p:nvPicPr>
          <p:cNvPr id="91139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997200"/>
            <a:ext cx="4176713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从高级语言到硬件执行</a:t>
            </a:r>
          </a:p>
        </p:txBody>
      </p:sp>
      <p:sp>
        <p:nvSpPr>
          <p:cNvPr id="92162" name="内容占位符 2"/>
          <p:cNvSpPr>
            <a:spLocks noGrp="1"/>
          </p:cNvSpPr>
          <p:nvPr>
            <p:ph idx="1"/>
          </p:nvPr>
        </p:nvSpPr>
        <p:spPr>
          <a:xfrm>
            <a:off x="1115616" y="1772816"/>
            <a:ext cx="7272808" cy="4114800"/>
          </a:xfrm>
        </p:spPr>
        <p:txBody>
          <a:bodyPr/>
          <a:lstStyle/>
          <a:p>
            <a:r>
              <a:rPr lang="en-US" altLang="zh-CN" sz="2800" b="1" dirty="0" smtClean="0"/>
              <a:t>4. hello world</a:t>
            </a:r>
            <a:r>
              <a:rPr lang="zh-CN" altLang="en-US" sz="2800" b="1" dirty="0" smtClean="0"/>
              <a:t>程序在计算机硬件上的执行</a:t>
            </a:r>
            <a:endParaRPr lang="zh-CN" altLang="zh-CN" sz="2800" dirty="0" smtClean="0"/>
          </a:p>
          <a:p>
            <a:pPr lvl="1"/>
            <a:r>
              <a:rPr lang="zh-CN" altLang="en-US" sz="2400" dirty="0" smtClean="0"/>
              <a:t>从磁盘加载可执行程序文件</a:t>
            </a:r>
            <a:r>
              <a:rPr lang="en-US" altLang="zh-CN" sz="2400" dirty="0" smtClean="0"/>
              <a:t>hello</a:t>
            </a:r>
            <a:r>
              <a:rPr lang="zh-CN" altLang="en-US" sz="2400" dirty="0" smtClean="0"/>
              <a:t>到主存储器</a:t>
            </a:r>
            <a:r>
              <a:rPr lang="zh-CN" altLang="zh-CN" sz="2400" dirty="0" smtClean="0"/>
              <a:t> </a:t>
            </a:r>
            <a:endParaRPr lang="zh-CN" altLang="en-US" sz="2400" dirty="0" smtClean="0"/>
          </a:p>
        </p:txBody>
      </p:sp>
      <p:pic>
        <p:nvPicPr>
          <p:cNvPr id="92163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924175"/>
            <a:ext cx="46799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10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从高级语言到硬件执行</a:t>
            </a:r>
          </a:p>
        </p:txBody>
      </p:sp>
      <p:sp>
        <p:nvSpPr>
          <p:cNvPr id="93186" name="内容占位符 2"/>
          <p:cNvSpPr>
            <a:spLocks noGrp="1"/>
          </p:cNvSpPr>
          <p:nvPr>
            <p:ph idx="1"/>
          </p:nvPr>
        </p:nvSpPr>
        <p:spPr>
          <a:xfrm>
            <a:off x="1115616" y="1772816"/>
            <a:ext cx="7272808" cy="4114800"/>
          </a:xfrm>
        </p:spPr>
        <p:txBody>
          <a:bodyPr/>
          <a:lstStyle/>
          <a:p>
            <a:r>
              <a:rPr lang="en-US" altLang="zh-CN" sz="2800" b="1" smtClean="0"/>
              <a:t>4. </a:t>
            </a:r>
            <a:r>
              <a:rPr lang="en-US" altLang="zh-CN" sz="2800" b="1" dirty="0" smtClean="0"/>
              <a:t>hello world</a:t>
            </a:r>
            <a:r>
              <a:rPr lang="zh-CN" altLang="en-US" sz="2800" b="1" dirty="0" smtClean="0"/>
              <a:t>程序在计算机硬件上的执行</a:t>
            </a:r>
            <a:endParaRPr lang="zh-CN" altLang="zh-CN" sz="2800" dirty="0" smtClean="0"/>
          </a:p>
          <a:p>
            <a:pPr lvl="1"/>
            <a:r>
              <a:rPr lang="zh-CN" altLang="en-US" sz="2400" dirty="0" smtClean="0"/>
              <a:t>将输出字符串从内存写到显示器</a:t>
            </a:r>
            <a:r>
              <a:rPr lang="zh-CN" altLang="zh-CN" sz="2400" dirty="0" smtClean="0"/>
              <a:t> </a:t>
            </a:r>
            <a:endParaRPr lang="zh-CN" altLang="en-US" sz="2400" dirty="0" smtClean="0"/>
          </a:p>
        </p:txBody>
      </p:sp>
      <p:pic>
        <p:nvPicPr>
          <p:cNvPr id="93187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924175"/>
            <a:ext cx="453548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52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程序设计语言的发展 </a:t>
            </a:r>
            <a:r>
              <a:rPr lang="en-US" altLang="zh-CN" dirty="0" smtClean="0"/>
              <a:t>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面向对象语言，如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新的编程语言不断涌现</a:t>
            </a:r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060848"/>
            <a:ext cx="3811364" cy="331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0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如何解决扑克排序？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2992135" y="1888371"/>
            <a:ext cx="474521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7030A0"/>
                </a:solidFill>
              </a:rPr>
              <a:t>int</a:t>
            </a:r>
            <a:r>
              <a:rPr lang="en-US" sz="2000" dirty="0"/>
              <a:t> main</a:t>
            </a:r>
            <a:r>
              <a:rPr lang="en-US" sz="2000" dirty="0" smtClean="0"/>
              <a:t>()</a:t>
            </a:r>
            <a:r>
              <a:rPr lang="zh-CN" altLang="en-US" sz="2000" dirty="0" smtClean="0"/>
              <a:t> </a:t>
            </a:r>
            <a:r>
              <a:rPr lang="en-US" sz="2000" dirty="0" smtClean="0">
                <a:solidFill>
                  <a:schemeClr val="accent3"/>
                </a:solidFill>
              </a:rPr>
              <a:t>{</a:t>
            </a:r>
            <a:r>
              <a:rPr lang="en-US" sz="2000" dirty="0" smtClean="0"/>
              <a:t>  </a:t>
            </a:r>
          </a:p>
          <a:p>
            <a:r>
              <a:rPr lang="en-US" sz="2000" dirty="0" smtClean="0"/>
              <a:t>    </a:t>
            </a:r>
            <a:r>
              <a:rPr lang="en-US" sz="2000" dirty="0" err="1" smtClean="0">
                <a:solidFill>
                  <a:srgbClr val="7030A0"/>
                </a:solidFill>
              </a:rPr>
              <a:t>int</a:t>
            </a:r>
            <a:r>
              <a:rPr lang="en-US" sz="2000" dirty="0" smtClean="0"/>
              <a:t> </a:t>
            </a:r>
            <a:r>
              <a:rPr lang="en-US" sz="2000" dirty="0"/>
              <a:t>array[</a:t>
            </a:r>
            <a:r>
              <a:rPr lang="en-US" sz="2000" dirty="0">
                <a:solidFill>
                  <a:srgbClr val="0000CC"/>
                </a:solidFill>
              </a:rPr>
              <a:t>100</a:t>
            </a:r>
            <a:r>
              <a:rPr lang="en-US" sz="2000" dirty="0"/>
              <a:t>], n, c, d, swap;   </a:t>
            </a:r>
            <a:endParaRPr lang="en-US" sz="2000" dirty="0" smtClean="0"/>
          </a:p>
          <a:p>
            <a:r>
              <a:rPr lang="en-US" sz="2000" dirty="0" smtClean="0"/>
              <a:t>    ......  //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从键盘输入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array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   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for</a:t>
            </a:r>
            <a:r>
              <a:rPr lang="en-US" sz="2000" dirty="0" smtClean="0"/>
              <a:t> </a:t>
            </a:r>
            <a:r>
              <a:rPr lang="en-US" sz="2000" dirty="0"/>
              <a:t>(c = </a:t>
            </a:r>
            <a:r>
              <a:rPr lang="en-US" sz="2000" dirty="0">
                <a:solidFill>
                  <a:srgbClr val="0000CC"/>
                </a:solidFill>
              </a:rPr>
              <a:t>0</a:t>
            </a:r>
            <a:r>
              <a:rPr lang="en-US" sz="2000" dirty="0"/>
              <a:t> ; c &lt; ( n - </a:t>
            </a:r>
            <a:r>
              <a:rPr lang="en-US" sz="2000" dirty="0">
                <a:solidFill>
                  <a:srgbClr val="0000CC"/>
                </a:solidFill>
              </a:rPr>
              <a:t>1</a:t>
            </a:r>
            <a:r>
              <a:rPr lang="en-US" sz="2000" dirty="0"/>
              <a:t> ); </a:t>
            </a:r>
            <a:r>
              <a:rPr lang="en-US" sz="2000" dirty="0" err="1"/>
              <a:t>c++</a:t>
            </a:r>
            <a:r>
              <a:rPr lang="en-US" sz="2000" dirty="0"/>
              <a:t>)  </a:t>
            </a:r>
            <a:r>
              <a:rPr lang="en-US" sz="2000" dirty="0">
                <a:solidFill>
                  <a:schemeClr val="accent3"/>
                </a:solidFill>
              </a:rPr>
              <a:t>{</a:t>
            </a:r>
            <a:r>
              <a:rPr lang="en-US" sz="2000" dirty="0"/>
              <a:t>    </a:t>
            </a:r>
            <a:endParaRPr lang="en-US" sz="2000" dirty="0" smtClean="0"/>
          </a:p>
          <a:p>
            <a:r>
              <a:rPr lang="en-US" sz="2000" dirty="0" smtClean="0"/>
              <a:t>       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for</a:t>
            </a:r>
            <a:r>
              <a:rPr lang="en-US" sz="2000" dirty="0" smtClean="0"/>
              <a:t> </a:t>
            </a:r>
            <a:r>
              <a:rPr lang="en-US" sz="2000" dirty="0"/>
              <a:t>(d = </a:t>
            </a:r>
            <a:r>
              <a:rPr lang="en-US" sz="2000" dirty="0">
                <a:solidFill>
                  <a:srgbClr val="0000CC"/>
                </a:solidFill>
              </a:rPr>
              <a:t>0</a:t>
            </a:r>
            <a:r>
              <a:rPr lang="en-US" sz="2000" dirty="0"/>
              <a:t> ; d &lt; n - c - </a:t>
            </a:r>
            <a:r>
              <a:rPr lang="en-US" sz="2000" dirty="0">
                <a:solidFill>
                  <a:srgbClr val="0000CC"/>
                </a:solidFill>
              </a:rPr>
              <a:t>1</a:t>
            </a:r>
            <a:r>
              <a:rPr lang="en-US" sz="2000" dirty="0"/>
              <a:t>; d++)  </a:t>
            </a:r>
            <a:r>
              <a:rPr lang="en-US" sz="2000" dirty="0" smtClean="0">
                <a:solidFill>
                  <a:schemeClr val="accent3"/>
                </a:solidFill>
              </a:rPr>
              <a:t>{</a:t>
            </a:r>
            <a:r>
              <a:rPr lang="en-US" sz="2000" dirty="0" smtClean="0"/>
              <a:t>     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 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if</a:t>
            </a:r>
            <a:r>
              <a:rPr lang="en-US" sz="2000" dirty="0" smtClean="0"/>
              <a:t> </a:t>
            </a:r>
            <a:r>
              <a:rPr lang="en-US" sz="2000" dirty="0"/>
              <a:t>(array[d] &gt; array[d+</a:t>
            </a:r>
            <a:r>
              <a:rPr lang="en-US" sz="2000" dirty="0">
                <a:solidFill>
                  <a:srgbClr val="0000CC"/>
                </a:solidFill>
              </a:rPr>
              <a:t>1</a:t>
            </a:r>
            <a:r>
              <a:rPr lang="en-US" sz="2000" dirty="0"/>
              <a:t>]) </a:t>
            </a:r>
            <a:r>
              <a:rPr lang="en-US" sz="2000" dirty="0" smtClean="0">
                <a:solidFill>
                  <a:schemeClr val="accent3"/>
                </a:solidFill>
              </a:rPr>
              <a:t>{</a:t>
            </a:r>
            <a:r>
              <a:rPr lang="en-US" sz="2000" dirty="0" smtClean="0"/>
              <a:t>       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      swap =  array[d</a:t>
            </a:r>
            <a:r>
              <a:rPr lang="en-US" sz="2000" dirty="0"/>
              <a:t>];       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           array[d</a:t>
            </a:r>
            <a:r>
              <a:rPr lang="en-US" sz="2000" dirty="0"/>
              <a:t>]   = array[d+</a:t>
            </a:r>
            <a:r>
              <a:rPr lang="en-US" sz="2000" dirty="0">
                <a:solidFill>
                  <a:srgbClr val="0000CC"/>
                </a:solidFill>
              </a:rPr>
              <a:t>1</a:t>
            </a:r>
            <a:r>
              <a:rPr lang="en-US" sz="2000" dirty="0"/>
              <a:t>];        </a:t>
            </a:r>
          </a:p>
          <a:p>
            <a:r>
              <a:rPr lang="en-US" sz="2000" dirty="0" smtClean="0"/>
              <a:t>                array[d+</a:t>
            </a:r>
            <a:r>
              <a:rPr lang="en-US" sz="2000" dirty="0" smtClean="0">
                <a:solidFill>
                  <a:srgbClr val="0000CC"/>
                </a:solidFill>
              </a:rPr>
              <a:t>1</a:t>
            </a:r>
            <a:r>
              <a:rPr lang="en-US" sz="2000" dirty="0"/>
              <a:t>] = swap;     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       </a:t>
            </a:r>
            <a:r>
              <a:rPr lang="en-US" sz="2000" dirty="0" smtClean="0">
                <a:solidFill>
                  <a:schemeClr val="accent3"/>
                </a:solidFill>
              </a:rPr>
              <a:t>}</a:t>
            </a:r>
            <a:r>
              <a:rPr lang="en-US" sz="2000" dirty="0" smtClean="0"/>
              <a:t>   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smtClean="0">
                <a:solidFill>
                  <a:schemeClr val="accent3"/>
                </a:solidFill>
              </a:rPr>
              <a:t>}</a:t>
            </a:r>
            <a:r>
              <a:rPr lang="en-US" sz="2000" dirty="0" smtClean="0"/>
              <a:t>  </a:t>
            </a:r>
          </a:p>
          <a:p>
            <a:r>
              <a:rPr lang="en-US" sz="2000" dirty="0" smtClean="0"/>
              <a:t>    </a:t>
            </a:r>
            <a:r>
              <a:rPr lang="en-US" sz="2000" dirty="0" smtClean="0">
                <a:solidFill>
                  <a:schemeClr val="accent3"/>
                </a:solidFill>
              </a:rPr>
              <a:t>}</a:t>
            </a:r>
            <a:r>
              <a:rPr lang="en-US" sz="2000" dirty="0" smtClean="0"/>
              <a:t>   </a:t>
            </a:r>
          </a:p>
          <a:p>
            <a:r>
              <a:rPr lang="en-US" sz="2000" dirty="0" smtClean="0"/>
              <a:t>    ......   </a:t>
            </a:r>
            <a:r>
              <a:rPr lang="en-US" altLang="zh-CN" sz="2000" dirty="0" smtClean="0"/>
              <a:t>//</a:t>
            </a:r>
            <a:r>
              <a:rPr lang="zh-CN" altLang="en-US" sz="2000" dirty="0" smtClean="0"/>
              <a:t>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在屏幕中打印出排序结果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/>
              <a:t> </a:t>
            </a:r>
            <a:r>
              <a:rPr lang="en-US" sz="2000" dirty="0" smtClean="0"/>
              <a:t>   return </a:t>
            </a:r>
            <a:r>
              <a:rPr lang="en-US" sz="2000" dirty="0">
                <a:solidFill>
                  <a:srgbClr val="0000CC"/>
                </a:solidFill>
              </a:rPr>
              <a:t>0</a:t>
            </a:r>
            <a:r>
              <a:rPr lang="en-US" sz="2000" dirty="0" smtClean="0"/>
              <a:t>;</a:t>
            </a:r>
          </a:p>
          <a:p>
            <a:r>
              <a:rPr lang="en-US" sz="2000" dirty="0" smtClean="0">
                <a:solidFill>
                  <a:schemeClr val="accent3"/>
                </a:solidFill>
              </a:rPr>
              <a:t>}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5561" y="1455167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+mn-ea"/>
              </a:rPr>
              <a:t>冒泡排序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的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C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语言实现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69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40" y="4608512"/>
            <a:ext cx="1612056" cy="1916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无处不在的应用</a:t>
            </a:r>
            <a:r>
              <a:rPr lang="zh-CN" altLang="en-US" dirty="0"/>
              <a:t> </a:t>
            </a:r>
            <a:r>
              <a:rPr lang="en-US" altLang="zh-CN" dirty="0" smtClean="0"/>
              <a:t>(1)</a:t>
            </a:r>
            <a:endParaRPr lang="en-US" dirty="0"/>
          </a:p>
        </p:txBody>
      </p:sp>
      <p:sp>
        <p:nvSpPr>
          <p:cNvPr id="115714" name="Content Placeholder 2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901080"/>
          </a:xfrm>
        </p:spPr>
        <p:txBody>
          <a:bodyPr/>
          <a:lstStyle/>
          <a:p>
            <a:r>
              <a:rPr lang="zh-CN" altLang="en-US"/>
              <a:t>成为人类的“外脑”</a:t>
            </a:r>
            <a:r>
              <a:rPr lang="en-US" altLang="zh-CN"/>
              <a:t>……</a:t>
            </a:r>
            <a:endParaRPr lang="en-US" altLang="en-US">
              <a:ea typeface="华文中宋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11571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E8BFA2C6-46AE-9E48-9506-47194A2B8F3B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4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1" b="23000"/>
          <a:stretch/>
        </p:blipFill>
        <p:spPr>
          <a:xfrm>
            <a:off x="2195736" y="2060848"/>
            <a:ext cx="5688632" cy="2111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1495064" y="4119463"/>
            <a:ext cx="7322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mtClean="0">
                <a:solidFill>
                  <a:schemeClr val="dk1"/>
                </a:solidFill>
                <a:latin typeface="+mn-lt"/>
                <a:ea typeface="+mn-ea"/>
              </a:rPr>
              <a:t>Google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索引网页数量：</a:t>
            </a:r>
            <a:r>
              <a:rPr lang="en-US" sz="2400" dirty="0"/>
              <a:t> 1,000,000,000,000 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（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2008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年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)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27" y="4725144"/>
            <a:ext cx="2103333" cy="140082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83968" y="5157192"/>
            <a:ext cx="972815" cy="57606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如何解决扑克排序？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冒泡排序程序执行示意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16" y="2067272"/>
            <a:ext cx="6350000" cy="381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79712" y="5749756"/>
            <a:ext cx="5453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+mn-lt"/>
                <a:ea typeface="+mn-ea"/>
              </a:rPr>
              <a:t>程序可</a:t>
            </a:r>
            <a:r>
              <a:rPr lang="zh-CN" altLang="en-US" sz="2400" smtClean="0">
                <a:latin typeface="+mn-lt"/>
                <a:ea typeface="+mn-ea"/>
              </a:rPr>
              <a:t>视化：</a:t>
            </a:r>
            <a:r>
              <a:rPr lang="en-US" altLang="zh-CN" sz="2400" dirty="0" smtClean="0">
                <a:hlinkClick r:id="rId3"/>
              </a:rPr>
              <a:t>http</a:t>
            </a:r>
            <a:r>
              <a:rPr lang="en-US" altLang="zh-CN" sz="2400" dirty="0">
                <a:hlinkClick r:id="rId3"/>
              </a:rPr>
              <a:t>://visualgo.net/sorting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05289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27313" y="3068638"/>
            <a:ext cx="6400800" cy="9906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Aft>
                <a:spcPts val="2400"/>
              </a:spcAft>
              <a:defRPr/>
            </a:pPr>
            <a:r>
              <a:rPr lang="zh-CN" altLang="en-US" sz="5200" cap="none" dirty="0" smtClean="0"/>
              <a:t>教学计划与考核要求</a:t>
            </a:r>
            <a:endParaRPr lang="zh-CN" altLang="en-US" sz="5200" cap="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578100" y="1066800"/>
            <a:ext cx="6400800" cy="1509713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Wingdings 2" pitchFamily="18" charset="2"/>
              <a:buNone/>
              <a:defRPr/>
            </a:pPr>
            <a:r>
              <a:rPr lang="zh-CN" altLang="en-US" sz="3200" dirty="0" smtClean="0"/>
              <a:t>第</a:t>
            </a:r>
            <a:r>
              <a:rPr lang="en-US" altLang="zh-CN" sz="3200" dirty="0" smtClean="0"/>
              <a:t>1.4</a:t>
            </a:r>
            <a:r>
              <a:rPr lang="zh-CN" altLang="en-US" sz="3200" dirty="0" smtClean="0"/>
              <a:t>节</a:t>
            </a:r>
            <a:endParaRPr lang="zh-CN" alt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sz="32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charset="0"/>
              <a:buChar char="◦"/>
              <a:defRPr sz="2800">
                <a:solidFill>
                  <a:srgbClr val="0000CC"/>
                </a:solidFill>
                <a:latin typeface="Gill Sans MT" charset="0"/>
                <a:ea typeface="华文中宋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charset="2"/>
              <a:buChar char=""/>
              <a:defRPr sz="24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3pPr>
            <a:lvl4pPr marL="1600200" indent="-228600">
              <a:spcBef>
                <a:spcPct val="20000"/>
              </a:spcBef>
              <a:buClr>
                <a:srgbClr val="9BBB59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4pPr>
            <a:lvl5pPr marL="2057400" indent="-228600">
              <a:spcBef>
                <a:spcPct val="20000"/>
              </a:spcBef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A1BD63-091A-A446-A78F-D789C4E5CE32}" type="slidenum">
              <a:rPr lang="zh-CN" altLang="en-US" sz="1200">
                <a:solidFill>
                  <a:srgbClr val="B4B1A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zh-CN" sz="1200">
              <a:solidFill>
                <a:srgbClr val="B4B1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思考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926D823A-6539-A94E-BD78-2F961801A28A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42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2988" y="2068974"/>
            <a:ext cx="8101012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spcAft>
                <a:spcPts val="600"/>
              </a:spcAft>
              <a:buFont typeface="Wingdings 2" charset="2"/>
              <a:buNone/>
              <a:defRPr/>
            </a:pPr>
            <a:r>
              <a:rPr lang="zh-CN" altLang="en-US" sz="6000" dirty="0" smtClean="0">
                <a:latin typeface="+mn-lt"/>
                <a:ea typeface="+mn-ea"/>
              </a:rPr>
              <a:t>程序设计</a:t>
            </a:r>
            <a:endParaRPr lang="en-US" altLang="zh-CN" sz="6000" dirty="0" smtClean="0">
              <a:latin typeface="+mn-lt"/>
              <a:ea typeface="+mn-ea"/>
            </a:endParaRPr>
          </a:p>
          <a:p>
            <a:pPr algn="ctr" eaLnBrk="1" hangingPunct="1">
              <a:spcAft>
                <a:spcPts val="600"/>
              </a:spcAft>
              <a:buFont typeface="Wingdings 2" charset="2"/>
              <a:buNone/>
              <a:defRPr/>
            </a:pPr>
            <a:r>
              <a:rPr lang="en-US" altLang="zh-CN" sz="6000" dirty="0" smtClean="0">
                <a:latin typeface="+mn-lt"/>
                <a:ea typeface="+mn-ea"/>
              </a:rPr>
              <a:t>==</a:t>
            </a:r>
          </a:p>
          <a:p>
            <a:pPr algn="ctr" eaLnBrk="1" hangingPunct="1">
              <a:spcAft>
                <a:spcPts val="600"/>
              </a:spcAft>
              <a:buFont typeface="Wingdings 2" charset="2"/>
              <a:buNone/>
              <a:defRPr/>
            </a:pPr>
            <a:r>
              <a:rPr lang="zh-CN" altLang="en-US" sz="6000" dirty="0" smtClean="0">
                <a:latin typeface="+mn-lt"/>
                <a:ea typeface="+mn-ea"/>
              </a:rPr>
              <a:t>编程语言学习？</a:t>
            </a:r>
            <a:endParaRPr lang="en-US" altLang="zh-CN" sz="60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083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程序设计导论课怎么学？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2" t="57874" r="35192" b="8684"/>
          <a:stretch/>
        </p:blipFill>
        <p:spPr>
          <a:xfrm>
            <a:off x="1435100" y="1772816"/>
            <a:ext cx="3402378" cy="25922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  <p:sp>
        <p:nvSpPr>
          <p:cNvPr id="8" name="TextBox 7"/>
          <p:cNvSpPr txBox="1"/>
          <p:nvPr/>
        </p:nvSpPr>
        <p:spPr>
          <a:xfrm>
            <a:off x="1907704" y="4479503"/>
            <a:ext cx="2643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你认为的程序设计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1" t="57595" r="4667" b="9226"/>
          <a:stretch/>
        </p:blipFill>
        <p:spPr bwMode="auto">
          <a:xfrm>
            <a:off x="5148065" y="1772816"/>
            <a:ext cx="3462536" cy="257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555897" y="446906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实际上的程序设计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2988" y="5157192"/>
            <a:ext cx="8101012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spcAft>
                <a:spcPts val="1200"/>
              </a:spcAft>
              <a:buFont typeface="Wingdings 2" charset="2"/>
              <a:buNone/>
              <a:defRPr/>
            </a:pPr>
            <a:r>
              <a:rPr lang="zh-CN" altLang="en-US" sz="5400" dirty="0" smtClean="0">
                <a:solidFill>
                  <a:srgbClr val="0000CC"/>
                </a:solidFill>
                <a:latin typeface="+mn-lt"/>
                <a:ea typeface="+mn-ea"/>
              </a:rPr>
              <a:t>程序</a:t>
            </a:r>
            <a:r>
              <a:rPr lang="zh-CN" altLang="en-US" sz="5400" smtClean="0">
                <a:solidFill>
                  <a:srgbClr val="0000CC"/>
                </a:solidFill>
                <a:latin typeface="+mn-lt"/>
                <a:ea typeface="+mn-ea"/>
              </a:rPr>
              <a:t>设计是练会的</a:t>
            </a:r>
            <a:endParaRPr lang="en-US" altLang="zh-CN" sz="5400" dirty="0">
              <a:solidFill>
                <a:srgbClr val="0000CC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558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程序设计导论课</a:t>
            </a:r>
            <a:r>
              <a:rPr lang="zh-CN" altLang="en-US" dirty="0" smtClean="0"/>
              <a:t>怎么考？</a:t>
            </a:r>
            <a:endParaRPr lang="en-US" dirty="0"/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考试成绩：</a:t>
            </a:r>
            <a:r>
              <a:rPr lang="en-US" altLang="zh-CN" dirty="0">
                <a:solidFill>
                  <a:srgbClr val="0000CC"/>
                </a:solidFill>
              </a:rPr>
              <a:t>60%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期中考试 </a:t>
            </a:r>
            <a:r>
              <a:rPr lang="en-US" altLang="zh-CN" dirty="0">
                <a:solidFill>
                  <a:schemeClr val="tx1"/>
                </a:solidFill>
              </a:rPr>
              <a:t>+</a:t>
            </a:r>
            <a:r>
              <a:rPr lang="zh-CN" altLang="en-US" dirty="0">
                <a:solidFill>
                  <a:schemeClr val="tx1"/>
                </a:solidFill>
              </a:rPr>
              <a:t> 期末考试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统一上机</a:t>
            </a:r>
            <a:r>
              <a:rPr lang="zh-CN" altLang="en-US" dirty="0" smtClean="0">
                <a:solidFill>
                  <a:schemeClr val="tx1"/>
                </a:solidFill>
              </a:rPr>
              <a:t>考试：计算机评分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平时成绩：</a:t>
            </a:r>
            <a:r>
              <a:rPr lang="en-US" altLang="zh-CN" dirty="0">
                <a:solidFill>
                  <a:srgbClr val="0000CC"/>
                </a:solidFill>
              </a:rPr>
              <a:t>40%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平时作业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20%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大作业：</a:t>
            </a:r>
            <a:r>
              <a:rPr lang="en-US" altLang="zh-CN" dirty="0">
                <a:solidFill>
                  <a:schemeClr val="tx1"/>
                </a:solidFill>
              </a:rPr>
              <a:t>10%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课堂参与：</a:t>
            </a:r>
            <a:r>
              <a:rPr lang="en-US" altLang="zh-CN" dirty="0">
                <a:solidFill>
                  <a:schemeClr val="tx1"/>
                </a:solidFill>
              </a:rPr>
              <a:t>10%</a:t>
            </a:r>
            <a:endParaRPr lang="en-US" altLang="en-US" dirty="0">
              <a:solidFill>
                <a:schemeClr val="tx1"/>
              </a:solidFill>
              <a:ea typeface="华文中宋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2355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170D690A-07ED-344A-AB87-631757756E78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44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参考教材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谭浩强．</a:t>
            </a:r>
            <a:r>
              <a:rPr lang="en-US" altLang="zh-CN" sz="2400" dirty="0" smtClean="0"/>
              <a:t>C</a:t>
            </a:r>
            <a:r>
              <a:rPr lang="zh-CN" altLang="en-US" sz="2400" dirty="0" smtClean="0"/>
              <a:t>程序设计（第四版）</a:t>
            </a:r>
            <a:r>
              <a:rPr lang="en-US" altLang="zh-CN" sz="2400" dirty="0" smtClean="0"/>
              <a:t>[M].</a:t>
            </a:r>
            <a:r>
              <a:rPr lang="zh-CN" altLang="en-US" sz="2400" dirty="0" smtClean="0"/>
              <a:t> 北京：清华大学出版社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r>
              <a:rPr lang="zh-CN" altLang="en-US" sz="2400" dirty="0" smtClean="0">
                <a:ea typeface="华文中宋" charset="-122"/>
              </a:rPr>
              <a:t>吴文虎、徐明星</a:t>
            </a:r>
            <a:r>
              <a:rPr lang="en-US" altLang="en-US" sz="2400" dirty="0" smtClean="0">
                <a:ea typeface="华文中宋" charset="-122"/>
              </a:rPr>
              <a:t>. </a:t>
            </a:r>
            <a:r>
              <a:rPr lang="zh-CN" altLang="en-US" sz="2400" dirty="0" smtClean="0">
                <a:ea typeface="华文中宋" charset="-122"/>
              </a:rPr>
              <a:t>程序设计基础（第三版）</a:t>
            </a:r>
            <a:r>
              <a:rPr lang="en-US" altLang="zh-CN" sz="2400" dirty="0" smtClean="0">
                <a:ea typeface="华文中宋" charset="-122"/>
              </a:rPr>
              <a:t>[M]</a:t>
            </a:r>
            <a:r>
              <a:rPr lang="en-US" altLang="en-US" sz="2400" dirty="0" smtClean="0">
                <a:ea typeface="华文中宋" charset="-122"/>
              </a:rPr>
              <a:t>. 北京：</a:t>
            </a:r>
            <a:r>
              <a:rPr lang="zh-CN" altLang="en-US" sz="2400" dirty="0" smtClean="0">
                <a:ea typeface="华文中宋" charset="-122"/>
              </a:rPr>
              <a:t>清华大学出版社</a:t>
            </a:r>
            <a:r>
              <a:rPr lang="en-US" altLang="zh-CN" sz="2400" dirty="0" smtClean="0"/>
              <a:t>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45</a:t>
            </a:fld>
            <a:endParaRPr lang="en-US" altLang="zh-CN"/>
          </a:p>
        </p:txBody>
      </p:sp>
      <p:pic>
        <p:nvPicPr>
          <p:cNvPr id="7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1325" y="3284984"/>
            <a:ext cx="2511005" cy="30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285422"/>
            <a:ext cx="2429258" cy="30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182568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46</a:t>
            </a:fld>
            <a:endParaRPr lang="en-US" altLang="zh-C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课件下载与互动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2988" y="4676775"/>
            <a:ext cx="8101012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buFont typeface="Wingdings 2" charset="2"/>
              <a:buNone/>
              <a:defRPr/>
            </a:pPr>
            <a:r>
              <a:rPr lang="en-US" altLang="zh-CN" sz="2400" dirty="0">
                <a:solidFill>
                  <a:srgbClr val="0000CC"/>
                </a:solidFill>
                <a:latin typeface="+mn-lt"/>
                <a:ea typeface="+mn-ea"/>
                <a:hlinkClick r:id="rId2"/>
              </a:rPr>
              <a:t>https://</a:t>
            </a:r>
            <a:r>
              <a:rPr lang="en-US" altLang="zh-CN" sz="2400" dirty="0" smtClean="0">
                <a:solidFill>
                  <a:srgbClr val="0000CC"/>
                </a:solidFill>
                <a:latin typeface="+mn-lt"/>
                <a:ea typeface="+mn-ea"/>
                <a:hlinkClick r:id="rId2"/>
              </a:rPr>
              <a:t>github.com/fanju1984/introduction-to-programming/wiki</a:t>
            </a:r>
            <a:endParaRPr lang="en-US" altLang="zh-CN" sz="2400" dirty="0" smtClean="0">
              <a:solidFill>
                <a:srgbClr val="0000CC"/>
              </a:solidFill>
              <a:latin typeface="+mn-lt"/>
              <a:ea typeface="+mn-ea"/>
            </a:endParaRPr>
          </a:p>
          <a:p>
            <a:pPr algn="ctr" eaLnBrk="1" hangingPunct="1">
              <a:buFont typeface="Wingdings 2" charset="2"/>
              <a:buNone/>
              <a:defRPr/>
            </a:pPr>
            <a:endParaRPr lang="en-US" altLang="zh-CN" sz="2400" dirty="0">
              <a:solidFill>
                <a:srgbClr val="0000CC"/>
              </a:solidFill>
              <a:latin typeface="+mn-lt"/>
              <a:ea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773238"/>
            <a:ext cx="4154488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835696" y="5732463"/>
            <a:ext cx="7127875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buFont typeface="Wingdings 2" charset="2"/>
              <a:buNone/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GIT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教程：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http://</a:t>
            </a: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www.runoob.com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/</a:t>
            </a: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git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/</a:t>
            </a: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git-tutorial.html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13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无处不在的应用 </a:t>
            </a:r>
            <a:r>
              <a:rPr lang="en-US" altLang="zh-CN" dirty="0" smtClean="0"/>
              <a:t>(2)</a:t>
            </a:r>
            <a:endParaRPr lang="en-US" dirty="0"/>
          </a:p>
        </p:txBody>
      </p:sp>
      <p:sp>
        <p:nvSpPr>
          <p:cNvPr id="116738" name="Content Placeholder 2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757064"/>
          </a:xfrm>
        </p:spPr>
        <p:txBody>
          <a:bodyPr/>
          <a:lstStyle/>
          <a:p>
            <a:r>
              <a:rPr lang="zh-CN" altLang="en-US"/>
              <a:t>改变人类的生活方式！</a:t>
            </a:r>
            <a:endParaRPr lang="en-US" altLang="en-US">
              <a:ea typeface="华文中宋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11674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35CF9960-D457-5440-BAE8-1CE469CEAE61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5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t="4560" r="18500" b="49933"/>
          <a:stretch/>
        </p:blipFill>
        <p:spPr>
          <a:xfrm>
            <a:off x="4369753" y="2204864"/>
            <a:ext cx="3162857" cy="16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67"/>
          <a:stretch/>
        </p:blipFill>
        <p:spPr>
          <a:xfrm>
            <a:off x="2339752" y="2204864"/>
            <a:ext cx="1815464" cy="16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3887" y="4005064"/>
            <a:ext cx="772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成交额：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74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秒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亿元；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2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分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53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秒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10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亿元；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38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分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28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秒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100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亿元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5" y="4700612"/>
            <a:ext cx="7302500" cy="1536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无处不在的应用 </a:t>
            </a:r>
            <a:r>
              <a:rPr lang="en-US" altLang="zh-CN" dirty="0" smtClean="0"/>
              <a:t>(3)</a:t>
            </a:r>
            <a:endParaRPr lang="en-US" dirty="0"/>
          </a:p>
        </p:txBody>
      </p:sp>
      <p:sp>
        <p:nvSpPr>
          <p:cNvPr id="1177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将人类取而代之？</a:t>
            </a:r>
            <a:endParaRPr lang="en-US" altLang="en-US">
              <a:ea typeface="华文中宋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11776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E8DD7C28-AB5E-734B-A1E3-0CEA1284025C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6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91" y="2060848"/>
            <a:ext cx="6123968" cy="3444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1229301" y="5661248"/>
            <a:ext cx="7854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2016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年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月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Google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 </a:t>
            </a:r>
            <a:r>
              <a:rPr lang="en-US" altLang="zh-CN" sz="2400" dirty="0" err="1" smtClean="0">
                <a:solidFill>
                  <a:schemeClr val="dk1"/>
                </a:solidFill>
                <a:latin typeface="+mn-lt"/>
                <a:ea typeface="+mn-ea"/>
              </a:rPr>
              <a:t>AlphaGo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对战李世石，以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4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 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: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 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总比分获胜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简单的数学模型</a:t>
            </a:r>
            <a:endParaRPr lang="en-US" dirty="0"/>
          </a:p>
        </p:txBody>
      </p:sp>
      <p:sp>
        <p:nvSpPr>
          <p:cNvPr id="118786" name="Content Placeholder 2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685056"/>
          </a:xfrm>
        </p:spPr>
        <p:txBody>
          <a:bodyPr/>
          <a:lstStyle/>
          <a:p>
            <a:r>
              <a:rPr lang="zh-CN" altLang="en-US" dirty="0"/>
              <a:t>随机存取机器 </a:t>
            </a:r>
            <a:r>
              <a:rPr lang="en-US" altLang="zh-CN" dirty="0"/>
              <a:t>(</a:t>
            </a:r>
            <a:r>
              <a:rPr lang="en-US" altLang="zh-CN" u="sng" dirty="0">
                <a:solidFill>
                  <a:srgbClr val="0000CC"/>
                </a:solidFill>
              </a:rPr>
              <a:t>R</a:t>
            </a:r>
            <a:r>
              <a:rPr lang="en-US" altLang="zh-CN" dirty="0"/>
              <a:t>andom</a:t>
            </a:r>
            <a:r>
              <a:rPr lang="zh-CN" altLang="en-US" dirty="0"/>
              <a:t> </a:t>
            </a:r>
            <a:r>
              <a:rPr lang="en-US" altLang="zh-CN" u="sng" dirty="0">
                <a:solidFill>
                  <a:srgbClr val="0000CC"/>
                </a:solidFill>
              </a:rPr>
              <a:t>A</a:t>
            </a:r>
            <a:r>
              <a:rPr lang="en-US" altLang="zh-CN" dirty="0"/>
              <a:t>ccess</a:t>
            </a:r>
            <a:r>
              <a:rPr lang="zh-CN" altLang="en-US" dirty="0"/>
              <a:t> </a:t>
            </a:r>
            <a:r>
              <a:rPr lang="en-US" altLang="zh-CN" u="sng" dirty="0">
                <a:solidFill>
                  <a:srgbClr val="0000CC"/>
                </a:solidFill>
              </a:rPr>
              <a:t>M</a:t>
            </a:r>
            <a:r>
              <a:rPr lang="en-US" altLang="zh-CN" dirty="0"/>
              <a:t>achine)</a:t>
            </a:r>
            <a:endParaRPr lang="en-US" altLang="en-US" dirty="0">
              <a:ea typeface="华文中宋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11878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2A9A1E81-793B-6648-B338-ACC429B7DB0B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7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706412"/>
              </p:ext>
            </p:extLst>
          </p:nvPr>
        </p:nvGraphicFramePr>
        <p:xfrm>
          <a:off x="2103210" y="5013176"/>
          <a:ext cx="6095999" cy="58068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5806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87705" y="5641945"/>
            <a:ext cx="232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dk1"/>
                </a:solidFill>
                <a:latin typeface="+mn-lt"/>
                <a:ea typeface="+mn-ea"/>
              </a:rPr>
              <a:t>内存（</a:t>
            </a:r>
            <a:r>
              <a:rPr lang="en-US" altLang="zh-CN" sz="2400" dirty="0">
                <a:solidFill>
                  <a:schemeClr val="dk1"/>
                </a:solidFill>
                <a:latin typeface="+mn-lt"/>
                <a:ea typeface="+mn-ea"/>
              </a:rPr>
              <a:t>Memory)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6" name="Snip Same Side Corner Rectangle 5"/>
          <p:cNvSpPr/>
          <p:nvPr/>
        </p:nvSpPr>
        <p:spPr>
          <a:xfrm>
            <a:off x="4310777" y="2423864"/>
            <a:ext cx="2232248" cy="1005135"/>
          </a:xfrm>
          <a:prstGeom prst="snip2SameRect">
            <a:avLst>
              <a:gd name="adj1" fmla="val 28345"/>
              <a:gd name="adj2" fmla="val 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87041" y="2525995"/>
            <a:ext cx="1614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dk1"/>
                </a:solidFill>
                <a:latin typeface="+mn-lt"/>
                <a:ea typeface="+mn-ea"/>
              </a:rPr>
              <a:t>寄存器</a:t>
            </a:r>
            <a:endParaRPr lang="en-US" altLang="zh-CN" sz="2400" dirty="0">
              <a:solidFill>
                <a:schemeClr val="dk1"/>
              </a:solidFill>
              <a:latin typeface="+mn-lt"/>
              <a:ea typeface="+mn-ea"/>
            </a:endParaRPr>
          </a:p>
          <a:p>
            <a:pPr algn="ctr"/>
            <a:r>
              <a:rPr lang="zh-CN" altLang="en-US" sz="2400" dirty="0">
                <a:solidFill>
                  <a:schemeClr val="dk1"/>
                </a:solidFill>
                <a:latin typeface="+mn-lt"/>
                <a:ea typeface="+mn-ea"/>
              </a:rPr>
              <a:t>（</a:t>
            </a:r>
            <a:r>
              <a:rPr lang="en-US" altLang="zh-CN" sz="2400" dirty="0">
                <a:solidFill>
                  <a:schemeClr val="dk1"/>
                </a:solidFill>
                <a:latin typeface="+mn-lt"/>
                <a:ea typeface="+mn-ea"/>
              </a:rPr>
              <a:t>Register)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50958"/>
              </p:ext>
            </p:extLst>
          </p:nvPr>
        </p:nvGraphicFramePr>
        <p:xfrm>
          <a:off x="4513892" y="2708920"/>
          <a:ext cx="1880553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205"/>
                <a:gridCol w="644843"/>
                <a:gridCol w="611505"/>
              </a:tblGrid>
              <a:tr h="537150">
                <a:tc>
                  <a:txBody>
                    <a:bodyPr/>
                    <a:lstStyle/>
                    <a:p>
                      <a:r>
                        <a:rPr lang="zh-CN" altLang="en-US" sz="3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3200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3200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3200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718489" y="3337689"/>
            <a:ext cx="1656184" cy="9554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控制器</a:t>
            </a:r>
            <a:endParaRPr lang="en-US" sz="2400" dirty="0"/>
          </a:p>
        </p:txBody>
      </p:sp>
      <p:cxnSp>
        <p:nvCxnSpPr>
          <p:cNvPr id="12" name="Elbow Connector 11"/>
          <p:cNvCxnSpPr>
            <a:stCxn id="8" idx="0"/>
          </p:cNvCxnSpPr>
          <p:nvPr/>
        </p:nvCxnSpPr>
        <p:spPr>
          <a:xfrm rot="5400000" flipH="1" flipV="1">
            <a:off x="3222307" y="2249219"/>
            <a:ext cx="412745" cy="176419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54793" y="5877272"/>
            <a:ext cx="458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RAM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可以描述大部分串行计算机的计算模型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4" name="Elbow Connector 13"/>
          <p:cNvCxnSpPr>
            <a:stCxn id="8" idx="2"/>
            <a:endCxn id="3" idx="0"/>
          </p:cNvCxnSpPr>
          <p:nvPr/>
        </p:nvCxnSpPr>
        <p:spPr>
          <a:xfrm rot="16200000" flipH="1">
            <a:off x="3488855" y="3350822"/>
            <a:ext cx="720080" cy="260462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78981" y="23488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一组指令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7" name="Line Callout 2 16"/>
          <p:cNvSpPr/>
          <p:nvPr/>
        </p:nvSpPr>
        <p:spPr>
          <a:xfrm>
            <a:off x="5436443" y="3645024"/>
            <a:ext cx="2330718" cy="1156748"/>
          </a:xfrm>
          <a:prstGeom prst="borderCallout2">
            <a:avLst>
              <a:gd name="adj1" fmla="val 20025"/>
              <a:gd name="adj2" fmla="val -7067"/>
              <a:gd name="adj3" fmla="val 20026"/>
              <a:gd name="adj4" fmla="val -37298"/>
              <a:gd name="adj5" fmla="val -76510"/>
              <a:gd name="adj6" fmla="val -8548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06921" y="3717032"/>
            <a:ext cx="20697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基本指令的类型</a:t>
            </a:r>
            <a:endParaRPr lang="en-US" altLang="zh-CN" sz="2000" dirty="0" smtClean="0">
              <a:solidFill>
                <a:schemeClr val="dk1"/>
              </a:solidFill>
              <a:latin typeface="+mn-lt"/>
              <a:ea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寻址、写回</a:t>
            </a:r>
            <a:endParaRPr lang="en-US" altLang="zh-CN" sz="2000" dirty="0" smtClean="0">
              <a:solidFill>
                <a:schemeClr val="dk1"/>
              </a:solidFill>
              <a:latin typeface="+mn-lt"/>
              <a:ea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加法</a:t>
            </a:r>
            <a:r>
              <a:rPr lang="zh-CN" altLang="en-US" sz="2000" dirty="0">
                <a:solidFill>
                  <a:schemeClr val="dk1"/>
                </a:solidFill>
                <a:latin typeface="+mn-lt"/>
                <a:ea typeface="+mn-ea"/>
              </a:rPr>
              <a:t>、</a:t>
            </a:r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比大小</a:t>
            </a:r>
            <a:endParaRPr lang="en-US" altLang="zh-CN" sz="2000" dirty="0" smtClean="0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/>
      <p:bldP spid="8" grpId="0" animBg="1"/>
      <p:bldP spid="15" grpId="0"/>
      <p:bldP spid="18" grpId="0"/>
      <p:bldP spid="17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计算机科学的“魔术”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1" y="1412776"/>
            <a:ext cx="3603965" cy="19617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11981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23F91A98-4954-6646-BEA2-343F9F1CF9C8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8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725144"/>
            <a:ext cx="2432432" cy="16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725144"/>
            <a:ext cx="2877456" cy="1618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67"/>
          <a:stretch/>
        </p:blipFill>
        <p:spPr>
          <a:xfrm>
            <a:off x="3995936" y="4725144"/>
            <a:ext cx="1815464" cy="162000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4067423" y="3620904"/>
            <a:ext cx="1728192" cy="64807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12019" y="3620904"/>
            <a:ext cx="1484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dk1"/>
                </a:solidFill>
                <a:latin typeface="+mn-lt"/>
                <a:ea typeface="+mn-ea"/>
              </a:rPr>
              <a:t>HOW ?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内容提要</a:t>
            </a:r>
            <a:endParaRPr lang="en-US" dirty="0"/>
          </a:p>
        </p:txBody>
      </p:sp>
      <p:sp>
        <p:nvSpPr>
          <p:cNvPr id="1208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zh-CN" altLang="en-US" dirty="0" smtClean="0"/>
              <a:t>计算机怎样理解信息</a:t>
            </a:r>
            <a:endParaRPr lang="en-US" altLang="zh-CN" dirty="0"/>
          </a:p>
          <a:p>
            <a:r>
              <a:rPr lang="en-US" altLang="zh-CN" dirty="0" smtClean="0"/>
              <a:t>1.2</a:t>
            </a:r>
            <a:r>
              <a:rPr lang="zh-CN" altLang="en-US" dirty="0" smtClean="0"/>
              <a:t> 计算机硬件体系结构</a:t>
            </a:r>
            <a:endParaRPr lang="en-US" altLang="zh-CN" dirty="0" smtClean="0"/>
          </a:p>
          <a:p>
            <a:r>
              <a:rPr lang="en-US" altLang="zh-CN" dirty="0" smtClean="0"/>
              <a:t>1.3</a:t>
            </a:r>
            <a:r>
              <a:rPr lang="zh-CN" altLang="en-US" dirty="0" smtClean="0"/>
              <a:t> 从程序设计到硬件执行</a:t>
            </a:r>
            <a:endParaRPr lang="en-US" altLang="zh-CN" dirty="0"/>
          </a:p>
          <a:p>
            <a:r>
              <a:rPr lang="en-US" altLang="zh-CN" dirty="0" smtClean="0"/>
              <a:t>1.4</a:t>
            </a:r>
            <a:r>
              <a:rPr lang="zh-CN" altLang="en-US" dirty="0" smtClean="0"/>
              <a:t> </a:t>
            </a:r>
            <a:r>
              <a:rPr lang="zh-CN" altLang="en-US" dirty="0"/>
              <a:t>教学计划与考核要求</a:t>
            </a:r>
            <a:endParaRPr lang="en-US" altLang="en-US" dirty="0">
              <a:ea typeface="华文中宋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12083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5AEEFA89-EB37-CF4E-A85D-77B94CDCFFBC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9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1558</TotalTime>
  <Words>1761</Words>
  <Application>Microsoft Macintosh PowerPoint</Application>
  <PresentationFormat>On-screen Show (4:3)</PresentationFormat>
  <Paragraphs>339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Calibri</vt:lpstr>
      <vt:lpstr>Corbel</vt:lpstr>
      <vt:lpstr>Gill Sans</vt:lpstr>
      <vt:lpstr>Gill Sans MT</vt:lpstr>
      <vt:lpstr>STZhongsong</vt:lpstr>
      <vt:lpstr>Tahoma</vt:lpstr>
      <vt:lpstr>Verdana</vt:lpstr>
      <vt:lpstr>Wingdings</vt:lpstr>
      <vt:lpstr>Wingdings 2</vt:lpstr>
      <vt:lpstr>华文中宋</vt:lpstr>
      <vt:lpstr>宋体</vt:lpstr>
      <vt:lpstr>隶书</vt:lpstr>
      <vt:lpstr>Arial</vt:lpstr>
      <vt:lpstr>Solstice</vt:lpstr>
      <vt:lpstr>程序设计导论</vt:lpstr>
      <vt:lpstr>教学小组</vt:lpstr>
      <vt:lpstr>PowerPoint Presentation</vt:lpstr>
      <vt:lpstr>无处不在的应用 (1)</vt:lpstr>
      <vt:lpstr>无处不在的应用 (2)</vt:lpstr>
      <vt:lpstr>无处不在的应用 (3)</vt:lpstr>
      <vt:lpstr>简单的数学模型</vt:lpstr>
      <vt:lpstr>计算机科学的“魔术”</vt:lpstr>
      <vt:lpstr>内容提要</vt:lpstr>
      <vt:lpstr>案例：扑克排序</vt:lpstr>
      <vt:lpstr>计算机怎样理解信息</vt:lpstr>
      <vt:lpstr>信息与数据</vt:lpstr>
      <vt:lpstr>数制：数据的表示方法 (1)</vt:lpstr>
      <vt:lpstr>二进制：数据在计算机中的表示</vt:lpstr>
      <vt:lpstr>思考：数值转换</vt:lpstr>
      <vt:lpstr>思路：数值转换</vt:lpstr>
      <vt:lpstr>计算机硬件体系结构</vt:lpstr>
      <vt:lpstr>回顾：RAM计算模型</vt:lpstr>
      <vt:lpstr>冯诺依曼体系结构 (1) </vt:lpstr>
      <vt:lpstr>冯诺依曼体系结构 (2) </vt:lpstr>
      <vt:lpstr>冯诺依曼体系结构 (3) </vt:lpstr>
      <vt:lpstr>冯诺依曼体系结构 (4) </vt:lpstr>
      <vt:lpstr>冯诺依曼体系结构 (5) </vt:lpstr>
      <vt:lpstr>计算机主要硬件结构</vt:lpstr>
      <vt:lpstr>从程序设计到硬件执行</vt:lpstr>
      <vt:lpstr>程序是什么？</vt:lpstr>
      <vt:lpstr>程序是什么？</vt:lpstr>
      <vt:lpstr>语言是什么？</vt:lpstr>
      <vt:lpstr>程序设计语言的发展 (1)</vt:lpstr>
      <vt:lpstr>程序设计语言的发展 (2)</vt:lpstr>
      <vt:lpstr>程序设计语言的发展 (3)</vt:lpstr>
      <vt:lpstr>从高级语言到硬件执行</vt:lpstr>
      <vt:lpstr>从高级语言到硬件执行</vt:lpstr>
      <vt:lpstr>从高级语言到硬件执行</vt:lpstr>
      <vt:lpstr>从高级语言到硬件执行</vt:lpstr>
      <vt:lpstr>从高级语言到硬件执行</vt:lpstr>
      <vt:lpstr>从高级语言到硬件执行</vt:lpstr>
      <vt:lpstr>程序设计语言的发展 (4)</vt:lpstr>
      <vt:lpstr>如何解决扑克排序？</vt:lpstr>
      <vt:lpstr>如何解决扑克排序？</vt:lpstr>
      <vt:lpstr>教学计划与考核要求</vt:lpstr>
      <vt:lpstr>思考</vt:lpstr>
      <vt:lpstr>程序设计导论课怎么学？</vt:lpstr>
      <vt:lpstr>程序设计导论课怎么考？</vt:lpstr>
      <vt:lpstr>参考教材</vt:lpstr>
      <vt:lpstr>课件下载与互动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数据仓库与数据分析</dc:title>
  <dc:creator>范举</dc:creator>
  <cp:lastModifiedBy>范举</cp:lastModifiedBy>
  <cp:revision>195</cp:revision>
  <cp:lastPrinted>2016-09-19T15:06:42Z</cp:lastPrinted>
  <dcterms:created xsi:type="dcterms:W3CDTF">2016-09-10T15:43:04Z</dcterms:created>
  <dcterms:modified xsi:type="dcterms:W3CDTF">2016-09-20T06:51:40Z</dcterms:modified>
</cp:coreProperties>
</file>